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2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A4FEE-3F38-4092-AC87-C60C40A67FB8}" type="datetimeFigureOut">
              <a:rPr lang="en-US" smtClean="0"/>
              <a:t>2/25/2009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80FA0-E18F-4166-86A0-0A6710803C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80FA0-E18F-4166-86A0-0A6710803CE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80FA0-E18F-4166-86A0-0A6710803CE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80FA0-E18F-4166-86A0-0A6710803CE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80FA0-E18F-4166-86A0-0A6710803CE7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80FA0-E18F-4166-86A0-0A6710803CE7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80FA0-E18F-4166-86A0-0A6710803CE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80FA0-E18F-4166-86A0-0A6710803CE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80FA0-E18F-4166-86A0-0A6710803CE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80FA0-E18F-4166-86A0-0A6710803CE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80FA0-E18F-4166-86A0-0A6710803CE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80FA0-E18F-4166-86A0-0A6710803CE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80FA0-E18F-4166-86A0-0A6710803CE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80FA0-E18F-4166-86A0-0A6710803CE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2/25/2009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Advanced Programming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JAI and Threads</a:t>
            </a:r>
            <a:endParaRPr lang="en-US" dirty="0"/>
          </a:p>
        </p:txBody>
      </p:sp>
      <p:pic>
        <p:nvPicPr>
          <p:cNvPr id="15362" name="Picture 2" descr="http://farm4.static.flickr.com/3167/2744507570_eb0fc863b6_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399" y="228600"/>
            <a:ext cx="4483187" cy="32004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914400" y="5867400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75000"/>
                  </a:schemeClr>
                </a:solidFill>
              </a:rPr>
              <a:t>Courtesy </a:t>
            </a:r>
            <a:r>
              <a:rPr lang="en-US" sz="900" dirty="0" err="1" smtClean="0">
                <a:solidFill>
                  <a:schemeClr val="bg2">
                    <a:lumMod val="75000"/>
                  </a:schemeClr>
                </a:solidFill>
              </a:rPr>
              <a:t>ndanger</a:t>
            </a:r>
            <a:r>
              <a:rPr lang="en-US" sz="900" dirty="0" smtClean="0">
                <a:solidFill>
                  <a:schemeClr val="bg2">
                    <a:lumMod val="75000"/>
                  </a:schemeClr>
                </a:solidFill>
              </a:rPr>
              <a:t> at http</a:t>
            </a:r>
            <a:r>
              <a:rPr lang="en-US" sz="900" dirty="0" smtClean="0">
                <a:solidFill>
                  <a:schemeClr val="bg2">
                    <a:lumMod val="75000"/>
                  </a:schemeClr>
                </a:solidFill>
              </a:rPr>
              <a:t>://www.flickr.com/photos/ndanger/ </a:t>
            </a:r>
            <a:r>
              <a:rPr lang="en-US" sz="900" dirty="0" smtClean="0">
                <a:solidFill>
                  <a:schemeClr val="bg2">
                    <a:lumMod val="75000"/>
                  </a:schemeClr>
                </a:solidFill>
              </a:rPr>
              <a:t>http</a:t>
            </a:r>
            <a:r>
              <a:rPr lang="en-US" sz="900" dirty="0" smtClean="0">
                <a:solidFill>
                  <a:schemeClr val="bg2">
                    <a:lumMod val="75000"/>
                  </a:schemeClr>
                </a:solidFill>
              </a:rPr>
              <a:t>://www.flickr.com/photos/ndanger/2744507570</a:t>
            </a:r>
            <a:r>
              <a:rPr lang="en-US" sz="900" dirty="0" smtClean="0">
                <a:solidFill>
                  <a:schemeClr val="bg2">
                    <a:lumMod val="75000"/>
                  </a:schemeClr>
                </a:solidFill>
              </a:rPr>
              <a:t>/ distributed under CC license  </a:t>
            </a:r>
            <a:r>
              <a:rPr lang="en-US" sz="900" dirty="0" smtClean="0">
                <a:solidFill>
                  <a:schemeClr val="bg2">
                    <a:lumMod val="75000"/>
                  </a:schemeClr>
                </a:solidFill>
              </a:rPr>
              <a:t>http://creativecommons.org/licenses/by-sa/2.0/deed.en </a:t>
            </a:r>
            <a:endParaRPr lang="en-US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ConcurrentOp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066800"/>
          </a:xfrm>
        </p:spPr>
        <p:txBody>
          <a:bodyPr/>
          <a:lstStyle/>
          <a:p>
            <a:r>
              <a:rPr lang="en-US" dirty="0" smtClean="0"/>
              <a:t>Here is some client code that makes use of the concurrent filter class.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438400"/>
            <a:ext cx="8458200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BufferedImage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source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ImageIO.read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(new File(“file.jpg”));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BufferedImageOp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invertor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InvertOp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ConcurrentOp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op2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ConcurrentOp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invertor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100, 100);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BufferedImage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op2.filter(source, null);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114800"/>
            <a:ext cx="8229600" cy="12192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all ops are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threadable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Any thread that relies on the location of a sample or the order of sample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processing will not work properly.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 Advanced Imaging (JAI) is a sophisticated image processing library. </a:t>
            </a:r>
          </a:p>
          <a:p>
            <a:pPr lvl="1"/>
            <a:r>
              <a:rPr lang="en-US" dirty="0" smtClean="0"/>
              <a:t>Provides full support for floating point images</a:t>
            </a:r>
          </a:p>
          <a:p>
            <a:pPr lvl="1"/>
            <a:r>
              <a:rPr lang="en-US" dirty="0" smtClean="0"/>
              <a:t>Larger range of image encoders/decoders</a:t>
            </a:r>
          </a:p>
          <a:p>
            <a:pPr lvl="1"/>
            <a:r>
              <a:rPr lang="en-US" dirty="0" smtClean="0"/>
              <a:t>Larger range of color models</a:t>
            </a:r>
          </a:p>
          <a:p>
            <a:pPr lvl="1"/>
            <a:r>
              <a:rPr lang="en-US" dirty="0" smtClean="0"/>
              <a:t>Multiple source filters</a:t>
            </a:r>
          </a:p>
          <a:p>
            <a:pPr lvl="1"/>
            <a:r>
              <a:rPr lang="en-US" dirty="0" smtClean="0"/>
              <a:t>Deferred execution</a:t>
            </a:r>
          </a:p>
          <a:p>
            <a:pPr lvl="1"/>
            <a:r>
              <a:rPr lang="en-US" dirty="0" smtClean="0"/>
              <a:t>Direct support for distributed and threaded applications</a:t>
            </a:r>
          </a:p>
          <a:p>
            <a:r>
              <a:rPr lang="en-US" dirty="0" smtClean="0"/>
              <a:t>Can be executed in either</a:t>
            </a:r>
          </a:p>
          <a:p>
            <a:pPr lvl="1"/>
            <a:r>
              <a:rPr lang="en-US" dirty="0" smtClean="0"/>
              <a:t>Accelerated mode by using optimized native libraries (DLL’s)</a:t>
            </a:r>
          </a:p>
          <a:p>
            <a:pPr lvl="1"/>
            <a:r>
              <a:rPr lang="en-US" dirty="0" smtClean="0"/>
              <a:t>Native mode by using straight Java (slower).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905000"/>
          </a:xfrm>
        </p:spPr>
        <p:txBody>
          <a:bodyPr/>
          <a:lstStyle/>
          <a:p>
            <a:r>
              <a:rPr lang="en-US" dirty="0" smtClean="0"/>
              <a:t>A JAI filter is viewed as a directed graph</a:t>
            </a:r>
          </a:p>
          <a:p>
            <a:pPr lvl="1"/>
            <a:r>
              <a:rPr lang="en-US" dirty="0" smtClean="0"/>
              <a:t>Each node is an operation</a:t>
            </a:r>
          </a:p>
          <a:p>
            <a:pPr lvl="1"/>
            <a:r>
              <a:rPr lang="en-US" dirty="0" smtClean="0"/>
              <a:t>Each edge shows the input/output</a:t>
            </a:r>
          </a:p>
          <a:p>
            <a:pPr lvl="1"/>
            <a:r>
              <a:rPr lang="en-US" dirty="0" smtClean="0"/>
              <a:t>Each node is also the ‘result of the operation’</a:t>
            </a:r>
            <a:endParaRPr lang="en-US" dirty="0"/>
          </a:p>
        </p:txBody>
      </p:sp>
      <p:pic>
        <p:nvPicPr>
          <p:cNvPr id="4" name="Picture 3" descr="JAIChai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00" y="3352799"/>
            <a:ext cx="6934200" cy="252931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JAI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752600"/>
          </a:xfrm>
        </p:spPr>
        <p:txBody>
          <a:bodyPr/>
          <a:lstStyle/>
          <a:p>
            <a:r>
              <a:rPr lang="en-US" dirty="0" smtClean="0"/>
              <a:t>Three main classes</a:t>
            </a:r>
          </a:p>
          <a:p>
            <a:pPr lvl="1"/>
            <a:r>
              <a:rPr lang="en-US" dirty="0" err="1" smtClean="0"/>
              <a:t>RenderedOp</a:t>
            </a:r>
            <a:r>
              <a:rPr lang="en-US" dirty="0" smtClean="0"/>
              <a:t> – a node in a JAI chain</a:t>
            </a:r>
          </a:p>
          <a:p>
            <a:pPr lvl="1"/>
            <a:r>
              <a:rPr lang="en-US" dirty="0" err="1" smtClean="0"/>
              <a:t>ParameterBlockJAI</a:t>
            </a:r>
            <a:r>
              <a:rPr lang="en-US" dirty="0" smtClean="0"/>
              <a:t> – a set of parameters for an operation</a:t>
            </a:r>
          </a:p>
          <a:p>
            <a:pPr lvl="1"/>
            <a:r>
              <a:rPr lang="en-US" dirty="0" smtClean="0"/>
              <a:t>JAI – a set of static methods for creating chains.</a:t>
            </a:r>
          </a:p>
          <a:p>
            <a:pPr lvl="1"/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200400"/>
            <a:ext cx="7315200" cy="2915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Concurrency (parallelization) occurs when more than one process is executing at the same time.</a:t>
            </a:r>
          </a:p>
          <a:p>
            <a:r>
              <a:rPr lang="en-US" dirty="0" smtClean="0"/>
              <a:t>Computing systems often have multiple cores (or </a:t>
            </a:r>
            <a:r>
              <a:rPr lang="en-US" dirty="0" err="1" smtClean="0"/>
              <a:t>cpus</a:t>
            </a:r>
            <a:r>
              <a:rPr lang="en-US" dirty="0" smtClean="0"/>
              <a:t>) which can function simultaneously.</a:t>
            </a:r>
          </a:p>
          <a:p>
            <a:r>
              <a:rPr lang="en-US" dirty="0" smtClean="0"/>
              <a:t>Many of the filters presented in this text can be made much more efficient through the use of concurrency.</a:t>
            </a:r>
          </a:p>
          <a:p>
            <a:r>
              <a:rPr lang="en-US" dirty="0" smtClean="0"/>
              <a:t>Java uses threads as parallel processes within a program.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200400"/>
          </a:xfrm>
        </p:spPr>
        <p:txBody>
          <a:bodyPr/>
          <a:lstStyle/>
          <a:p>
            <a:r>
              <a:rPr lang="en-US" dirty="0" smtClean="0"/>
              <a:t>Thread is a Java class that represents a thread</a:t>
            </a:r>
          </a:p>
          <a:p>
            <a:r>
              <a:rPr lang="en-US" dirty="0" smtClean="0"/>
              <a:t>The Thread class contains three primary methods</a:t>
            </a:r>
          </a:p>
          <a:p>
            <a:pPr lvl="1"/>
            <a:r>
              <a:rPr lang="en-US" dirty="0" smtClean="0"/>
              <a:t>void run() – the code that should be executed in parallel with others</a:t>
            </a:r>
          </a:p>
          <a:p>
            <a:pPr lvl="1"/>
            <a:r>
              <a:rPr lang="en-US" dirty="0" smtClean="0"/>
              <a:t>void join() – block and wait for the thread to complete its run</a:t>
            </a:r>
          </a:p>
          <a:p>
            <a:pPr lvl="1"/>
            <a:r>
              <a:rPr lang="en-US" dirty="0" smtClean="0"/>
              <a:t>void start() – allocate system resources for the Thread and execute the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processing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Common technique is to divide an image into tiles.  The tiles are assigned to threads that process the tile.</a:t>
            </a:r>
          </a:p>
          <a:p>
            <a:r>
              <a:rPr lang="en-US" dirty="0" smtClean="0"/>
              <a:t>Must control the tiling such that a tile is never assigned to multiple threads and that all tiles are assigned.</a:t>
            </a:r>
          </a:p>
          <a:p>
            <a:r>
              <a:rPr lang="en-US" dirty="0" smtClean="0"/>
              <a:t>Construct an </a:t>
            </a:r>
            <a:r>
              <a:rPr lang="en-US" dirty="0" err="1" smtClean="0"/>
              <a:t>ImageTiler</a:t>
            </a:r>
            <a:r>
              <a:rPr lang="en-US" dirty="0" smtClean="0"/>
              <a:t> object.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tiler</a:t>
            </a:r>
            <a:r>
              <a:rPr lang="en-US" dirty="0" smtClean="0"/>
              <a:t> accepts a </a:t>
            </a:r>
            <a:r>
              <a:rPr lang="en-US" dirty="0" err="1" smtClean="0"/>
              <a:t>BufferedImage</a:t>
            </a:r>
            <a:r>
              <a:rPr lang="en-US" dirty="0" smtClean="0"/>
              <a:t> and dimensions of the tiles.  It then serves as a synchronized (thread save) </a:t>
            </a:r>
            <a:r>
              <a:rPr lang="en-US" dirty="0" err="1" smtClean="0"/>
              <a:t>iterator</a:t>
            </a:r>
            <a:r>
              <a:rPr lang="en-US" dirty="0" smtClean="0"/>
              <a:t> that dispenses tiles via the next method.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04800"/>
            <a:ext cx="6400800" cy="818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1143000"/>
            <a:ext cx="6400800" cy="511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a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3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Must author a thread that applies a </a:t>
            </a:r>
            <a:r>
              <a:rPr lang="en-US" sz="2000" dirty="0" err="1" smtClean="0"/>
              <a:t>BufferedImageOp</a:t>
            </a:r>
            <a:r>
              <a:rPr lang="en-US" sz="2000" dirty="0" smtClean="0"/>
              <a:t> to tiles of an image.</a:t>
            </a:r>
            <a:endParaRPr lang="en-US" sz="2000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7300" y="1752600"/>
            <a:ext cx="6629400" cy="445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‘</a:t>
            </a:r>
            <a:r>
              <a:rPr lang="en-US" dirty="0" err="1" smtClean="0"/>
              <a:t>getSubimage</a:t>
            </a:r>
            <a:r>
              <a:rPr lang="en-US" dirty="0" smtClean="0"/>
              <a:t>’ method returns a </a:t>
            </a:r>
            <a:r>
              <a:rPr lang="en-US" dirty="0" err="1" smtClean="0"/>
              <a:t>BufferedImage</a:t>
            </a:r>
            <a:r>
              <a:rPr lang="en-US" dirty="0" smtClean="0"/>
              <a:t> that shares the same </a:t>
            </a:r>
            <a:r>
              <a:rPr lang="en-US" dirty="0" err="1" smtClean="0"/>
              <a:t>databuffer</a:t>
            </a:r>
            <a:r>
              <a:rPr lang="en-US" dirty="0" smtClean="0"/>
              <a:t> as the source.  Modification of the </a:t>
            </a:r>
            <a:r>
              <a:rPr lang="en-US" dirty="0" err="1" smtClean="0"/>
              <a:t>subimage</a:t>
            </a:r>
            <a:r>
              <a:rPr lang="en-US" dirty="0" smtClean="0"/>
              <a:t> is a modification of the source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OpThread</a:t>
            </a:r>
            <a:r>
              <a:rPr lang="en-US" dirty="0" smtClean="0"/>
              <a:t> applies the same operation to each tile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OpThread</a:t>
            </a:r>
            <a:r>
              <a:rPr lang="en-US" dirty="0" smtClean="0"/>
              <a:t> gets tiles from the </a:t>
            </a:r>
            <a:r>
              <a:rPr lang="en-US" dirty="0" err="1" smtClean="0"/>
              <a:t>tiler</a:t>
            </a:r>
            <a:r>
              <a:rPr lang="en-US" dirty="0" smtClean="0"/>
              <a:t>.  It doesn’t matter which tiles are being operated on.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even write a </a:t>
            </a:r>
            <a:r>
              <a:rPr lang="en-US" dirty="0" err="1" smtClean="0"/>
              <a:t>ConcurrentOp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r>
              <a:rPr lang="en-US" dirty="0" smtClean="0"/>
              <a:t>How about writing a </a:t>
            </a:r>
            <a:r>
              <a:rPr lang="en-US" dirty="0" err="1" smtClean="0"/>
              <a:t>BufferedImageOp</a:t>
            </a:r>
            <a:r>
              <a:rPr lang="en-US" dirty="0" smtClean="0"/>
              <a:t> that applies another </a:t>
            </a:r>
            <a:r>
              <a:rPr lang="en-US" dirty="0" err="1" smtClean="0"/>
              <a:t>BufferedImageOp</a:t>
            </a:r>
            <a:r>
              <a:rPr lang="en-US" dirty="0" smtClean="0"/>
              <a:t> in a concurrent fashion!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ConcurrentOp</a:t>
            </a:r>
            <a:r>
              <a:rPr lang="en-US" dirty="0" smtClean="0"/>
              <a:t> accepts a </a:t>
            </a:r>
            <a:r>
              <a:rPr lang="en-US" dirty="0" err="1" smtClean="0"/>
              <a:t>BufferedImageOp</a:t>
            </a:r>
            <a:r>
              <a:rPr lang="en-US" dirty="0" smtClean="0"/>
              <a:t> </a:t>
            </a:r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Creates a single image </a:t>
            </a:r>
            <a:r>
              <a:rPr lang="en-US" dirty="0" err="1" smtClean="0"/>
              <a:t>tiler</a:t>
            </a:r>
            <a:endParaRPr lang="en-US" dirty="0" smtClean="0"/>
          </a:p>
          <a:p>
            <a:pPr lvl="1"/>
            <a:r>
              <a:rPr lang="en-US" dirty="0" smtClean="0"/>
              <a:t>Creates an </a:t>
            </a:r>
            <a:r>
              <a:rPr lang="en-US" dirty="0" err="1" smtClean="0"/>
              <a:t>OpThread</a:t>
            </a:r>
            <a:r>
              <a:rPr lang="en-US" dirty="0" smtClean="0"/>
              <a:t> for each available processor in the system.  Each </a:t>
            </a:r>
            <a:r>
              <a:rPr lang="en-US" dirty="0" err="1" smtClean="0"/>
              <a:t>OpThread</a:t>
            </a:r>
            <a:r>
              <a:rPr lang="en-US" dirty="0" smtClean="0"/>
              <a:t> uses the same </a:t>
            </a:r>
            <a:r>
              <a:rPr lang="en-US" dirty="0" err="1" smtClean="0"/>
              <a:t>tiler</a:t>
            </a:r>
            <a:endParaRPr lang="en-US" dirty="0" smtClean="0"/>
          </a:p>
          <a:p>
            <a:pPr lvl="1"/>
            <a:r>
              <a:rPr lang="en-US" dirty="0" smtClean="0"/>
              <a:t>Starts the </a:t>
            </a:r>
            <a:r>
              <a:rPr lang="en-US" dirty="0" err="1" smtClean="0"/>
              <a:t>OpThreads</a:t>
            </a:r>
            <a:r>
              <a:rPr lang="en-US" dirty="0" smtClean="0"/>
              <a:t> and then waits for them to finish via the  join.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485900" y="304800"/>
            <a:ext cx="6172200" cy="6000109"/>
            <a:chOff x="1066800" y="685800"/>
            <a:chExt cx="6172200" cy="600010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66800" y="685800"/>
              <a:ext cx="6172200" cy="232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66800" y="914400"/>
              <a:ext cx="6172200" cy="5771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61</TotalTime>
  <Words>577</Words>
  <Application>Microsoft Office PowerPoint</Application>
  <PresentationFormat>On-screen Show (4:3)</PresentationFormat>
  <Paragraphs>72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Origin</vt:lpstr>
      <vt:lpstr>Advanced Programming Issues</vt:lpstr>
      <vt:lpstr>Concurrency</vt:lpstr>
      <vt:lpstr>Thread</vt:lpstr>
      <vt:lpstr>Image processing filters</vt:lpstr>
      <vt:lpstr>Slide 5</vt:lpstr>
      <vt:lpstr>Construct a Thread</vt:lpstr>
      <vt:lpstr>Notes</vt:lpstr>
      <vt:lpstr>Can even write a ConcurrentOp</vt:lpstr>
      <vt:lpstr>Slide 9</vt:lpstr>
      <vt:lpstr>Using the ConcurrentOp</vt:lpstr>
      <vt:lpstr>JAI</vt:lpstr>
      <vt:lpstr>JAI</vt:lpstr>
      <vt:lpstr>JAI Classes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Programming Issues</dc:title>
  <dc:creator/>
  <cp:lastModifiedBy>Kenny Hunt</cp:lastModifiedBy>
  <cp:revision>8</cp:revision>
  <dcterms:created xsi:type="dcterms:W3CDTF">2006-08-16T00:00:00Z</dcterms:created>
  <dcterms:modified xsi:type="dcterms:W3CDTF">2009-02-25T22:36:20Z</dcterms:modified>
</cp:coreProperties>
</file>