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75" r:id="rId11"/>
    <p:sldId id="276" r:id="rId12"/>
    <p:sldId id="277" r:id="rId13"/>
    <p:sldId id="278" r:id="rId14"/>
    <p:sldId id="279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-2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37BD6-09C5-463B-AB71-13E3FBD7C933}" type="datetimeFigureOut">
              <a:rPr lang="en-US" smtClean="0"/>
              <a:pPr/>
              <a:t>3/26/2009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E70B7-0802-41B5-9BFD-5012FB65E2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E70B7-0802-41B5-9BFD-5012FB65E20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E70B7-0802-41B5-9BFD-5012FB65E20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E70B7-0802-41B5-9BFD-5012FB65E20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E70B7-0802-41B5-9BFD-5012FB65E20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E70B7-0802-41B5-9BFD-5012FB65E20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E70B7-0802-41B5-9BFD-5012FB65E20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E70B7-0802-41B5-9BFD-5012FB65E20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E70B7-0802-41B5-9BFD-5012FB65E20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E70B7-0802-41B5-9BFD-5012FB65E20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E70B7-0802-41B5-9BFD-5012FB65E20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E70B7-0802-41B5-9BFD-5012FB65E20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E70B7-0802-41B5-9BFD-5012FB65E20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E70B7-0802-41B5-9BFD-5012FB65E20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E70B7-0802-41B5-9BFD-5012FB65E20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E70B7-0802-41B5-9BFD-5012FB65E20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E70B7-0802-41B5-9BFD-5012FB65E20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E70B7-0802-41B5-9BFD-5012FB65E20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E70B7-0802-41B5-9BFD-5012FB65E20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E70B7-0802-41B5-9BFD-5012FB65E20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E70B7-0802-41B5-9BFD-5012FB65E20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E70B7-0802-41B5-9BFD-5012FB65E20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E70B7-0802-41B5-9BFD-5012FB65E20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E70B7-0802-41B5-9BFD-5012FB65E20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E70B7-0802-41B5-9BFD-5012FB65E20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3/26/2009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Morphology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shape of things to come</a:t>
            </a:r>
            <a:endParaRPr lang="en-US" dirty="0"/>
          </a:p>
        </p:txBody>
      </p:sp>
      <p:pic>
        <p:nvPicPr>
          <p:cNvPr id="15362" name="Picture 2" descr="File:8210 Brewery in Abbaye Notre-Dame de Saint-Remy Rochefort 2007 Luca Galuzz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52400"/>
            <a:ext cx="3048000" cy="4569716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14400" y="6172200"/>
            <a:ext cx="70535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Courtesy Luca </a:t>
            </a:r>
            <a:r>
              <a:rPr lang="en-US" sz="8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Galuzzi</a:t>
            </a:r>
            <a:r>
              <a:rPr lang="en-US" sz="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(Lucag) http://commons.wikimedia.org/wiki/File:8210_Brewery_in_Abbaye_Notre-Dame_de_Saint-Remy_Rochefort_2007_Luca_Galuzzi.jpg  </a:t>
            </a:r>
          </a:p>
          <a:p>
            <a:r>
              <a:rPr lang="en-US" sz="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Distributed under CC license as found at http://creativecommons.org/licenses/by-sa/2.5/ </a:t>
            </a:r>
            <a:endParaRPr lang="en-US" sz="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Disjoint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disjoint-set represents a collection of non-intersecting sets.  No member is in more than one set.</a:t>
            </a:r>
            <a:endParaRPr lang="en-US" dirty="0" smtClean="0"/>
          </a:p>
          <a:p>
            <a:r>
              <a:rPr lang="en-US" dirty="0" smtClean="0"/>
              <a:t>A disjoint set supports two operations:</a:t>
            </a:r>
          </a:p>
          <a:p>
            <a:pPr lvl="1"/>
            <a:r>
              <a:rPr lang="en-US" dirty="0" smtClean="0"/>
              <a:t>find(e) : for any element ‘e’ this method returns the set that contains ‘e’.</a:t>
            </a:r>
          </a:p>
          <a:p>
            <a:pPr lvl="1"/>
            <a:r>
              <a:rPr lang="en-US" dirty="0" smtClean="0"/>
              <a:t>union(s1,s2) : for any two sets ‘s1’ and ‘s2’ this method merges them into a single set</a:t>
            </a:r>
          </a:p>
          <a:p>
            <a:r>
              <a:rPr lang="en-US" dirty="0" smtClean="0"/>
              <a:t>A </a:t>
            </a:r>
            <a:r>
              <a:rPr lang="en-US" dirty="0" smtClean="0"/>
              <a:t>disjoint set can be understood as a forest of trees where each tree is a set and the label of the set is given by the root node of the </a:t>
            </a:r>
            <a:r>
              <a:rPr lang="en-US" dirty="0" smtClean="0"/>
              <a:t>tree</a:t>
            </a:r>
          </a:p>
          <a:p>
            <a:pPr lvl="1"/>
            <a:r>
              <a:rPr lang="en-US" dirty="0" smtClean="0"/>
              <a:t>Find </a:t>
            </a:r>
            <a:r>
              <a:rPr lang="en-US" dirty="0" smtClean="0"/>
              <a:t>then becomes ‘follow the path from an element to it’s </a:t>
            </a:r>
            <a:r>
              <a:rPr lang="en-US" dirty="0" smtClean="0"/>
              <a:t>root’</a:t>
            </a:r>
          </a:p>
          <a:p>
            <a:pPr lvl="1"/>
            <a:r>
              <a:rPr lang="en-US" dirty="0" smtClean="0"/>
              <a:t>Union </a:t>
            </a:r>
            <a:r>
              <a:rPr lang="en-US" dirty="0" smtClean="0"/>
              <a:t>becomes ‘make the root of one set a child of the other</a:t>
            </a:r>
            <a:r>
              <a:rPr lang="en-US" dirty="0" smtClean="0"/>
              <a:t>’</a:t>
            </a: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Union-find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590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For </a:t>
            </a:r>
            <a:r>
              <a:rPr lang="en-US" dirty="0" smtClean="0"/>
              <a:t>component labeling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disjoint-set elements </a:t>
            </a:r>
            <a:r>
              <a:rPr lang="en-US" dirty="0" smtClean="0"/>
              <a:t>are pixels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disjoint-set sets </a:t>
            </a:r>
            <a:r>
              <a:rPr lang="en-US" dirty="0" smtClean="0"/>
              <a:t>are components</a:t>
            </a:r>
          </a:p>
          <a:p>
            <a:pPr lvl="1"/>
            <a:r>
              <a:rPr lang="en-US" dirty="0" smtClean="0"/>
              <a:t>The disjoint-set contains a collection of labeled </a:t>
            </a:r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The disjoint-set is initialized by placing each foreground pixel in it’s own set.  A set of size 1</a:t>
            </a:r>
          </a:p>
          <a:p>
            <a:pPr lvl="1"/>
            <a:r>
              <a:rPr lang="en-US" dirty="0" smtClean="0"/>
              <a:t>Each pixel is scanned and the set that contains it is merged with the set containing it’s neighbors as required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962400"/>
            <a:ext cx="7620000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DisjointSet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components = new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DisjointSet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(I)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for every pixel P in a raster scan of image I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if(P is a foreground pixel)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for every pixel Q in N</a:t>
            </a:r>
            <a:r>
              <a:rPr lang="en-US" sz="1400" b="1" baseline="-25000" dirty="0" smtClean="0">
                <a:latin typeface="Courier New" pitchFamily="49" charset="0"/>
                <a:cs typeface="Courier New" pitchFamily="49" charset="0"/>
              </a:rPr>
              <a:t>8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(P) that has already been scanned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 if(Q is a foreground pixel)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   Set S1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components.find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(P)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   Set S2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components.find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(Q)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components.union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(S1,S2)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152400"/>
            <a:ext cx="123963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199" y="1447800"/>
            <a:ext cx="811689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Implementation (partial)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676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Use a linear array named ‘parent’.  Set it up such that</a:t>
            </a:r>
          </a:p>
          <a:p>
            <a:pPr lvl="1"/>
            <a:r>
              <a:rPr lang="en-US" dirty="0" smtClean="0"/>
              <a:t>A pixel is given by an index.  A label is an integer.  Set -1 is the background.</a:t>
            </a:r>
          </a:p>
          <a:p>
            <a:pPr lvl="1"/>
            <a:r>
              <a:rPr lang="en-US" dirty="0" smtClean="0"/>
              <a:t>If parent[</a:t>
            </a:r>
            <a:r>
              <a:rPr lang="en-US" dirty="0" err="1" smtClean="0"/>
              <a:t>i</a:t>
            </a:r>
            <a:r>
              <a:rPr lang="en-US" dirty="0" smtClean="0"/>
              <a:t>] == -1 then </a:t>
            </a:r>
            <a:r>
              <a:rPr lang="en-US" dirty="0" err="1" smtClean="0"/>
              <a:t>i</a:t>
            </a:r>
            <a:r>
              <a:rPr lang="en-US" dirty="0" smtClean="0"/>
              <a:t> is a root node with label -1</a:t>
            </a:r>
          </a:p>
          <a:p>
            <a:pPr lvl="1"/>
            <a:r>
              <a:rPr lang="en-US" dirty="0" smtClean="0"/>
              <a:t>If parent[</a:t>
            </a:r>
            <a:r>
              <a:rPr lang="en-US" dirty="0" err="1" smtClean="0"/>
              <a:t>i</a:t>
            </a:r>
            <a:r>
              <a:rPr lang="en-US" dirty="0" smtClean="0"/>
              <a:t>] == </a:t>
            </a:r>
            <a:r>
              <a:rPr lang="en-US" dirty="0" err="1" smtClean="0"/>
              <a:t>i</a:t>
            </a:r>
            <a:r>
              <a:rPr lang="en-US" dirty="0" smtClean="0"/>
              <a:t> then </a:t>
            </a:r>
            <a:r>
              <a:rPr lang="en-US" dirty="0" err="1" smtClean="0"/>
              <a:t>i</a:t>
            </a:r>
            <a:r>
              <a:rPr lang="en-US" dirty="0" smtClean="0"/>
              <a:t> is a root node with label -</a:t>
            </a:r>
            <a:r>
              <a:rPr lang="en-US" dirty="0" err="1" smtClean="0"/>
              <a:t>i</a:t>
            </a:r>
            <a:endParaRPr lang="en-US" dirty="0" smtClean="0"/>
          </a:p>
          <a:p>
            <a:pPr lvl="1"/>
            <a:r>
              <a:rPr lang="en-US" dirty="0" smtClean="0"/>
              <a:t>Otherwise parent[</a:t>
            </a:r>
            <a:r>
              <a:rPr lang="en-US" dirty="0" err="1" smtClean="0"/>
              <a:t>i</a:t>
            </a:r>
            <a:r>
              <a:rPr lang="en-US" dirty="0" smtClean="0"/>
              <a:t>] is the parent node of </a:t>
            </a:r>
            <a:r>
              <a:rPr lang="en-US" dirty="0" err="1" smtClean="0"/>
              <a:t>i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8624" y="2971800"/>
            <a:ext cx="692675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6" name="Picture 5" descr="UnionFind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11972"/>
            <a:ext cx="8222577" cy="438402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152400"/>
            <a:ext cx="123963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Dilation and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066800"/>
          </a:xfrm>
        </p:spPr>
        <p:txBody>
          <a:bodyPr/>
          <a:lstStyle/>
          <a:p>
            <a:r>
              <a:rPr lang="en-US" dirty="0" smtClean="0"/>
              <a:t>Dilation – causes a component to grow larger</a:t>
            </a:r>
          </a:p>
          <a:p>
            <a:r>
              <a:rPr lang="en-US" dirty="0" smtClean="0"/>
              <a:t>Erosion – causes a component to grow smaller</a:t>
            </a:r>
            <a:endParaRPr lang="en-US" dirty="0"/>
          </a:p>
        </p:txBody>
      </p:sp>
      <p:pic>
        <p:nvPicPr>
          <p:cNvPr id="4" name="Picture 3" descr="MonaBWEr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438400"/>
            <a:ext cx="2743200" cy="27432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MonaB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438400"/>
            <a:ext cx="2743200" cy="27432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MonaBWDilat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2438400"/>
            <a:ext cx="2743200" cy="27432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Structuring Element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structuring element is passed over each sample of a source.</a:t>
            </a:r>
          </a:p>
          <a:p>
            <a:pPr lvl="1"/>
            <a:r>
              <a:rPr lang="en-US" dirty="0" smtClean="0"/>
              <a:t>The structuring element is a binary image</a:t>
            </a:r>
          </a:p>
          <a:p>
            <a:pPr lvl="1"/>
            <a:r>
              <a:rPr lang="en-US" dirty="0" smtClean="0"/>
              <a:t>The source is a binary image.</a:t>
            </a:r>
          </a:p>
          <a:p>
            <a:r>
              <a:rPr lang="en-US" dirty="0" smtClean="0"/>
              <a:t>Dilation</a:t>
            </a:r>
          </a:p>
          <a:p>
            <a:pPr lvl="1"/>
            <a:r>
              <a:rPr lang="en-US" dirty="0" smtClean="0"/>
              <a:t>The output is black if at least one black pixel of the structuring element is positioned over a black source pixel</a:t>
            </a:r>
          </a:p>
          <a:p>
            <a:pPr lvl="1"/>
            <a:r>
              <a:rPr lang="en-US" dirty="0" smtClean="0"/>
              <a:t>If the structuring element hangs over the edge of a component, the component will grow.</a:t>
            </a:r>
          </a:p>
          <a:p>
            <a:r>
              <a:rPr lang="en-US" dirty="0" smtClean="0"/>
              <a:t>Erosion</a:t>
            </a:r>
          </a:p>
          <a:p>
            <a:pPr lvl="1"/>
            <a:r>
              <a:rPr lang="en-US" dirty="0" smtClean="0"/>
              <a:t>The output is black if every black pixel of the structuring element is positioned over a black source pixel.</a:t>
            </a:r>
          </a:p>
          <a:p>
            <a:pPr lvl="1"/>
            <a:r>
              <a:rPr lang="en-US" dirty="0" smtClean="0"/>
              <a:t>If the structuring element hangs over the edge of a component the component will shrink.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Erosion example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28800"/>
            <a:ext cx="8229600" cy="318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Structuring element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76400"/>
            <a:ext cx="8229600" cy="2923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288" y="1809750"/>
            <a:ext cx="75914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Used in different ways</a:t>
            </a:r>
          </a:p>
          <a:p>
            <a:pPr lvl="1"/>
            <a:r>
              <a:rPr lang="en-US" dirty="0" smtClean="0"/>
              <a:t>Linguistics : the study of the structure and form of words</a:t>
            </a:r>
          </a:p>
          <a:p>
            <a:pPr lvl="1"/>
            <a:r>
              <a:rPr lang="en-US" dirty="0" smtClean="0"/>
              <a:t>Biology : the shape of an organism</a:t>
            </a:r>
          </a:p>
          <a:p>
            <a:pPr lvl="1"/>
            <a:r>
              <a:rPr lang="en-US" dirty="0" smtClean="0"/>
              <a:t>Astronomy : the shape of astronomical objects</a:t>
            </a:r>
          </a:p>
          <a:p>
            <a:pPr lvl="1"/>
            <a:r>
              <a:rPr lang="en-US" dirty="0" smtClean="0"/>
              <a:t>Geography : the shape of land masses and rivers</a:t>
            </a:r>
          </a:p>
          <a:p>
            <a:r>
              <a:rPr lang="en-US" dirty="0" smtClean="0"/>
              <a:t>Image Processing:</a:t>
            </a:r>
          </a:p>
          <a:p>
            <a:pPr lvl="1"/>
            <a:r>
              <a:rPr lang="en-US" dirty="0" smtClean="0"/>
              <a:t>How to identify, represent and process the shapes of objects within a digital image</a:t>
            </a:r>
          </a:p>
          <a:p>
            <a:pPr lvl="1"/>
            <a:r>
              <a:rPr lang="en-US" dirty="0" smtClean="0"/>
              <a:t>This is a step toward computer vision since the output of a morphological process may be geometric information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219200"/>
            <a:ext cx="76390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and 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Opening and closing are operations that are based on dilation and </a:t>
            </a:r>
            <a:r>
              <a:rPr lang="en-US" dirty="0" err="1" smtClean="0"/>
              <a:t>ersion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Opening will divide components that have narrow connections.</a:t>
            </a:r>
          </a:p>
          <a:p>
            <a:r>
              <a:rPr lang="en-US" dirty="0" smtClean="0"/>
              <a:t>Closing will join two components that are in close proximity.</a:t>
            </a:r>
          </a:p>
          <a:p>
            <a:r>
              <a:rPr lang="en-US" dirty="0" smtClean="0"/>
              <a:t>Opening image A by structuring element B is the erosion of A with B followed by the dilation of A with B.</a:t>
            </a:r>
          </a:p>
          <a:p>
            <a:r>
              <a:rPr lang="en-US" dirty="0" smtClean="0"/>
              <a:t>Closing image A by structuring element B is the dilation of A with B followed by the erosion of A with B.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and Closing</a:t>
            </a:r>
            <a:endParaRPr lang="en-US" dirty="0"/>
          </a:p>
        </p:txBody>
      </p:sp>
      <p:pic>
        <p:nvPicPr>
          <p:cNvPr id="5" name="Picture 4" descr="MonaOpen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524000"/>
            <a:ext cx="2743200" cy="27432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MonaB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524000"/>
            <a:ext cx="2743200" cy="27432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MonaClos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524000"/>
            <a:ext cx="2743200" cy="27432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Partitioning an image into regions such that each region is a component.</a:t>
            </a:r>
          </a:p>
          <a:p>
            <a:r>
              <a:rPr lang="en-US" dirty="0" smtClean="0"/>
              <a:t>Typically done on color images (rather than binary)</a:t>
            </a:r>
          </a:p>
          <a:p>
            <a:r>
              <a:rPr lang="en-US" dirty="0" smtClean="0"/>
              <a:t>Need to expand the notion of ‘similar color’</a:t>
            </a:r>
          </a:p>
          <a:p>
            <a:r>
              <a:rPr lang="en-US" dirty="0" smtClean="0"/>
              <a:t>Two pixels are 4-connected if they are 4-adjacent and of sufficiently similar color.</a:t>
            </a:r>
          </a:p>
          <a:p>
            <a:r>
              <a:rPr lang="en-US" dirty="0" smtClean="0"/>
              <a:t>Segmentation is a difficult and active area of research.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5" name="Picture 4" descr="Segmenta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228600"/>
            <a:ext cx="4882906" cy="63002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44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component is an object (or shape) within a digital image</a:t>
            </a:r>
          </a:p>
          <a:p>
            <a:r>
              <a:rPr lang="en-US" dirty="0" smtClean="0"/>
              <a:t>The binary image below has two components</a:t>
            </a:r>
          </a:p>
          <a:p>
            <a:r>
              <a:rPr lang="en-US" dirty="0" smtClean="0"/>
              <a:t>One task is to identify and label all image components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743200"/>
            <a:ext cx="40576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  <a:endParaRPr lang="en-US" dirty="0"/>
          </a:p>
        </p:txBody>
      </p:sp>
      <p:pic>
        <p:nvPicPr>
          <p:cNvPr id="4" name="Picture 3" descr="MonaLabe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447800"/>
            <a:ext cx="3657600" cy="36576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MonaB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447800"/>
            <a:ext cx="3657600" cy="36576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438400"/>
          </a:xfrm>
        </p:spPr>
        <p:txBody>
          <a:bodyPr/>
          <a:lstStyle/>
          <a:p>
            <a:r>
              <a:rPr lang="en-US" dirty="0" smtClean="0"/>
              <a:t>The pixels that comprise a component are joined by proximity and color likeness</a:t>
            </a:r>
          </a:p>
          <a:p>
            <a:r>
              <a:rPr lang="en-US" dirty="0" smtClean="0"/>
              <a:t>Need to formally define when two pixels are in proximity.</a:t>
            </a:r>
          </a:p>
          <a:p>
            <a:r>
              <a:rPr lang="en-US" dirty="0" smtClean="0"/>
              <a:t>A pixel has neighbors.  The 4-adjacent, adjacent and adjacent neighbors are shown below.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810000"/>
            <a:ext cx="63341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667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pixel p is 4-adjacent to pixel q if q is one of the adjacent neighbors of p.</a:t>
            </a:r>
          </a:p>
          <a:p>
            <a:r>
              <a:rPr lang="en-US" dirty="0" smtClean="0"/>
              <a:t>Non adjacent pixels p and q are 4-connected if there is a path of 4-adjacent pixels extending from p to q.</a:t>
            </a:r>
          </a:p>
          <a:p>
            <a:r>
              <a:rPr lang="en-US" dirty="0" smtClean="0"/>
              <a:t>A 4-connected component is defined as a set of pixels such that each pixel is 4-connected to every other pixel in the component and no other pixels in the image are 4-connected to any pixel in the component.</a:t>
            </a:r>
          </a:p>
          <a:p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962400"/>
            <a:ext cx="64389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Labeling connected </a:t>
            </a:r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828800"/>
          </a:xfrm>
        </p:spPr>
        <p:txBody>
          <a:bodyPr/>
          <a:lstStyle/>
          <a:p>
            <a:r>
              <a:rPr lang="en-US" dirty="0" smtClean="0"/>
              <a:t>Problem: generate a color destination image such that each pixel of the each component of the binary source image is uniquely colored (or labeled).</a:t>
            </a:r>
          </a:p>
          <a:p>
            <a:r>
              <a:rPr lang="en-US" dirty="0" smtClean="0"/>
              <a:t>Begin by discussion ‘</a:t>
            </a:r>
            <a:r>
              <a:rPr lang="en-US" dirty="0" err="1" smtClean="0"/>
              <a:t>floodFill</a:t>
            </a:r>
            <a:r>
              <a:rPr lang="en-US" dirty="0" smtClean="0"/>
              <a:t>’</a:t>
            </a:r>
            <a:endParaRPr lang="en-US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429000"/>
            <a:ext cx="8229600" cy="218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Labeling connected </a:t>
            </a:r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828800"/>
          </a:xfrm>
        </p:spPr>
        <p:txBody>
          <a:bodyPr/>
          <a:lstStyle/>
          <a:p>
            <a:r>
              <a:rPr lang="en-US" dirty="0" smtClean="0"/>
              <a:t>Problem: generate a color destination image such that each pixel of the each component of the binary source image is uniquely colored (or labeled).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124200"/>
            <a:ext cx="8229600" cy="216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Union-find labeling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Flood fill-based labeling suffers from two limitations:</a:t>
            </a:r>
          </a:p>
          <a:p>
            <a:pPr lvl="1"/>
            <a:r>
              <a:rPr lang="en-US" dirty="0" smtClean="0"/>
              <a:t>Each pixel may be probed many times</a:t>
            </a:r>
          </a:p>
          <a:p>
            <a:pPr lvl="1"/>
            <a:r>
              <a:rPr lang="en-US" dirty="0" smtClean="0"/>
              <a:t>Deep recursion may yield stack overflow – have to unroll the loop</a:t>
            </a:r>
          </a:p>
          <a:p>
            <a:r>
              <a:rPr lang="en-US" dirty="0" smtClean="0"/>
              <a:t>Union-find addresses both these limitations</a:t>
            </a:r>
          </a:p>
          <a:p>
            <a:pPr lvl="1"/>
            <a:r>
              <a:rPr lang="en-US" dirty="0" smtClean="0"/>
              <a:t>A component labeling algorithm</a:t>
            </a:r>
          </a:p>
          <a:p>
            <a:pPr lvl="1"/>
            <a:r>
              <a:rPr lang="en-US" dirty="0" smtClean="0"/>
              <a:t>Uses a disjoint-set data structure. </a:t>
            </a:r>
          </a:p>
          <a:p>
            <a:pPr lvl="1"/>
            <a:r>
              <a:rPr lang="en-US" dirty="0" smtClean="0"/>
              <a:t>Restates component labeling in terms of disjoint-set operations</a:t>
            </a:r>
          </a:p>
          <a:p>
            <a:pPr lvl="1"/>
            <a:r>
              <a:rPr lang="en-US" dirty="0" smtClean="0"/>
              <a:t>Near-linear-time performance without deep recursion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105</TotalTime>
  <Words>1006</Words>
  <Application>Microsoft Office PowerPoint</Application>
  <PresentationFormat>On-screen Show (4:3)</PresentationFormat>
  <Paragraphs>126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Origin</vt:lpstr>
      <vt:lpstr>Morphology</vt:lpstr>
      <vt:lpstr>Morphology</vt:lpstr>
      <vt:lpstr>Components</vt:lpstr>
      <vt:lpstr>Components</vt:lpstr>
      <vt:lpstr>Connectedness</vt:lpstr>
      <vt:lpstr>Connectedness</vt:lpstr>
      <vt:lpstr>Labeling connected components</vt:lpstr>
      <vt:lpstr>Labeling connected components</vt:lpstr>
      <vt:lpstr>Union-find labeling</vt:lpstr>
      <vt:lpstr>Disjoint Set</vt:lpstr>
      <vt:lpstr>Union-find</vt:lpstr>
      <vt:lpstr>Example</vt:lpstr>
      <vt:lpstr>Java Implementation (partial)</vt:lpstr>
      <vt:lpstr>Example</vt:lpstr>
      <vt:lpstr>Dilation and Erosion</vt:lpstr>
      <vt:lpstr>Structuring Element</vt:lpstr>
      <vt:lpstr>Erosion example</vt:lpstr>
      <vt:lpstr>Structuring element</vt:lpstr>
      <vt:lpstr>Implementation</vt:lpstr>
      <vt:lpstr>Implementation</vt:lpstr>
      <vt:lpstr>Opening and Closing</vt:lpstr>
      <vt:lpstr>Opening and Closing</vt:lpstr>
      <vt:lpstr>Segmentation</vt:lpstr>
      <vt:lpstr>Example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Morphology</dc:title>
  <dc:creator/>
  <cp:lastModifiedBy>Kenny Hunt</cp:lastModifiedBy>
  <cp:revision>13</cp:revision>
  <dcterms:created xsi:type="dcterms:W3CDTF">2006-08-16T00:00:00Z</dcterms:created>
  <dcterms:modified xsi:type="dcterms:W3CDTF">2009-03-26T16:03:08Z</dcterms:modified>
</cp:coreProperties>
</file>