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74" r:id="rId3"/>
    <p:sldId id="375" r:id="rId4"/>
    <p:sldId id="376" r:id="rId5"/>
    <p:sldId id="377" r:id="rId6"/>
    <p:sldId id="378" r:id="rId7"/>
    <p:sldId id="379" r:id="rId8"/>
    <p:sldId id="380" r:id="rId9"/>
    <p:sldId id="381" r:id="rId10"/>
    <p:sldId id="382" r:id="rId11"/>
    <p:sldId id="383" r:id="rId12"/>
    <p:sldId id="384" r:id="rId13"/>
    <p:sldId id="337" r:id="rId14"/>
    <p:sldId id="385" r:id="rId15"/>
    <p:sldId id="386" r:id="rId16"/>
    <p:sldId id="387" r:id="rId17"/>
    <p:sldId id="388" r:id="rId18"/>
    <p:sldId id="389" r:id="rId19"/>
    <p:sldId id="391" r:id="rId20"/>
    <p:sldId id="392" r:id="rId21"/>
    <p:sldId id="390" r:id="rId22"/>
    <p:sldId id="344" r:id="rId23"/>
    <p:sldId id="393" r:id="rId24"/>
    <p:sldId id="394" r:id="rId25"/>
    <p:sldId id="395" r:id="rId26"/>
    <p:sldId id="396" r:id="rId27"/>
    <p:sldId id="397" r:id="rId28"/>
    <p:sldId id="398" r:id="rId29"/>
    <p:sldId id="399" r:id="rId30"/>
    <p:sldId id="401" r:id="rId31"/>
    <p:sldId id="400" r:id="rId32"/>
    <p:sldId id="402" r:id="rId33"/>
    <p:sldId id="403" r:id="rId34"/>
    <p:sldId id="404" r:id="rId35"/>
    <p:sldId id="283" r:id="rId36"/>
    <p:sldId id="351" r:id="rId37"/>
    <p:sldId id="352" r:id="rId38"/>
    <p:sldId id="353" r:id="rId39"/>
    <p:sldId id="354" r:id="rId40"/>
    <p:sldId id="355" r:id="rId41"/>
    <p:sldId id="284" r:id="rId42"/>
    <p:sldId id="285" r:id="rId43"/>
    <p:sldId id="356" r:id="rId44"/>
    <p:sldId id="286" r:id="rId45"/>
    <p:sldId id="369" r:id="rId46"/>
    <p:sldId id="359" r:id="rId47"/>
    <p:sldId id="357" r:id="rId48"/>
    <p:sldId id="358" r:id="rId49"/>
    <p:sldId id="370" r:id="rId50"/>
    <p:sldId id="371" r:id="rId51"/>
    <p:sldId id="373" r:id="rId52"/>
    <p:sldId id="372" r:id="rId53"/>
    <p:sldId id="323" r:id="rId54"/>
    <p:sldId id="325" r:id="rId55"/>
    <p:sldId id="326" r:id="rId56"/>
    <p:sldId id="327" r:id="rId57"/>
    <p:sldId id="360" r:id="rId58"/>
    <p:sldId id="361" r:id="rId59"/>
    <p:sldId id="362" r:id="rId60"/>
    <p:sldId id="363" r:id="rId61"/>
    <p:sldId id="364" r:id="rId62"/>
    <p:sldId id="365" r:id="rId63"/>
    <p:sldId id="366" r:id="rId64"/>
    <p:sldId id="367" r:id="rId65"/>
    <p:sldId id="329" r:id="rId66"/>
    <p:sldId id="368"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C737"/>
    <a:srgbClr val="0FBB1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163" d="100"/>
          <a:sy n="163" d="100"/>
        </p:scale>
        <p:origin x="-19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08E73-8A48-42A1-BDA1-F9D2131A6AC8}" type="datetimeFigureOut">
              <a:rPr lang="en-US" smtClean="0"/>
              <a:pPr/>
              <a:t>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BF19A-5AAF-4826-9286-1708ECB40C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3FEF7-9A7F-40A1-B12C-A9E36802489D}" type="slidenum">
              <a:rPr lang="en-US"/>
              <a:pPr/>
              <a:t>35</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8E6A6-DF0E-4154-A917-7CD842B831AE}" type="slidenum">
              <a:rPr lang="en-US"/>
              <a:pPr/>
              <a:t>41</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208A19-3686-46A7-A70E-722E354DDB9F}" type="slidenum">
              <a:rPr lang="en-US"/>
              <a:pPr/>
              <a:t>42</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9DF24-6AAD-4DD7-B9ED-8AB0FF37160F}" type="slidenum">
              <a:rPr lang="en-US"/>
              <a:pPr/>
              <a:t>44</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F17FB-987A-461A-A6D0-844528C07448}" type="slidenum">
              <a:rPr lang="en-US"/>
              <a:pPr/>
              <a:t>53</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805F0-F841-44EA-ADFC-1F1AAF097DF4}" type="slidenum">
              <a:rPr lang="en-US"/>
              <a:pPr/>
              <a:t>54</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B4012E-3B29-43C6-B0E6-9621C7C40DC8}" type="slidenum">
              <a:rPr lang="en-US"/>
              <a:pPr/>
              <a:t>55</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C2E28-0597-4174-8616-8F21208753BA}" type="slidenum">
              <a:rPr lang="en-US"/>
              <a:pPr/>
              <a:t>56</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BEFC99-BEFF-4A36-97BB-B01FA3B44728}" type="slidenum">
              <a:rPr lang="en-US"/>
              <a:pPr/>
              <a:t>65</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0BF19A-5AAF-4826-9286-1708ECB40C6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12/2/2010</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12/2/2010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DF6120-F1F0-4C60-9FE9-39AC71A9C79D}" type="datetimeFigureOut">
              <a:rPr lang="en-US" smtClean="0"/>
              <a:pPr/>
              <a:t>12/2/2010</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DF6120-F1F0-4C60-9FE9-39AC71A9C79D}"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DF6120-F1F0-4C60-9FE9-39AC71A9C79D}" type="datetimeFigureOut">
              <a:rPr lang="en-US" smtClean="0"/>
              <a:pPr/>
              <a:t>12/2/2010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DF6120-F1F0-4C60-9FE9-39AC71A9C79D}" type="datetimeFigureOut">
              <a:rPr lang="en-US" smtClean="0"/>
              <a:pPr/>
              <a:t>12/2/2010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pPr/>
              <a:t>12/2/2010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12/2/2010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12/2/2010</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Compression</a:t>
            </a:r>
            <a:endParaRPr lang="en-US" dirty="0"/>
          </a:p>
        </p:txBody>
      </p:sp>
      <p:sp>
        <p:nvSpPr>
          <p:cNvPr id="3" name="Subtitle 2"/>
          <p:cNvSpPr>
            <a:spLocks noGrp="1"/>
          </p:cNvSpPr>
          <p:nvPr>
            <p:ph type="subTitle" idx="1"/>
          </p:nvPr>
        </p:nvSpPr>
        <p:spPr/>
        <p:txBody>
          <a:bodyPr/>
          <a:lstStyle/>
          <a:p>
            <a:r>
              <a:rPr lang="en-US" dirty="0" smtClean="0"/>
              <a:t>Smash the information to bits</a:t>
            </a:r>
            <a:endParaRPr lang="en-US" dirty="0"/>
          </a:p>
        </p:txBody>
      </p:sp>
      <p:pic>
        <p:nvPicPr>
          <p:cNvPr id="5" name="Picture 4" descr="PowerMechanic.jpg"/>
          <p:cNvPicPr>
            <a:picLocks noChangeAspect="1"/>
          </p:cNvPicPr>
          <p:nvPr/>
        </p:nvPicPr>
        <p:blipFill>
          <a:blip r:embed="rId3"/>
          <a:stretch>
            <a:fillRect/>
          </a:stretch>
        </p:blipFill>
        <p:spPr>
          <a:xfrm>
            <a:off x="914400" y="152400"/>
            <a:ext cx="2406316" cy="33528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srcRect/>
          <a:stretch>
            <a:fillRect/>
          </a:stretch>
        </p:blipFill>
        <p:spPr bwMode="auto">
          <a:xfrm>
            <a:off x="762000" y="457200"/>
            <a:ext cx="7391400" cy="591916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Lossy</a:t>
            </a:r>
            <a:r>
              <a:rPr lang="en-US" dirty="0" smtClean="0"/>
              <a:t> vs. Lossless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An image compression technique can be broadly classified as either </a:t>
            </a:r>
            <a:r>
              <a:rPr lang="en-US" dirty="0" err="1" smtClean="0"/>
              <a:t>lossy</a:t>
            </a:r>
            <a:r>
              <a:rPr lang="en-US" dirty="0" smtClean="0"/>
              <a:t> or lossless. </a:t>
            </a:r>
          </a:p>
          <a:p>
            <a:pPr lvl="1"/>
            <a:r>
              <a:rPr lang="en-US" dirty="0" smtClean="0"/>
              <a:t>A lossless technique is one which always produces a compressed image with an RMS error of 0 relative to the source. </a:t>
            </a:r>
          </a:p>
          <a:p>
            <a:pPr lvl="1"/>
            <a:r>
              <a:rPr lang="en-US" dirty="0" smtClean="0"/>
              <a:t>A </a:t>
            </a:r>
            <a:r>
              <a:rPr lang="en-US" dirty="0" err="1" smtClean="0"/>
              <a:t>lossy</a:t>
            </a:r>
            <a:r>
              <a:rPr lang="en-US" dirty="0" smtClean="0"/>
              <a:t> technique generates a compressed image that is not identical to the source.   </a:t>
            </a:r>
            <a:r>
              <a:rPr lang="en-US" dirty="0" err="1" smtClean="0"/>
              <a:t>Lossy</a:t>
            </a:r>
            <a:r>
              <a:rPr lang="en-US" dirty="0" smtClean="0"/>
              <a:t> techniques are typically able to achieve greater compression ratios by sacrificing the quality of the result. </a:t>
            </a:r>
          </a:p>
          <a:p>
            <a:r>
              <a:rPr lang="en-US" dirty="0" smtClean="0"/>
              <a:t>Figure 10.2 gives an illustration of the typical tradeoffs between compression ratio and fidelity. </a:t>
            </a:r>
          </a:p>
          <a:p>
            <a:pPr lvl="1"/>
            <a:r>
              <a:rPr lang="en-US" dirty="0" smtClean="0"/>
              <a:t>In this example a 24-bit per pixel 513x668 image consumes 24x513x668 = 1,028, 054 bytes without any compression. </a:t>
            </a:r>
          </a:p>
          <a:p>
            <a:pPr lvl="1"/>
            <a:r>
              <a:rPr lang="en-US" dirty="0" smtClean="0"/>
              <a:t>JPEG compression reduces the memory footprint to 6,923 bytes but significantly reduces the image quality while </a:t>
            </a:r>
          </a:p>
          <a:p>
            <a:pPr lvl="1"/>
            <a:r>
              <a:rPr lang="en-US" dirty="0" smtClean="0"/>
              <a:t>PNG compression reduces the memory footprint to 708,538 bytes without any reduction in quality. </a:t>
            </a:r>
          </a:p>
          <a:p>
            <a:pPr lvl="1"/>
            <a:r>
              <a:rPr lang="en-US" dirty="0" smtClean="0"/>
              <a:t>The JPEG technique achieved a compression ratio of 99.4% while the PNG approach delivered a 33.1% compression ratio. It should be noted that JPEG can be controlled so as to provide much higher quality results but with a corresponding loss of compression.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Length Coding</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Run length encoding is a lossless encoding scheme in which a sequence of same-colored pixels is stored as a single value. </a:t>
            </a:r>
          </a:p>
          <a:p>
            <a:r>
              <a:rPr lang="en-US" dirty="0" smtClean="0"/>
              <a:t>Consider a binary image in which each pixel is represented by a single bit that is either 0 (black) or 1 (white).  One row of the image may contain the 32-pixel sequence:</a:t>
            </a:r>
          </a:p>
          <a:p>
            <a:pPr lvl="1"/>
            <a:r>
              <a:rPr lang="en-US" dirty="0" smtClean="0"/>
              <a:t>11111111110001111111111111111111</a:t>
            </a:r>
          </a:p>
          <a:p>
            <a:r>
              <a:rPr lang="en-US" dirty="0" smtClean="0"/>
              <a:t>This row contains three runs: 10 whites followed by 3 blacks followed by 19 whites. </a:t>
            </a:r>
          </a:p>
          <a:p>
            <a:r>
              <a:rPr lang="en-US" dirty="0" smtClean="0"/>
              <a:t>This can be encoded by the three byte sequence {10, 3, 19} by assuming that the data begins with white runs. </a:t>
            </a:r>
          </a:p>
          <a:p>
            <a:r>
              <a:rPr lang="en-US" dirty="0" smtClean="0"/>
              <a:t>The original representation consumes 32 bits of memory while the run length-encoded representation consumes 24 bits of memory if we assume that 8-bit bytes are used for each run. </a:t>
            </a:r>
          </a:p>
          <a:p>
            <a:r>
              <a:rPr lang="en-US" dirty="0" smtClean="0"/>
              <a:t>What are the compression and the saving ratios?</a:t>
            </a:r>
          </a:p>
          <a:p>
            <a:pPr lvl="1"/>
            <a:r>
              <a:rPr lang="en-US" dirty="0" smtClean="0"/>
              <a:t>Compression ratio of 4:3</a:t>
            </a:r>
          </a:p>
          <a:p>
            <a:pPr lvl="1"/>
            <a:r>
              <a:rPr lang="en-US" dirty="0" smtClean="0"/>
              <a:t>Savings ratio of 25%.</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841AA79-B824-4104-89C7-C9D5C5DB717F}" type="slidenum">
              <a:rPr lang="en-US"/>
              <a:pPr/>
              <a:t>13</a:t>
            </a:fld>
            <a:endParaRPr lang="en-US"/>
          </a:p>
        </p:txBody>
      </p:sp>
      <p:pic>
        <p:nvPicPr>
          <p:cNvPr id="18433" name="Picture 1"/>
          <p:cNvPicPr>
            <a:picLocks noChangeAspect="1" noChangeArrowheads="1"/>
          </p:cNvPicPr>
          <p:nvPr/>
        </p:nvPicPr>
        <p:blipFill>
          <a:blip r:embed="rId3"/>
          <a:srcRect/>
          <a:stretch>
            <a:fillRect/>
          </a:stretch>
        </p:blipFill>
        <p:spPr bwMode="auto">
          <a:xfrm>
            <a:off x="852488" y="623888"/>
            <a:ext cx="7439025" cy="56102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Length Encoding Implementation</a:t>
            </a:r>
            <a:endParaRPr lang="en-US" dirty="0"/>
          </a:p>
        </p:txBody>
      </p:sp>
      <p:sp>
        <p:nvSpPr>
          <p:cNvPr id="3" name="Content Placeholder 2"/>
          <p:cNvSpPr>
            <a:spLocks noGrp="1"/>
          </p:cNvSpPr>
          <p:nvPr>
            <p:ph sz="quarter" idx="1"/>
          </p:nvPr>
        </p:nvSpPr>
        <p:spPr/>
        <p:txBody>
          <a:bodyPr>
            <a:normAutofit/>
          </a:bodyPr>
          <a:lstStyle/>
          <a:p>
            <a:r>
              <a:rPr lang="en-US" sz="1800" dirty="0" smtClean="0"/>
              <a:t>Listing 10.1 gives an algorithm for run length encoding binary images.  The encoder assumes that the first run encoded on each row is composed of white pixels. </a:t>
            </a:r>
          </a:p>
          <a:p>
            <a:pPr lvl="1"/>
            <a:r>
              <a:rPr lang="en-US" sz="1600" dirty="0" smtClean="0"/>
              <a:t>Most monochrome images are of black foreground objects on white background and the first run will almost always be comprised of white pixels.   </a:t>
            </a:r>
          </a:p>
          <a:p>
            <a:pPr lvl="1"/>
            <a:r>
              <a:rPr lang="en-US" sz="1600" dirty="0" smtClean="0"/>
              <a:t>If the first pixel on any row is black, the length of the first white run is zero. </a:t>
            </a:r>
          </a:p>
          <a:p>
            <a:pPr lvl="1"/>
            <a:r>
              <a:rPr lang="en-US" sz="1600" dirty="0" smtClean="0"/>
              <a:t>Most types of monochrome images (e.g., line drawings and scanned text), or palette-based iconic images are amenable to run length encoding while continuous tone images can not generally be effectively compressed with this technique.</a:t>
            </a:r>
            <a:endParaRPr lang="en-US" sz="1600" dirty="0"/>
          </a:p>
        </p:txBody>
      </p:sp>
      <p:pic>
        <p:nvPicPr>
          <p:cNvPr id="58370" name="Picture 2"/>
          <p:cNvPicPr>
            <a:picLocks noChangeAspect="1" noChangeArrowheads="1"/>
          </p:cNvPicPr>
          <p:nvPr/>
        </p:nvPicPr>
        <p:blipFill>
          <a:blip r:embed="rId3"/>
          <a:srcRect/>
          <a:stretch>
            <a:fillRect/>
          </a:stretch>
        </p:blipFill>
        <p:spPr bwMode="auto">
          <a:xfrm>
            <a:off x="1676400" y="3581400"/>
            <a:ext cx="5845907" cy="2590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RLE Implementation Issues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Consider using 8 bit integers for storing a single run </a:t>
            </a:r>
          </a:p>
          <a:p>
            <a:pPr lvl="1"/>
            <a:r>
              <a:rPr lang="en-US" dirty="0" smtClean="0"/>
              <a:t>Each run is 8 bits.  </a:t>
            </a:r>
          </a:p>
          <a:p>
            <a:pPr lvl="1"/>
            <a:r>
              <a:rPr lang="en-US" dirty="0" smtClean="0"/>
              <a:t>Is it possible to represent runs over 255 long such that they can be decoded?</a:t>
            </a:r>
          </a:p>
          <a:p>
            <a:r>
              <a:rPr lang="en-US" dirty="0" smtClean="0"/>
              <a:t>Can encode a single run length as a multi-byte sequence.</a:t>
            </a:r>
          </a:p>
          <a:p>
            <a:pPr lvl="1"/>
            <a:r>
              <a:rPr lang="en-US" dirty="0" smtClean="0"/>
              <a:t>Reserve the value 255 to mean “this run is 255 pixels longer and the run is not over yet”</a:t>
            </a:r>
          </a:p>
          <a:p>
            <a:pPr lvl="1"/>
            <a:r>
              <a:rPr lang="en-US" dirty="0" smtClean="0"/>
              <a:t>All other values B indicate that the run is B pixels longer and the run is over.</a:t>
            </a:r>
          </a:p>
          <a:p>
            <a:pPr lvl="1"/>
            <a:r>
              <a:rPr lang="en-US" dirty="0" smtClean="0"/>
              <a:t>Can the following run length encoded row be decoded under this scheme?</a:t>
            </a:r>
          </a:p>
          <a:p>
            <a:pPr lvl="2"/>
            <a:r>
              <a:rPr lang="en-US" dirty="0" smtClean="0"/>
              <a:t>	</a:t>
            </a:r>
            <a:r>
              <a:rPr lang="en-US" b="1" dirty="0" smtClean="0"/>
              <a:t> {255, 255, 255,18, 32, 255,12, 65}</a:t>
            </a:r>
            <a:endParaRPr lang="en-US" dirty="0" smtClean="0"/>
          </a:p>
          <a:p>
            <a:pPr lvl="1"/>
            <a:r>
              <a:rPr lang="en-US" dirty="0" smtClean="0"/>
              <a:t>Under this encoding scheme, how is a run of length 255 encoded?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RLE Implementation Issues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Consider the problem of encoding a grayscale or color image. </a:t>
            </a:r>
          </a:p>
          <a:p>
            <a:pPr lvl="1"/>
            <a:r>
              <a:rPr lang="en-US" dirty="0" smtClean="0"/>
              <a:t>For an 8-bit grayscale image there are more than two possible sample values</a:t>
            </a:r>
          </a:p>
          <a:p>
            <a:pPr lvl="2"/>
            <a:r>
              <a:rPr lang="en-US" dirty="0" smtClean="0"/>
              <a:t>A run must be encoded as a two-element pair where the first element is the value of the run and the second is the length of the run.  </a:t>
            </a:r>
          </a:p>
          <a:p>
            <a:pPr lvl="2"/>
            <a:r>
              <a:rPr lang="en-US" dirty="0" smtClean="0"/>
              <a:t>When encoding a row profile containing the samples {100, 100, 103, 104, 110, 110, 110}, for example, the run length representation would be something like {(100,2), (103,1), (104,1), (110,3)}.</a:t>
            </a:r>
          </a:p>
          <a:p>
            <a:pPr lvl="1"/>
            <a:r>
              <a:rPr lang="en-US" dirty="0" smtClean="0"/>
              <a:t>Since storage is required for the value of the run in addition to the length of the run, the effectiveness of run length encoding is reduced or negated.</a:t>
            </a:r>
          </a:p>
          <a:p>
            <a:pPr lvl="1"/>
            <a:r>
              <a:rPr lang="en-US" dirty="0" smtClean="0"/>
              <a:t>Run length encoding of grayscale images is also problematic since it is extremely unlikely that a grayscale image contains runs of any significant length.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length encoding of Grayscales</a:t>
            </a:r>
            <a:endParaRPr lang="en-US" dirty="0"/>
          </a:p>
        </p:txBody>
      </p:sp>
      <p:sp>
        <p:nvSpPr>
          <p:cNvPr id="3" name="Content Placeholder 2"/>
          <p:cNvSpPr>
            <a:spLocks noGrp="1"/>
          </p:cNvSpPr>
          <p:nvPr>
            <p:ph sz="quarter" idx="1"/>
          </p:nvPr>
        </p:nvSpPr>
        <p:spPr/>
        <p:txBody>
          <a:bodyPr>
            <a:normAutofit/>
          </a:bodyPr>
          <a:lstStyle/>
          <a:p>
            <a:r>
              <a:rPr lang="en-US" dirty="0" smtClean="0"/>
              <a:t>Since run length encoding a binary image is generally effective we choose to view a grayscale image as a collection of binary images; each of which can be encoded using the technique of Listing 10.1. </a:t>
            </a:r>
          </a:p>
          <a:p>
            <a:r>
              <a:rPr lang="en-US" dirty="0" smtClean="0"/>
              <a:t>Just as a single 24 </a:t>
            </a:r>
            <a:r>
              <a:rPr lang="en-US" dirty="0" err="1" smtClean="0"/>
              <a:t>bpp</a:t>
            </a:r>
            <a:r>
              <a:rPr lang="en-US" dirty="0" smtClean="0"/>
              <a:t> image can be split into three 8-bit grayscale images, an 8-bit grayscale sample can be split into eight 1-bit or binary bands. </a:t>
            </a:r>
          </a:p>
          <a:p>
            <a:r>
              <a:rPr lang="en-US" dirty="0" smtClean="0"/>
              <a:t>All grayscale and color images can be decomposed into a set of binary images by viewing each sample as eight individual bits that form eight separate bands.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RLE and Bit Planes</a:t>
            </a:r>
            <a:endParaRPr lang="en-US" dirty="0"/>
          </a:p>
        </p:txBody>
      </p:sp>
      <p:sp>
        <p:nvSpPr>
          <p:cNvPr id="3" name="Content Placeholder 2"/>
          <p:cNvSpPr>
            <a:spLocks noGrp="1"/>
          </p:cNvSpPr>
          <p:nvPr>
            <p:ph sz="quarter" idx="1"/>
          </p:nvPr>
        </p:nvSpPr>
        <p:spPr/>
        <p:txBody>
          <a:bodyPr>
            <a:normAutofit/>
          </a:bodyPr>
          <a:lstStyle/>
          <a:p>
            <a:r>
              <a:rPr lang="en-US" sz="1800" dirty="0" smtClean="0"/>
              <a:t>Figure 10.4 illustrates how a 4-bit grayscale image can be decomposed into four separate monochrome images by bit plane slicing. </a:t>
            </a:r>
          </a:p>
          <a:p>
            <a:pPr lvl="1"/>
            <a:r>
              <a:rPr lang="en-US" sz="1500" dirty="0" smtClean="0"/>
              <a:t>A1 bit is rendered as a white pixel while a 0 bit is rendered as black.</a:t>
            </a:r>
          </a:p>
          <a:p>
            <a:pPr lvl="1"/>
            <a:r>
              <a:rPr lang="en-US" sz="1500" dirty="0" smtClean="0"/>
              <a:t>A 3x2 4-bit grayscale image is shown in part (b) where the samples are displayed in binary notation. </a:t>
            </a:r>
          </a:p>
          <a:p>
            <a:pPr lvl="1"/>
            <a:r>
              <a:rPr lang="en-US" sz="1500" dirty="0" smtClean="0"/>
              <a:t>The least significant bit of each sample forms the 0</a:t>
            </a:r>
            <a:r>
              <a:rPr lang="en-US" sz="1500" baseline="30000" dirty="0" smtClean="0"/>
              <a:t>th</a:t>
            </a:r>
            <a:r>
              <a:rPr lang="en-US" sz="1500" dirty="0" smtClean="0"/>
              <a:t> bit plane: P0 </a:t>
            </a:r>
          </a:p>
          <a:p>
            <a:pPr lvl="1"/>
            <a:r>
              <a:rPr lang="en-US" sz="1500" dirty="0" smtClean="0"/>
              <a:t>The most significant bit of each sample forms the 3</a:t>
            </a:r>
            <a:r>
              <a:rPr lang="en-US" sz="1500" baseline="30000" dirty="0" smtClean="0"/>
              <a:t>rd</a:t>
            </a:r>
            <a:r>
              <a:rPr lang="en-US" sz="1500" dirty="0" smtClean="0"/>
              <a:t> bit plane: P3</a:t>
            </a:r>
          </a:p>
          <a:p>
            <a:pPr lvl="1"/>
            <a:r>
              <a:rPr lang="en-US" sz="1500" dirty="0" smtClean="0"/>
              <a:t>The bit planes are shown as the four binary images of parts (b) through (e). </a:t>
            </a:r>
          </a:p>
        </p:txBody>
      </p:sp>
      <p:pic>
        <p:nvPicPr>
          <p:cNvPr id="59394" name="Picture 2"/>
          <p:cNvPicPr>
            <a:picLocks noChangeAspect="1" noChangeArrowheads="1"/>
          </p:cNvPicPr>
          <p:nvPr/>
        </p:nvPicPr>
        <p:blipFill>
          <a:blip r:embed="rId3"/>
          <a:srcRect/>
          <a:stretch>
            <a:fillRect/>
          </a:stretch>
        </p:blipFill>
        <p:spPr bwMode="auto">
          <a:xfrm>
            <a:off x="609600" y="4114800"/>
            <a:ext cx="7647398" cy="1676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RLE and Bit Planes</a:t>
            </a:r>
            <a:endParaRPr lang="en-US" dirty="0"/>
          </a:p>
        </p:txBody>
      </p:sp>
      <p:sp>
        <p:nvSpPr>
          <p:cNvPr id="3" name="Content Placeholder 2"/>
          <p:cNvSpPr>
            <a:spLocks noGrp="1"/>
          </p:cNvSpPr>
          <p:nvPr>
            <p:ph sz="quarter" idx="1"/>
          </p:nvPr>
        </p:nvSpPr>
        <p:spPr/>
        <p:txBody>
          <a:bodyPr>
            <a:normAutofit/>
          </a:bodyPr>
          <a:lstStyle/>
          <a:p>
            <a:r>
              <a:rPr lang="en-US" sz="2400" dirty="0" smtClean="0"/>
              <a:t>Notes on bit planes</a:t>
            </a:r>
          </a:p>
          <a:p>
            <a:pPr lvl="1"/>
            <a:r>
              <a:rPr lang="en-US" sz="2000" dirty="0" smtClean="0"/>
              <a:t>The 0</a:t>
            </a:r>
            <a:r>
              <a:rPr lang="en-US" sz="2000" baseline="30000" dirty="0" smtClean="0"/>
              <a:t>th</a:t>
            </a:r>
            <a:r>
              <a:rPr lang="en-US" sz="2000" dirty="0" smtClean="0"/>
              <a:t> bit plane consists of the least significant bits of each sample.  These bit planes contain little information and are sometimes considered to be ‘noise’. </a:t>
            </a:r>
          </a:p>
          <a:p>
            <a:pPr lvl="1"/>
            <a:r>
              <a:rPr lang="en-US" sz="2000" dirty="0" smtClean="0"/>
              <a:t>The 7</a:t>
            </a:r>
            <a:r>
              <a:rPr lang="en-US" sz="2000" baseline="30000" dirty="0" smtClean="0"/>
              <a:t>th</a:t>
            </a:r>
            <a:r>
              <a:rPr lang="en-US" sz="2000" dirty="0" smtClean="0"/>
              <a:t> bit plane consists of the most significant bits of each sample.  These bits more accurately represent the structure of the grayscale source than the other planes.</a:t>
            </a:r>
          </a:p>
          <a:p>
            <a:pPr lvl="1"/>
            <a:r>
              <a:rPr lang="en-US" sz="2000" dirty="0" smtClean="0"/>
              <a:t>The 7</a:t>
            </a:r>
            <a:r>
              <a:rPr lang="en-US" sz="2000" baseline="30000" dirty="0" smtClean="0"/>
              <a:t>th</a:t>
            </a:r>
            <a:r>
              <a:rPr lang="en-US" sz="2000" dirty="0" smtClean="0"/>
              <a:t> bit plane of an 8 bit grayscale image is equivalent to </a:t>
            </a:r>
            <a:r>
              <a:rPr lang="en-US" sz="2000" dirty="0" err="1" smtClean="0"/>
              <a:t>thresholding</a:t>
            </a:r>
            <a:r>
              <a:rPr lang="en-US" sz="2000" dirty="0" smtClean="0"/>
              <a:t> the source against 128.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primary goal of image compression is to minimize the memory footprint of image data so that storage and transmission times are minimized. </a:t>
            </a:r>
          </a:p>
          <a:p>
            <a:pPr lvl="1"/>
            <a:r>
              <a:rPr lang="en-US" dirty="0" smtClean="0"/>
              <a:t>Storage capacity can be limited, as is the case with digital cameras</a:t>
            </a:r>
          </a:p>
          <a:p>
            <a:pPr lvl="1"/>
            <a:r>
              <a:rPr lang="en-US" dirty="0" smtClean="0"/>
              <a:t>Storage can be costly, as is the case when creating large warehouses of image data. </a:t>
            </a:r>
          </a:p>
          <a:p>
            <a:pPr lvl="1"/>
            <a:r>
              <a:rPr lang="en-US" dirty="0" smtClean="0"/>
              <a:t>Transmission of image data is also a central concern in many image processing systems. Recent studies of web use, for example, have estimated that images and video account for approximately 85% of all Internet traffic. Reducing the memory footprint of image data will correspondingly reduce Internet bandwidth consumption. </a:t>
            </a:r>
          </a:p>
          <a:p>
            <a:pPr lvl="1"/>
            <a:r>
              <a:rPr lang="en-US" dirty="0" smtClean="0"/>
              <a:t>More importantly, however, since most web documents contain image data it is vital that the image data be transferred over the network within a reasonable time frame.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RLE and Bit Planes</a:t>
            </a:r>
            <a:endParaRPr lang="en-US" dirty="0"/>
          </a:p>
        </p:txBody>
      </p:sp>
      <p:sp>
        <p:nvSpPr>
          <p:cNvPr id="3" name="Content Placeholder 2"/>
          <p:cNvSpPr>
            <a:spLocks noGrp="1"/>
          </p:cNvSpPr>
          <p:nvPr>
            <p:ph sz="quarter" idx="1"/>
          </p:nvPr>
        </p:nvSpPr>
        <p:spPr/>
        <p:txBody>
          <a:bodyPr/>
          <a:lstStyle/>
          <a:p>
            <a:r>
              <a:rPr lang="en-US" dirty="0" smtClean="0"/>
              <a:t>Notes on representation:</a:t>
            </a:r>
          </a:p>
          <a:p>
            <a:pPr lvl="1"/>
            <a:r>
              <a:rPr lang="en-US" sz="2400" dirty="0" smtClean="0"/>
              <a:t>Compression ratio improves if there are more long runs than short runs.</a:t>
            </a:r>
          </a:p>
          <a:p>
            <a:pPr lvl="1"/>
            <a:r>
              <a:rPr lang="en-US" dirty="0" smtClean="0"/>
              <a:t>Consider two adjacent samples that have similar grayscale values of 127 and 128.  In binary, these are given as 01111111 and 10000000.  Each run on each bit plane is terminated by this small change in grayscale value.</a:t>
            </a:r>
          </a:p>
          <a:p>
            <a:pPr lvl="1"/>
            <a:r>
              <a:rPr lang="en-US" dirty="0" smtClean="0"/>
              <a:t>Can usually lengthen runs by using gray coding rather than binary-coded-decimal encoding.  Gray codes ensure that two adjacent values differ by a single binary bit.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srcRect/>
          <a:stretch>
            <a:fillRect/>
          </a:stretch>
        </p:blipFill>
        <p:spPr bwMode="auto">
          <a:xfrm>
            <a:off x="381000" y="228600"/>
            <a:ext cx="3886200" cy="6374539"/>
          </a:xfrm>
          <a:prstGeom prst="rect">
            <a:avLst/>
          </a:prstGeom>
          <a:noFill/>
          <a:ln w="9525">
            <a:noFill/>
            <a:miter lim="800000"/>
            <a:headEnd/>
            <a:tailEnd/>
          </a:ln>
          <a:effectLst/>
        </p:spPr>
      </p:pic>
      <p:pic>
        <p:nvPicPr>
          <p:cNvPr id="60419" name="Picture 3"/>
          <p:cNvPicPr>
            <a:picLocks noChangeAspect="1" noChangeArrowheads="1"/>
          </p:cNvPicPr>
          <p:nvPr/>
        </p:nvPicPr>
        <p:blipFill>
          <a:blip r:embed="rId4"/>
          <a:srcRect/>
          <a:stretch>
            <a:fillRect/>
          </a:stretch>
        </p:blipFill>
        <p:spPr bwMode="auto">
          <a:xfrm>
            <a:off x="4648200" y="215469"/>
            <a:ext cx="4063386" cy="6400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6" name="Slide Number Placeholder 5"/>
          <p:cNvSpPr>
            <a:spLocks noGrp="1"/>
          </p:cNvSpPr>
          <p:nvPr>
            <p:ph type="sldNum" sz="quarter" idx="12"/>
          </p:nvPr>
        </p:nvSpPr>
        <p:spPr/>
        <p:txBody>
          <a:bodyPr/>
          <a:lstStyle/>
          <a:p>
            <a:fld id="{246D4A28-2070-486A-A3C6-AE081D3139A9}" type="slidenum">
              <a:rPr lang="en-US"/>
              <a:pPr/>
              <a:t>22</a:t>
            </a:fld>
            <a:endParaRPr lang="en-US"/>
          </a:p>
        </p:txBody>
      </p:sp>
      <p:sp>
        <p:nvSpPr>
          <p:cNvPr id="3" name="Content Placeholder 2"/>
          <p:cNvSpPr>
            <a:spLocks noGrp="1"/>
          </p:cNvSpPr>
          <p:nvPr>
            <p:ph sz="quarter" idx="1"/>
          </p:nvPr>
        </p:nvSpPr>
        <p:spPr/>
        <p:txBody>
          <a:bodyPr>
            <a:normAutofit/>
          </a:bodyPr>
          <a:lstStyle/>
          <a:p>
            <a:r>
              <a:rPr lang="en-US" dirty="0" smtClean="0"/>
              <a:t>All encoders/decoders must be a great deal of attention to low level issues involving good design and even bit-level representation.</a:t>
            </a:r>
          </a:p>
          <a:p>
            <a:r>
              <a:rPr lang="en-US" dirty="0" smtClean="0"/>
              <a:t>Let’s design two abstract classes that serve to encode and decode an image.</a:t>
            </a:r>
          </a:p>
          <a:p>
            <a:r>
              <a:rPr lang="en-US" dirty="0" smtClean="0"/>
              <a:t>This design will closely mirror the Java framework.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srcRect/>
          <a:stretch>
            <a:fillRect/>
          </a:stretch>
        </p:blipFill>
        <p:spPr bwMode="auto">
          <a:xfrm>
            <a:off x="1600200" y="152400"/>
            <a:ext cx="5486400" cy="617483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ImageEncoder</a:t>
            </a:r>
            <a:r>
              <a:rPr lang="en-US" dirty="0" smtClean="0"/>
              <a:t> Notes</a:t>
            </a:r>
            <a:endParaRPr lang="en-US" dirty="0"/>
          </a:p>
        </p:txBody>
      </p:sp>
      <p:sp>
        <p:nvSpPr>
          <p:cNvPr id="3" name="Content Placeholder 2"/>
          <p:cNvSpPr>
            <a:spLocks noGrp="1"/>
          </p:cNvSpPr>
          <p:nvPr>
            <p:ph sz="quarter" idx="1"/>
          </p:nvPr>
        </p:nvSpPr>
        <p:spPr/>
        <p:txBody>
          <a:bodyPr/>
          <a:lstStyle/>
          <a:p>
            <a:r>
              <a:rPr lang="en-US" dirty="0" smtClean="0"/>
              <a:t>The primary method is the abstract “encode” which takes an image and an output stream and write the image to the stream in some format.</a:t>
            </a:r>
          </a:p>
          <a:p>
            <a:r>
              <a:rPr lang="en-US" dirty="0" smtClean="0"/>
              <a:t>Most encoders will first write a header.  The header will usually contain</a:t>
            </a:r>
          </a:p>
          <a:p>
            <a:pPr lvl="1"/>
            <a:r>
              <a:rPr lang="en-US" dirty="0" smtClean="0"/>
              <a:t>A magic word – a short byte sequence that serves to indicate the file format.  The “</a:t>
            </a:r>
            <a:r>
              <a:rPr lang="en-US" dirty="0" err="1" smtClean="0"/>
              <a:t>getMagicWord</a:t>
            </a:r>
            <a:r>
              <a:rPr lang="en-US" dirty="0" smtClean="0"/>
              <a:t>” method obtains the magic word for particular encoder implementations.</a:t>
            </a:r>
          </a:p>
          <a:p>
            <a:pPr lvl="1"/>
            <a:r>
              <a:rPr lang="en-US" dirty="0" smtClean="0"/>
              <a:t>Information about the encoded image.  Perhaps the width, height, number of bands etc..</a:t>
            </a:r>
          </a:p>
          <a:p>
            <a:pPr lvl="1"/>
            <a:r>
              <a:rPr lang="en-US" dirty="0" smtClean="0"/>
              <a:t>The “</a:t>
            </a:r>
            <a:r>
              <a:rPr lang="en-US" dirty="0" err="1" smtClean="0"/>
              <a:t>writeHeader</a:t>
            </a:r>
            <a:r>
              <a:rPr lang="en-US" dirty="0" smtClean="0"/>
              <a:t>” method saves this information in a simple format.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ImageDecoder</a:t>
            </a:r>
            <a:r>
              <a:rPr lang="en-US" dirty="0" smtClean="0"/>
              <a:t> Notes</a:t>
            </a:r>
            <a:endParaRPr lang="en-US" dirty="0"/>
          </a:p>
        </p:txBody>
      </p:sp>
      <p:sp>
        <p:nvSpPr>
          <p:cNvPr id="3" name="Content Placeholder 2"/>
          <p:cNvSpPr>
            <a:spLocks noGrp="1"/>
          </p:cNvSpPr>
          <p:nvPr>
            <p:ph sz="quarter" idx="1"/>
          </p:nvPr>
        </p:nvSpPr>
        <p:spPr/>
        <p:txBody>
          <a:bodyPr/>
          <a:lstStyle/>
          <a:p>
            <a:r>
              <a:rPr lang="en-US" dirty="0" smtClean="0"/>
              <a:t>The primary method is the abstract “decode” which takes an input stream and creates an image.</a:t>
            </a:r>
          </a:p>
          <a:p>
            <a:r>
              <a:rPr lang="en-US" dirty="0" smtClean="0"/>
              <a:t>Most decoders will first read a header. </a:t>
            </a:r>
          </a:p>
          <a:p>
            <a:pPr lvl="1"/>
            <a:r>
              <a:rPr lang="en-US" dirty="0" smtClean="0"/>
              <a:t>Read the magic word to ensure that they can decode the data.  This is a fast process and is given by the “</a:t>
            </a:r>
            <a:r>
              <a:rPr lang="en-US" dirty="0" err="1" smtClean="0"/>
              <a:t>canDecode</a:t>
            </a:r>
            <a:r>
              <a:rPr lang="en-US" dirty="0" smtClean="0"/>
              <a:t>” method.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srcRect/>
          <a:stretch>
            <a:fillRect/>
          </a:stretch>
        </p:blipFill>
        <p:spPr bwMode="auto">
          <a:xfrm>
            <a:off x="1600200" y="76200"/>
            <a:ext cx="5376862" cy="655326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Coding</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In run length encoding each datum represents a one-dimensional run of pixels.  Constant area coding (CAC) is a two-dimensional extension where entire rectangular regions of pixels are stored as a single unit. </a:t>
            </a:r>
          </a:p>
          <a:p>
            <a:r>
              <a:rPr lang="en-US" dirty="0" smtClean="0"/>
              <a:t>While run-length encoding is a lossless compression technique, constant area coding can be either </a:t>
            </a:r>
            <a:r>
              <a:rPr lang="en-US" dirty="0" err="1" smtClean="0"/>
              <a:t>lossy</a:t>
            </a:r>
            <a:r>
              <a:rPr lang="en-US" dirty="0" smtClean="0"/>
              <a:t> or lossless depending upon the specific implementation.</a:t>
            </a:r>
          </a:p>
          <a:p>
            <a:r>
              <a:rPr lang="en-US" dirty="0" smtClean="0"/>
              <a:t>Consider encoding a </a:t>
            </a:r>
            <a:r>
              <a:rPr lang="en-US" dirty="0" err="1" smtClean="0"/>
              <a:t>WxH</a:t>
            </a:r>
            <a:r>
              <a:rPr lang="en-US" dirty="0" smtClean="0"/>
              <a:t> binary image using a CAC technique.  </a:t>
            </a:r>
          </a:p>
          <a:p>
            <a:pPr lvl="1"/>
            <a:r>
              <a:rPr lang="en-US" dirty="0" smtClean="0"/>
              <a:t>If the entire image is white we simply output white and are done with the encoding. </a:t>
            </a:r>
          </a:p>
          <a:p>
            <a:pPr lvl="1"/>
            <a:r>
              <a:rPr lang="en-US" dirty="0" smtClean="0"/>
              <a:t>If the entire image is black we output black and are also done encoding. </a:t>
            </a:r>
          </a:p>
          <a:p>
            <a:pPr lvl="1"/>
            <a:r>
              <a:rPr lang="en-US" dirty="0" smtClean="0"/>
              <a:t>If, however, the image is neither all white nor all black </a:t>
            </a:r>
          </a:p>
          <a:p>
            <a:pPr lvl="2"/>
            <a:r>
              <a:rPr lang="en-US" dirty="0" smtClean="0"/>
              <a:t>The image is divided into four equally sized regions by splitting the image in half both vertically and horizontally</a:t>
            </a:r>
          </a:p>
          <a:p>
            <a:pPr lvl="2"/>
            <a:r>
              <a:rPr lang="en-US" dirty="0" smtClean="0"/>
              <a:t>Each of these four regions is then recursively encoded following the same procedure. </a:t>
            </a:r>
          </a:p>
          <a:p>
            <a:pPr lvl="2"/>
            <a:r>
              <a:rPr lang="en-US" dirty="0" smtClean="0"/>
              <a:t>The process </a:t>
            </a:r>
            <a:r>
              <a:rPr lang="en-US" dirty="0" err="1" smtClean="0"/>
              <a:t>recurses</a:t>
            </a:r>
            <a:r>
              <a:rPr lang="en-US" dirty="0" smtClean="0"/>
              <a:t> only for non-homogeneous regions and will always terminate since at some point the region will be no larger than a single pixel which will be either all white or all black.</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 Coding</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division of an image region into four equal-sized </a:t>
            </a:r>
            <a:r>
              <a:rPr lang="en-US" dirty="0" err="1" smtClean="0"/>
              <a:t>subregions</a:t>
            </a:r>
            <a:r>
              <a:rPr lang="en-US" dirty="0" smtClean="0"/>
              <a:t> is often represented through a region </a:t>
            </a:r>
            <a:r>
              <a:rPr lang="en-US" dirty="0" err="1" smtClean="0"/>
              <a:t>quadtree</a:t>
            </a:r>
            <a:r>
              <a:rPr lang="en-US" dirty="0" smtClean="0"/>
              <a:t>. </a:t>
            </a:r>
          </a:p>
          <a:p>
            <a:r>
              <a:rPr lang="en-US" dirty="0" smtClean="0"/>
              <a:t>A region </a:t>
            </a:r>
            <a:r>
              <a:rPr lang="en-US" dirty="0" err="1" smtClean="0"/>
              <a:t>quadtree</a:t>
            </a:r>
            <a:r>
              <a:rPr lang="en-US" dirty="0" smtClean="0"/>
              <a:t> is a data structure that partitions two-dimensional rectangular regions into </a:t>
            </a:r>
            <a:r>
              <a:rPr lang="en-US" dirty="0" err="1" smtClean="0"/>
              <a:t>subregions</a:t>
            </a:r>
            <a:r>
              <a:rPr lang="en-US" dirty="0" smtClean="0"/>
              <a:t> as described in the preceding paragraph. </a:t>
            </a:r>
          </a:p>
          <a:p>
            <a:r>
              <a:rPr lang="en-US" dirty="0" smtClean="0"/>
              <a:t>Each node of a </a:t>
            </a:r>
            <a:r>
              <a:rPr lang="en-US" dirty="0" err="1" smtClean="0"/>
              <a:t>quadtree</a:t>
            </a:r>
            <a:r>
              <a:rPr lang="en-US" dirty="0" smtClean="0"/>
              <a:t> contains either zero or four children and represents a rectangular region of two dimensional space.  </a:t>
            </a:r>
          </a:p>
          <a:p>
            <a:pPr lvl="1"/>
            <a:r>
              <a:rPr lang="en-US" dirty="0" smtClean="0"/>
              <a:t>Any node having no children is a leaf (or terminal) node</a:t>
            </a:r>
          </a:p>
          <a:p>
            <a:pPr lvl="1"/>
            <a:r>
              <a:rPr lang="en-US" dirty="0" smtClean="0"/>
              <a:t>Any node having four children is an internal node. </a:t>
            </a:r>
          </a:p>
          <a:p>
            <a:pPr lvl="1"/>
            <a:r>
              <a:rPr lang="en-US" dirty="0" smtClean="0"/>
              <a:t>Leaf nodes represent rectangular regions that are completely filled by a single color</a:t>
            </a:r>
          </a:p>
          <a:p>
            <a:pPr lvl="1"/>
            <a:r>
              <a:rPr lang="en-US" dirty="0" smtClean="0"/>
              <a:t>Internal nodes represent regions containing variously colored quadrants as described by their four children.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 Tree example</a:t>
            </a:r>
            <a:endParaRPr lang="en-US" dirty="0"/>
          </a:p>
        </p:txBody>
      </p:sp>
      <p:pic>
        <p:nvPicPr>
          <p:cNvPr id="64514" name="Picture 2"/>
          <p:cNvPicPr>
            <a:picLocks noChangeAspect="1" noChangeArrowheads="1"/>
          </p:cNvPicPr>
          <p:nvPr/>
        </p:nvPicPr>
        <p:blipFill>
          <a:blip r:embed="rId3"/>
          <a:srcRect/>
          <a:stretch>
            <a:fillRect/>
          </a:stretch>
        </p:blipFill>
        <p:spPr bwMode="auto">
          <a:xfrm>
            <a:off x="381000" y="1828800"/>
            <a:ext cx="8153400" cy="28439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Image compression works by identifying and eliminating redundant, or duplicated, data from a source image. </a:t>
            </a:r>
          </a:p>
          <a:p>
            <a:r>
              <a:rPr lang="en-US" dirty="0" smtClean="0"/>
              <a:t>There are three main sources of redundancy in image compression. </a:t>
            </a:r>
          </a:p>
          <a:p>
            <a:pPr marL="731520" lvl="1" indent="-457200">
              <a:buFont typeface="+mj-lt"/>
              <a:buAutoNum type="arabicPeriod"/>
            </a:pPr>
            <a:r>
              <a:rPr lang="en-US" dirty="0" err="1" smtClean="0"/>
              <a:t>Interpixel</a:t>
            </a:r>
            <a:r>
              <a:rPr lang="en-US" dirty="0" smtClean="0"/>
              <a:t> redundancy: pixels that are in close proximity within an image are generally related to each other.  </a:t>
            </a:r>
          </a:p>
          <a:p>
            <a:pPr marL="731520" lvl="1" indent="-457200">
              <a:buFont typeface="+mj-lt"/>
              <a:buAutoNum type="arabicPeriod"/>
            </a:pPr>
            <a:r>
              <a:rPr lang="en-US" dirty="0" smtClean="0"/>
              <a:t>Psycho-visual redundancy: Since the human visual system does not perceive all visible information with equal sensitivity we understand that some visual information is less important than others.  Image compression systems may simply eliminate information that is deemed to be unimportant in terms of human perception. </a:t>
            </a:r>
          </a:p>
          <a:p>
            <a:pPr marL="731520" lvl="1" indent="-457200">
              <a:buFont typeface="+mj-lt"/>
              <a:buAutoNum type="arabicPeriod"/>
            </a:pPr>
            <a:r>
              <a:rPr lang="en-US" dirty="0" smtClean="0"/>
              <a:t>Coding redundancy:  If image samples are stored in such a way that more bits are required than necessary, then there is redundancy in the encoding scheme. </a:t>
            </a:r>
          </a:p>
          <a:p>
            <a:pPr lvl="1"/>
            <a:endParaRPr lang="en-US" dirty="0" smtClean="0"/>
          </a:p>
          <a:p>
            <a:pPr lvl="1"/>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Example</a:t>
            </a:r>
            <a:endParaRPr lang="en-US" dirty="0"/>
          </a:p>
        </p:txBody>
      </p:sp>
      <p:pic>
        <p:nvPicPr>
          <p:cNvPr id="65538" name="Picture 2"/>
          <p:cNvPicPr>
            <a:picLocks noChangeAspect="1" noChangeArrowheads="1"/>
          </p:cNvPicPr>
          <p:nvPr/>
        </p:nvPicPr>
        <p:blipFill>
          <a:blip r:embed="rId3"/>
          <a:srcRect/>
          <a:stretch>
            <a:fillRect/>
          </a:stretch>
        </p:blipFill>
        <p:spPr bwMode="auto">
          <a:xfrm>
            <a:off x="381000" y="1981200"/>
            <a:ext cx="8229600" cy="2996005"/>
          </a:xfrm>
          <a:prstGeom prst="rect">
            <a:avLst/>
          </a:prstGeom>
          <a:noFill/>
          <a:ln w="9525">
            <a:noFill/>
            <a:miter lim="800000"/>
            <a:headEnd/>
            <a:tailEnd/>
          </a:ln>
          <a:effectLst/>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Example</a:t>
            </a:r>
            <a:endParaRPr lang="en-US" dirty="0"/>
          </a:p>
        </p:txBody>
      </p:sp>
      <p:sp>
        <p:nvSpPr>
          <p:cNvPr id="3" name="Content Placeholder 2"/>
          <p:cNvSpPr>
            <a:spLocks noGrp="1"/>
          </p:cNvSpPr>
          <p:nvPr>
            <p:ph sz="quarter" idx="1"/>
          </p:nvPr>
        </p:nvSpPr>
        <p:spPr/>
        <p:txBody>
          <a:bodyPr/>
          <a:lstStyle/>
          <a:p>
            <a:r>
              <a:rPr lang="en-US" dirty="0" smtClean="0"/>
              <a:t>Consider encoding the quad tree from Figure 10.8</a:t>
            </a:r>
          </a:p>
          <a:p>
            <a:pPr lvl="1"/>
            <a:r>
              <a:rPr lang="en-US" dirty="0" smtClean="0"/>
              <a:t>Must traverse each node and output some information</a:t>
            </a:r>
          </a:p>
          <a:p>
            <a:pPr lvl="1"/>
            <a:r>
              <a:rPr lang="en-US" dirty="0" smtClean="0"/>
              <a:t>Use a pre-order traversal</a:t>
            </a:r>
          </a:p>
          <a:p>
            <a:pPr lvl="1"/>
            <a:r>
              <a:rPr lang="en-US" dirty="0" smtClean="0"/>
              <a:t>Represent each node by a single bit:</a:t>
            </a:r>
          </a:p>
          <a:p>
            <a:pPr lvl="2"/>
            <a:r>
              <a:rPr lang="en-US" dirty="0" smtClean="0"/>
              <a:t>0 denotes a region that contains at least 1 black pixel</a:t>
            </a:r>
          </a:p>
          <a:p>
            <a:pPr lvl="2"/>
            <a:r>
              <a:rPr lang="en-US" dirty="0" smtClean="0"/>
              <a:t>1 denotes an all white region</a:t>
            </a:r>
          </a:p>
          <a:p>
            <a:pPr lvl="1"/>
            <a:r>
              <a:rPr lang="en-US" dirty="0" smtClean="0"/>
              <a:t>This scheme generates: 0100110011010010010001111</a:t>
            </a:r>
          </a:p>
          <a:p>
            <a:pPr lvl="2"/>
            <a:endParaRPr lang="en-US" dirty="0"/>
          </a:p>
        </p:txBody>
      </p:sp>
      <p:pic>
        <p:nvPicPr>
          <p:cNvPr id="4" name="Picture 2"/>
          <p:cNvPicPr>
            <a:picLocks noChangeAspect="1" noChangeArrowheads="1"/>
          </p:cNvPicPr>
          <p:nvPr/>
        </p:nvPicPr>
        <p:blipFill>
          <a:blip r:embed="rId3"/>
          <a:srcRect/>
          <a:stretch>
            <a:fillRect/>
          </a:stretch>
        </p:blipFill>
        <p:spPr bwMode="auto">
          <a:xfrm>
            <a:off x="1676400" y="4267200"/>
            <a:ext cx="5232764" cy="1905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Implementation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When implementing a CAC encoder an image is first converted into its </a:t>
            </a:r>
            <a:r>
              <a:rPr lang="en-US" dirty="0" err="1" smtClean="0"/>
              <a:t>quadtree</a:t>
            </a:r>
            <a:r>
              <a:rPr lang="en-US" dirty="0" smtClean="0"/>
              <a:t> representation after which the tree is then serialized.</a:t>
            </a:r>
          </a:p>
          <a:p>
            <a:r>
              <a:rPr lang="en-US" dirty="0" smtClean="0"/>
              <a:t>Our implementation will implicitly construct the </a:t>
            </a:r>
            <a:r>
              <a:rPr lang="en-US" dirty="0" err="1" smtClean="0"/>
              <a:t>quadtree</a:t>
            </a:r>
            <a:r>
              <a:rPr lang="en-US" dirty="0" smtClean="0"/>
              <a:t> through a sequence of recursive function calls and hence there is no need for an explicit tree data type. </a:t>
            </a:r>
          </a:p>
          <a:p>
            <a:r>
              <a:rPr lang="en-US" dirty="0" smtClean="0"/>
              <a:t>Each function call represents a single tree node and the series of calls effectively traverses, in a pre-order fashion, the </a:t>
            </a:r>
            <a:r>
              <a:rPr lang="en-US" dirty="0" err="1" smtClean="0"/>
              <a:t>quadtree</a:t>
            </a:r>
            <a:r>
              <a:rPr lang="en-US" dirty="0" smtClean="0"/>
              <a:t> representation.</a:t>
            </a:r>
          </a:p>
          <a:p>
            <a:r>
              <a:rPr lang="en-US" dirty="0" smtClean="0"/>
              <a:t>We will also use the </a:t>
            </a:r>
            <a:r>
              <a:rPr lang="en-US" dirty="0" err="1" smtClean="0"/>
              <a:t>MemoryCacheImageOutputStream</a:t>
            </a:r>
            <a:r>
              <a:rPr lang="en-US" dirty="0" smtClean="0"/>
              <a:t> which enables bit-level writing to some </a:t>
            </a:r>
            <a:r>
              <a:rPr lang="en-US" dirty="0" err="1" smtClean="0"/>
              <a:t>OutputStream</a:t>
            </a:r>
            <a:r>
              <a:rPr lang="en-US" dirty="0" smtClean="0"/>
              <a:t>.  This is a standard class in the Java distribution.</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Implementation</a:t>
            </a:r>
            <a:endParaRPr lang="en-US" dirty="0"/>
          </a:p>
        </p:txBody>
      </p:sp>
      <p:pic>
        <p:nvPicPr>
          <p:cNvPr id="66562" name="Picture 2"/>
          <p:cNvPicPr>
            <a:picLocks noChangeAspect="1" noChangeArrowheads="1"/>
          </p:cNvPicPr>
          <p:nvPr/>
        </p:nvPicPr>
        <p:blipFill>
          <a:blip r:embed="rId3"/>
          <a:srcRect/>
          <a:stretch>
            <a:fillRect/>
          </a:stretch>
        </p:blipFill>
        <p:spPr bwMode="auto">
          <a:xfrm>
            <a:off x="381000" y="1524000"/>
            <a:ext cx="8229600" cy="4131827"/>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 Implementation</a:t>
            </a:r>
            <a:endParaRPr lang="en-US" dirty="0"/>
          </a:p>
        </p:txBody>
      </p:sp>
      <p:pic>
        <p:nvPicPr>
          <p:cNvPr id="67586" name="Picture 2"/>
          <p:cNvPicPr>
            <a:picLocks noChangeAspect="1" noChangeArrowheads="1"/>
          </p:cNvPicPr>
          <p:nvPr/>
        </p:nvPicPr>
        <p:blipFill>
          <a:blip r:embed="rId3"/>
          <a:srcRect/>
          <a:stretch>
            <a:fillRect/>
          </a:stretch>
        </p:blipFill>
        <p:spPr bwMode="auto">
          <a:xfrm>
            <a:off x="304800" y="1600200"/>
            <a:ext cx="8229600" cy="4584007"/>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dirty="0" smtClean="0"/>
              <a:t>Hierarchical </a:t>
            </a:r>
            <a:endParaRPr lang="en-US" dirty="0"/>
          </a:p>
        </p:txBody>
      </p:sp>
      <p:sp>
        <p:nvSpPr>
          <p:cNvPr id="13" name="Slide Number Placeholder 5"/>
          <p:cNvSpPr>
            <a:spLocks noGrp="1"/>
          </p:cNvSpPr>
          <p:nvPr>
            <p:ph type="sldNum" sz="quarter" idx="12"/>
          </p:nvPr>
        </p:nvSpPr>
        <p:spPr/>
        <p:txBody>
          <a:bodyPr/>
          <a:lstStyle/>
          <a:p>
            <a:fld id="{39FD21CC-202D-40D0-ACB2-AB7AE8486C1C}" type="slidenum">
              <a:rPr lang="en-US"/>
              <a:pPr/>
              <a:t>35</a:t>
            </a:fld>
            <a:endParaRPr lang="en-US"/>
          </a:p>
        </p:txBody>
      </p:sp>
      <p:sp>
        <p:nvSpPr>
          <p:cNvPr id="223235" name="Rectangle 3"/>
          <p:cNvSpPr>
            <a:spLocks noGrp="1" noChangeArrowheads="1"/>
          </p:cNvSpPr>
          <p:nvPr>
            <p:ph sz="quarter" idx="1"/>
          </p:nvPr>
        </p:nvSpPr>
        <p:spPr/>
        <p:txBody>
          <a:bodyPr>
            <a:normAutofit/>
          </a:bodyPr>
          <a:lstStyle/>
          <a:p>
            <a:r>
              <a:rPr lang="en-US" sz="2800" dirty="0"/>
              <a:t> Could CAC be used on</a:t>
            </a:r>
            <a:r>
              <a:rPr lang="en-US" sz="2400" dirty="0"/>
              <a:t> </a:t>
            </a:r>
          </a:p>
          <a:p>
            <a:pPr lvl="1"/>
            <a:r>
              <a:rPr lang="en-US" sz="2400" dirty="0"/>
              <a:t>Gray-scale images?</a:t>
            </a:r>
          </a:p>
          <a:p>
            <a:pPr lvl="1"/>
            <a:r>
              <a:rPr lang="en-US" sz="2400" dirty="0"/>
              <a:t>Color </a:t>
            </a:r>
            <a:r>
              <a:rPr lang="en-US" sz="2400" dirty="0" smtClean="0"/>
              <a:t>photos?</a:t>
            </a:r>
            <a:endParaRPr lang="en-US" sz="2400" dirty="0"/>
          </a:p>
          <a:p>
            <a:pPr lvl="1"/>
            <a:endParaRPr lang="en-US" sz="2400" dirty="0" smtClean="0"/>
          </a:p>
          <a:p>
            <a:pPr lvl="1"/>
            <a:endParaRPr lang="en-US" sz="2400" dirty="0" smtClean="0"/>
          </a:p>
          <a:p>
            <a:pPr lvl="1"/>
            <a:endParaRPr lang="en-US" sz="2400" dirty="0"/>
          </a:p>
          <a:p>
            <a:r>
              <a:rPr lang="en-US" sz="2400" dirty="0"/>
              <a:t> </a:t>
            </a:r>
            <a:r>
              <a:rPr lang="en-US" sz="2800" dirty="0"/>
              <a:t>What kind of images would CAC be most useful for?</a:t>
            </a:r>
          </a:p>
          <a:p>
            <a:pPr lvl="1"/>
            <a:r>
              <a:rPr lang="en-US" sz="2000" dirty="0"/>
              <a:t>Scanned Text (lots of white space)</a:t>
            </a:r>
          </a:p>
          <a:p>
            <a:pPr lvl="1"/>
            <a:r>
              <a:rPr lang="en-US" sz="2000" dirty="0"/>
              <a:t>Line/CAD drawings (lots of white space)</a:t>
            </a:r>
          </a:p>
          <a:p>
            <a:pPr lvl="1"/>
            <a:endParaRPr lang="en-US" sz="2000" dirty="0"/>
          </a:p>
        </p:txBody>
      </p:sp>
      <p:pic>
        <p:nvPicPr>
          <p:cNvPr id="161794" name="Picture 2" descr="http://farm3.static.flickr.com/2353/2282904848_0827d9cf9f_b.jpg"/>
          <p:cNvPicPr>
            <a:picLocks noChangeAspect="1" noChangeArrowheads="1"/>
          </p:cNvPicPr>
          <p:nvPr/>
        </p:nvPicPr>
        <p:blipFill>
          <a:blip r:embed="rId3" cstate="print">
            <a:lum bright="6000" contrast="23000"/>
          </a:blip>
          <a:srcRect/>
          <a:stretch>
            <a:fillRect/>
          </a:stretch>
        </p:blipFill>
        <p:spPr bwMode="auto">
          <a:xfrm rot="5400000">
            <a:off x="4925719" y="-125119"/>
            <a:ext cx="3124201" cy="3984039"/>
          </a:xfrm>
          <a:prstGeom prst="rect">
            <a:avLst/>
          </a:prstGeom>
          <a:ln>
            <a:solidFill>
              <a:schemeClr val="tx1"/>
            </a:solidFill>
          </a:ln>
          <a:effectLst>
            <a:outerShdw blurRad="292100" dist="139700" dir="2700000" algn="tl" rotWithShape="0">
              <a:srgbClr val="333333">
                <a:alpha val="65000"/>
              </a:srgbClr>
            </a:outerShdw>
          </a:effectLst>
        </p:spPr>
      </p:pic>
      <p:sp>
        <p:nvSpPr>
          <p:cNvPr id="15" name="Rectangle 14"/>
          <p:cNvSpPr/>
          <p:nvPr/>
        </p:nvSpPr>
        <p:spPr>
          <a:xfrm>
            <a:off x="5029200" y="6400800"/>
            <a:ext cx="3657600" cy="215444"/>
          </a:xfrm>
          <a:prstGeom prst="rect">
            <a:avLst/>
          </a:prstGeom>
        </p:spPr>
        <p:txBody>
          <a:bodyPr wrap="square">
            <a:spAutoFit/>
          </a:bodyPr>
          <a:lstStyle/>
          <a:p>
            <a:pPr algn="r"/>
            <a:r>
              <a:rPr lang="en-US" sz="800" dirty="0" smtClean="0">
                <a:solidFill>
                  <a:schemeClr val="tx2">
                    <a:lumMod val="60000"/>
                    <a:lumOff val="40000"/>
                  </a:schemeClr>
                </a:solidFill>
              </a:rPr>
              <a:t>Image courtesy: http://www.flickr.com/photos/peterhess/2282904848/ </a:t>
            </a:r>
            <a:endParaRPr lang="en-US" sz="800" dirty="0">
              <a:solidFill>
                <a:schemeClr val="tx2">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500" fill="hold"/>
                                        <p:tgtEl>
                                          <p:spTgt spid="223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3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500" fill="hold"/>
                                        <p:tgtEl>
                                          <p:spTgt spid="223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3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 calcmode="lin" valueType="num">
                                      <p:cBhvr additive="base">
                                        <p:cTn id="19" dur="500" fill="hold"/>
                                        <p:tgtEl>
                                          <p:spTgt spid="223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3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3235">
                                            <p:txEl>
                                              <p:pRg st="6" end="6"/>
                                            </p:txEl>
                                          </p:spTgt>
                                        </p:tgtEl>
                                        <p:attrNameLst>
                                          <p:attrName>style.visibility</p:attrName>
                                        </p:attrNameLst>
                                      </p:cBhvr>
                                      <p:to>
                                        <p:strVal val="visible"/>
                                      </p:to>
                                    </p:set>
                                    <p:anim calcmode="lin" valueType="num">
                                      <p:cBhvr additive="base">
                                        <p:cTn id="25" dur="500" fill="hold"/>
                                        <p:tgtEl>
                                          <p:spTgt spid="22323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32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3235">
                                            <p:txEl>
                                              <p:pRg st="7" end="7"/>
                                            </p:txEl>
                                          </p:spTgt>
                                        </p:tgtEl>
                                        <p:attrNameLst>
                                          <p:attrName>style.visibility</p:attrName>
                                        </p:attrNameLst>
                                      </p:cBhvr>
                                      <p:to>
                                        <p:strVal val="visible"/>
                                      </p:to>
                                    </p:set>
                                    <p:anim calcmode="lin" valueType="num">
                                      <p:cBhvr additive="base">
                                        <p:cTn id="31" dur="500" fill="hold"/>
                                        <p:tgtEl>
                                          <p:spTgt spid="22323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323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23235">
                                            <p:txEl>
                                              <p:pRg st="8" end="8"/>
                                            </p:txEl>
                                          </p:spTgt>
                                        </p:tgtEl>
                                        <p:attrNameLst>
                                          <p:attrName>style.visibility</p:attrName>
                                        </p:attrNameLst>
                                      </p:cBhvr>
                                      <p:to>
                                        <p:strVal val="visible"/>
                                      </p:to>
                                    </p:set>
                                    <p:anim calcmode="lin" valueType="num">
                                      <p:cBhvr additive="base">
                                        <p:cTn id="37" dur="500" fill="hold"/>
                                        <p:tgtEl>
                                          <p:spTgt spid="223235">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323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Hierarchical(Revisited)</a:t>
            </a:r>
            <a:endParaRPr lang="en-US" dirty="0"/>
          </a:p>
        </p:txBody>
      </p:sp>
      <p:sp>
        <p:nvSpPr>
          <p:cNvPr id="3" name="Content Placeholder 2"/>
          <p:cNvSpPr>
            <a:spLocks noGrp="1"/>
          </p:cNvSpPr>
          <p:nvPr>
            <p:ph sz="quarter" idx="1"/>
          </p:nvPr>
        </p:nvSpPr>
        <p:spPr/>
        <p:txBody>
          <a:bodyPr>
            <a:normAutofit/>
          </a:bodyPr>
          <a:lstStyle/>
          <a:p>
            <a:r>
              <a:rPr lang="en-US" dirty="0" smtClean="0"/>
              <a:t>Can implement a </a:t>
            </a:r>
            <a:r>
              <a:rPr lang="en-US" dirty="0" err="1" smtClean="0"/>
              <a:t>lossy</a:t>
            </a:r>
            <a:r>
              <a:rPr lang="en-US" dirty="0" smtClean="0"/>
              <a:t> version of hierarchical coding to improve compression at the cost of image fidelity.  Useful only for grayscale and color images.</a:t>
            </a:r>
          </a:p>
          <a:p>
            <a:r>
              <a:rPr lang="en-US" sz="2000" dirty="0" smtClean="0"/>
              <a:t>Lossless:</a:t>
            </a:r>
          </a:p>
          <a:p>
            <a:pPr lvl="1"/>
            <a:r>
              <a:rPr lang="en-US" sz="1600" dirty="0" smtClean="0"/>
              <a:t>If the region is all white, write a ‘1’ </a:t>
            </a:r>
            <a:r>
              <a:rPr lang="en-US" sz="1600" b="1" dirty="0" smtClean="0">
                <a:solidFill>
                  <a:srgbClr val="6600CC"/>
                </a:solidFill>
              </a:rPr>
              <a:t>bit</a:t>
            </a:r>
            <a:r>
              <a:rPr lang="en-US" sz="1600" dirty="0" smtClean="0"/>
              <a:t> and done</a:t>
            </a:r>
          </a:p>
          <a:p>
            <a:pPr lvl="1"/>
            <a:r>
              <a:rPr lang="en-US" sz="1600" dirty="0" smtClean="0"/>
              <a:t>Otherwise write a ‘0’ </a:t>
            </a:r>
            <a:r>
              <a:rPr lang="en-US" sz="1600" b="1" dirty="0" smtClean="0">
                <a:solidFill>
                  <a:srgbClr val="6600CC"/>
                </a:solidFill>
              </a:rPr>
              <a:t>bit</a:t>
            </a:r>
            <a:r>
              <a:rPr lang="en-US" sz="1600" dirty="0" smtClean="0"/>
              <a:t> and then</a:t>
            </a:r>
          </a:p>
          <a:p>
            <a:pPr lvl="2"/>
            <a:r>
              <a:rPr lang="en-US" sz="1400" dirty="0" smtClean="0"/>
              <a:t>The block is divided into 4 quadrants</a:t>
            </a:r>
          </a:p>
          <a:p>
            <a:pPr lvl="2"/>
            <a:r>
              <a:rPr lang="en-US" sz="1400" dirty="0" smtClean="0"/>
              <a:t>Encode each quadrant [recursion will terminate if the region becomes 1x1]</a:t>
            </a:r>
          </a:p>
          <a:p>
            <a:pPr lvl="2"/>
            <a:endParaRPr lang="en-US" sz="1400" dirty="0" smtClean="0"/>
          </a:p>
          <a:p>
            <a:r>
              <a:rPr lang="en-US" sz="2000" dirty="0" err="1" smtClean="0"/>
              <a:t>Lossy</a:t>
            </a:r>
            <a:r>
              <a:rPr lang="en-US" sz="2000" dirty="0" smtClean="0"/>
              <a:t>:</a:t>
            </a:r>
          </a:p>
          <a:p>
            <a:pPr lvl="1"/>
            <a:r>
              <a:rPr lang="en-US" sz="1600" dirty="0" smtClean="0"/>
              <a:t>If region samples are </a:t>
            </a:r>
            <a:r>
              <a:rPr lang="en-US" sz="1600" b="1" dirty="0" smtClean="0">
                <a:solidFill>
                  <a:srgbClr val="C00000"/>
                </a:solidFill>
              </a:rPr>
              <a:t>sufficiently similar</a:t>
            </a:r>
            <a:r>
              <a:rPr lang="en-US" sz="1600" dirty="0" smtClean="0"/>
              <a:t>, write the </a:t>
            </a:r>
            <a:r>
              <a:rPr lang="en-US" sz="1600" b="1" dirty="0" smtClean="0">
                <a:solidFill>
                  <a:srgbClr val="6600CC"/>
                </a:solidFill>
              </a:rPr>
              <a:t>average sample value </a:t>
            </a:r>
            <a:r>
              <a:rPr lang="en-US" sz="1600" dirty="0" smtClean="0"/>
              <a:t>and done</a:t>
            </a:r>
          </a:p>
          <a:p>
            <a:pPr lvl="1"/>
            <a:r>
              <a:rPr lang="en-US" sz="1600" dirty="0" smtClean="0"/>
              <a:t>Otherwise write a ‘0’ </a:t>
            </a:r>
            <a:r>
              <a:rPr lang="en-US" sz="1600" b="1" dirty="0" smtClean="0">
                <a:solidFill>
                  <a:srgbClr val="6600CC"/>
                </a:solidFill>
              </a:rPr>
              <a:t>byte </a:t>
            </a:r>
            <a:r>
              <a:rPr lang="en-US" sz="1600" dirty="0" smtClean="0"/>
              <a:t>and then</a:t>
            </a:r>
          </a:p>
          <a:p>
            <a:pPr lvl="2"/>
            <a:r>
              <a:rPr lang="en-US" sz="1400" dirty="0" smtClean="0"/>
              <a:t>The block is divided into 4 quadrants</a:t>
            </a:r>
          </a:p>
          <a:p>
            <a:pPr lvl="2"/>
            <a:r>
              <a:rPr lang="en-US" sz="1400" dirty="0" smtClean="0"/>
              <a:t>Encode each quadrant [recursion will terminate if the region becomes 1x1]</a:t>
            </a:r>
          </a:p>
        </p:txBody>
      </p:sp>
      <p:sp>
        <p:nvSpPr>
          <p:cNvPr id="4"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Lossy</a:t>
            </a:r>
            <a:r>
              <a:rPr lang="en-US" dirty="0" smtClean="0"/>
              <a:t> Hierarchical encoding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 regions ‘color’ is reduced to a single value which is the average of the original source samples.</a:t>
            </a:r>
          </a:p>
          <a:p>
            <a:r>
              <a:rPr lang="en-US" dirty="0" smtClean="0"/>
              <a:t>Sufficiently similar usually means ‘the standard deviation is small enough”</a:t>
            </a:r>
          </a:p>
          <a:p>
            <a:endParaRPr lang="en-US" dirty="0" smtClean="0"/>
          </a:p>
          <a:p>
            <a:endParaRPr lang="en-US" dirty="0" smtClean="0"/>
          </a:p>
          <a:p>
            <a:endParaRPr lang="en-US" dirty="0" smtClean="0"/>
          </a:p>
          <a:p>
            <a:endParaRPr lang="en-US" dirty="0" smtClean="0"/>
          </a:p>
          <a:p>
            <a:endParaRPr lang="en-US" dirty="0" smtClean="0"/>
          </a:p>
          <a:p>
            <a:r>
              <a:rPr lang="en-US" dirty="0" smtClean="0"/>
              <a:t>Set a threshold and if the standard deviation falls below the threshold, the samples in the region are sufficiently similar.  </a:t>
            </a:r>
          </a:p>
          <a:p>
            <a:r>
              <a:rPr lang="en-US" dirty="0" smtClean="0"/>
              <a:t>The threshold becomes a ‘quality’ setting</a:t>
            </a:r>
          </a:p>
          <a:p>
            <a:pPr lvl="1"/>
            <a:r>
              <a:rPr lang="en-US" dirty="0" smtClean="0"/>
              <a:t>higher thresholds correspond to lower quality</a:t>
            </a:r>
          </a:p>
          <a:p>
            <a:pPr lvl="1"/>
            <a:r>
              <a:rPr lang="en-US" dirty="0" smtClean="0"/>
              <a:t>lower thresholds correspond to higher quality</a:t>
            </a:r>
          </a:p>
        </p:txBody>
      </p:sp>
      <p:pic>
        <p:nvPicPr>
          <p:cNvPr id="169986" name="Picture 2"/>
          <p:cNvPicPr>
            <a:picLocks noChangeAspect="1" noChangeArrowheads="1"/>
          </p:cNvPicPr>
          <p:nvPr/>
        </p:nvPicPr>
        <p:blipFill>
          <a:blip r:embed="rId3"/>
          <a:srcRect/>
          <a:stretch>
            <a:fillRect/>
          </a:stretch>
        </p:blipFill>
        <p:spPr bwMode="auto">
          <a:xfrm>
            <a:off x="2667000" y="2590800"/>
            <a:ext cx="3839469" cy="1524000"/>
          </a:xfrm>
          <a:prstGeom prst="rect">
            <a:avLst/>
          </a:prstGeom>
          <a:ln>
            <a:solidFill>
              <a:schemeClr val="accent1"/>
            </a:solidFill>
          </a:ln>
          <a:effectLst>
            <a:outerShdw blurRad="292100" dist="139700" dir="2700000" algn="tl" rotWithShape="0">
              <a:srgbClr val="333333">
                <a:alpha val="65000"/>
              </a:srgbClr>
            </a:outerShdw>
          </a:effectLst>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Example</a:t>
            </a:r>
            <a:endParaRPr lang="en-US" dirty="0"/>
          </a:p>
        </p:txBody>
      </p:sp>
      <p:pic>
        <p:nvPicPr>
          <p:cNvPr id="5" name="Picture 4" descr="CAC_RMS10_NO_GRID.png"/>
          <p:cNvPicPr>
            <a:picLocks noChangeAspect="1"/>
          </p:cNvPicPr>
          <p:nvPr/>
        </p:nvPicPr>
        <p:blipFill>
          <a:blip r:embed="rId3"/>
          <a:stretch>
            <a:fillRect/>
          </a:stretch>
        </p:blipFill>
        <p:spPr>
          <a:xfrm>
            <a:off x="3276600" y="1371600"/>
            <a:ext cx="2514600" cy="3503676"/>
          </a:xfrm>
          <a:prstGeom prst="rect">
            <a:avLst/>
          </a:prstGeom>
          <a:ln>
            <a:solidFill>
              <a:schemeClr val="tx1"/>
            </a:solidFill>
          </a:ln>
          <a:effectLst>
            <a:outerShdw blurRad="292100" dist="139700" dir="2700000" algn="tl" rotWithShape="0">
              <a:srgbClr val="333333">
                <a:alpha val="65000"/>
              </a:srgbClr>
            </a:outerShdw>
          </a:effectLst>
        </p:spPr>
      </p:pic>
      <p:pic>
        <p:nvPicPr>
          <p:cNvPr id="7" name="Picture 6" descr="PowerMechanic.jpg"/>
          <p:cNvPicPr>
            <a:picLocks noChangeAspect="1"/>
          </p:cNvPicPr>
          <p:nvPr/>
        </p:nvPicPr>
        <p:blipFill>
          <a:blip r:embed="rId4"/>
          <a:stretch>
            <a:fillRect/>
          </a:stretch>
        </p:blipFill>
        <p:spPr>
          <a:xfrm>
            <a:off x="457200" y="1371600"/>
            <a:ext cx="2514600" cy="3503676"/>
          </a:xfrm>
          <a:prstGeom prst="rect">
            <a:avLst/>
          </a:prstGeom>
          <a:ln>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457200" y="5105400"/>
            <a:ext cx="2514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Source</a:t>
            </a:r>
            <a:endParaRPr lang="en-US" dirty="0"/>
          </a:p>
        </p:txBody>
      </p:sp>
      <p:sp>
        <p:nvSpPr>
          <p:cNvPr id="9" name="TextBox 8"/>
          <p:cNvSpPr txBox="1"/>
          <p:nvPr/>
        </p:nvSpPr>
        <p:spPr>
          <a:xfrm>
            <a:off x="3276600" y="5105400"/>
            <a:ext cx="25146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threshold = 10</a:t>
            </a:r>
            <a:endParaRPr lang="en-US" dirty="0"/>
          </a:p>
        </p:txBody>
      </p:sp>
      <p:sp>
        <p:nvSpPr>
          <p:cNvPr id="10" name="TextBox 9"/>
          <p:cNvSpPr txBox="1"/>
          <p:nvPr/>
        </p:nvSpPr>
        <p:spPr>
          <a:xfrm>
            <a:off x="6019800" y="5105400"/>
            <a:ext cx="2590800" cy="3810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threshold = 20</a:t>
            </a:r>
            <a:endParaRPr lang="en-US" dirty="0"/>
          </a:p>
        </p:txBody>
      </p:sp>
      <p:pic>
        <p:nvPicPr>
          <p:cNvPr id="11" name="Picture 10" descr="CAC_RMS20_NO_GRID.png"/>
          <p:cNvPicPr>
            <a:picLocks noChangeAspect="1"/>
          </p:cNvPicPr>
          <p:nvPr/>
        </p:nvPicPr>
        <p:blipFill>
          <a:blip r:embed="rId5"/>
          <a:stretch>
            <a:fillRect/>
          </a:stretch>
        </p:blipFill>
        <p:spPr>
          <a:xfrm>
            <a:off x="6019800" y="1371600"/>
            <a:ext cx="2514600" cy="3503676"/>
          </a:xfrm>
          <a:prstGeom prst="rect">
            <a:avLst/>
          </a:prstGeom>
          <a:ln>
            <a:solidFill>
              <a:schemeClr val="tx1"/>
            </a:solidFill>
          </a:ln>
          <a:effectLst>
            <a:outerShdw blurRad="292100" dist="139700" dir="2700000" algn="tl" rotWithShape="0">
              <a:srgbClr val="333333">
                <a:alpha val="65000"/>
              </a:srgbClr>
            </a:outerShdw>
          </a:effectLst>
        </p:spPr>
      </p:pic>
      <p:sp>
        <p:nvSpPr>
          <p:cNvPr id="12"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Example</a:t>
            </a:r>
            <a:endParaRPr lang="en-US" dirty="0"/>
          </a:p>
        </p:txBody>
      </p:sp>
      <p:pic>
        <p:nvPicPr>
          <p:cNvPr id="5" name="Picture 4" descr="CAC_RMS10_GRID.png"/>
          <p:cNvPicPr>
            <a:picLocks noChangeAspect="1"/>
          </p:cNvPicPr>
          <p:nvPr/>
        </p:nvPicPr>
        <p:blipFill>
          <a:blip r:embed="rId3"/>
          <a:stretch>
            <a:fillRect/>
          </a:stretch>
        </p:blipFill>
        <p:spPr>
          <a:xfrm>
            <a:off x="4876800" y="1219200"/>
            <a:ext cx="3609474" cy="502920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descr="CAC_RMS10_NO_GRID.png"/>
          <p:cNvPicPr>
            <a:picLocks noChangeAspect="1"/>
          </p:cNvPicPr>
          <p:nvPr/>
        </p:nvPicPr>
        <p:blipFill>
          <a:blip r:embed="rId4"/>
          <a:stretch>
            <a:fillRect/>
          </a:stretch>
        </p:blipFill>
        <p:spPr>
          <a:xfrm>
            <a:off x="914400" y="1219200"/>
            <a:ext cx="3609474" cy="5029200"/>
          </a:xfrm>
          <a:prstGeom prst="rect">
            <a:avLst/>
          </a:prstGeom>
          <a:ln>
            <a:solidFill>
              <a:schemeClr val="tx1"/>
            </a:solidFill>
          </a:ln>
          <a:effectLst>
            <a:outerShdw blurRad="292100" dist="139700" dir="2700000" algn="tl" rotWithShape="0">
              <a:srgbClr val="333333">
                <a:alpha val="65000"/>
              </a:srgbClr>
            </a:outerShdw>
          </a:effectLst>
        </p:spPr>
      </p:pic>
      <p:sp>
        <p:nvSpPr>
          <p:cNvPr id="7"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a:bodyPr>
          <a:lstStyle/>
          <a:p>
            <a:r>
              <a:rPr lang="en-US" sz="1600" dirty="0" smtClean="0"/>
              <a:t>An image encoder compresses image data.  An image decoder decompresses image data. </a:t>
            </a:r>
          </a:p>
          <a:p>
            <a:r>
              <a:rPr lang="en-US" sz="1600" dirty="0" smtClean="0"/>
              <a:t>An image encoder generally consists of three primary components, each of which seeks to address one of the three source of redundancy. </a:t>
            </a:r>
          </a:p>
          <a:p>
            <a:pPr lvl="1"/>
            <a:r>
              <a:rPr lang="en-US" sz="1400" dirty="0" smtClean="0"/>
              <a:t>The </a:t>
            </a:r>
            <a:r>
              <a:rPr lang="en-US" sz="1400" dirty="0" err="1" smtClean="0"/>
              <a:t>mapper</a:t>
            </a:r>
            <a:r>
              <a:rPr lang="en-US" sz="1400" dirty="0" smtClean="0"/>
              <a:t> transforms an image into a form, or representation, such that </a:t>
            </a:r>
            <a:r>
              <a:rPr lang="en-US" sz="1400" dirty="0" err="1" smtClean="0"/>
              <a:t>interpixel</a:t>
            </a:r>
            <a:r>
              <a:rPr lang="en-US" sz="1400" dirty="0" smtClean="0"/>
              <a:t> redundancy is either eliminated or reduced. Some compression techniques convert spatial domain information into the frequency domain, for example, and this transformation is considered to be part of the </a:t>
            </a:r>
            <a:r>
              <a:rPr lang="en-US" sz="1400" dirty="0" err="1" smtClean="0"/>
              <a:t>mapper</a:t>
            </a:r>
            <a:r>
              <a:rPr lang="en-US" sz="1400" dirty="0" smtClean="0"/>
              <a:t>. </a:t>
            </a:r>
          </a:p>
          <a:p>
            <a:pPr lvl="1"/>
            <a:r>
              <a:rPr lang="en-US" sz="1400" dirty="0" smtClean="0"/>
              <a:t>The </a:t>
            </a:r>
            <a:r>
              <a:rPr lang="en-US" sz="1400" dirty="0" err="1" smtClean="0"/>
              <a:t>quantizer</a:t>
            </a:r>
            <a:r>
              <a:rPr lang="en-US" sz="1400" dirty="0" smtClean="0"/>
              <a:t> changes the information produced by the </a:t>
            </a:r>
            <a:r>
              <a:rPr lang="en-US" sz="1400" dirty="0" err="1" smtClean="0"/>
              <a:t>mapper</a:t>
            </a:r>
            <a:r>
              <a:rPr lang="en-US" sz="1400" dirty="0" smtClean="0"/>
              <a:t> into a discrete set of values and may even truncate data such that some information is lost in the process.   The </a:t>
            </a:r>
            <a:r>
              <a:rPr lang="en-US" sz="1400" dirty="0" err="1" smtClean="0"/>
              <a:t>quantizer</a:t>
            </a:r>
            <a:r>
              <a:rPr lang="en-US" sz="1400" dirty="0" smtClean="0"/>
              <a:t> typically eliminates or reduces psycho-visual redundancy. </a:t>
            </a:r>
          </a:p>
          <a:p>
            <a:pPr lvl="1"/>
            <a:r>
              <a:rPr lang="en-US" sz="1400" dirty="0" smtClean="0"/>
              <a:t>Symbol encoding is then performed on the resulting data stream in order to reduce coding redundancy..</a:t>
            </a:r>
            <a:endParaRPr lang="en-US" sz="1400" dirty="0"/>
          </a:p>
        </p:txBody>
      </p:sp>
      <p:pic>
        <p:nvPicPr>
          <p:cNvPr id="53250" name="Picture 2"/>
          <p:cNvPicPr>
            <a:picLocks noChangeAspect="1" noChangeArrowheads="1"/>
          </p:cNvPicPr>
          <p:nvPr/>
        </p:nvPicPr>
        <p:blipFill>
          <a:blip r:embed="rId3"/>
          <a:srcRect/>
          <a:stretch>
            <a:fillRect/>
          </a:stretch>
        </p:blipFill>
        <p:spPr bwMode="auto">
          <a:xfrm>
            <a:off x="1066799" y="4114800"/>
            <a:ext cx="7153945" cy="190500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Numeric Example</a:t>
            </a:r>
            <a:endParaRPr lang="en-US" dirty="0"/>
          </a:p>
        </p:txBody>
      </p:sp>
      <p:pic>
        <p:nvPicPr>
          <p:cNvPr id="171010" name="Picture 2"/>
          <p:cNvPicPr>
            <a:picLocks noChangeAspect="1" noChangeArrowheads="1"/>
          </p:cNvPicPr>
          <p:nvPr/>
        </p:nvPicPr>
        <p:blipFill>
          <a:blip r:embed="rId3"/>
          <a:srcRect/>
          <a:stretch>
            <a:fillRect/>
          </a:stretch>
        </p:blipFill>
        <p:spPr bwMode="auto">
          <a:xfrm>
            <a:off x="457200" y="1447800"/>
            <a:ext cx="8305800" cy="1852695"/>
          </a:xfrm>
          <a:prstGeom prst="rect">
            <a:avLst/>
          </a:prstGeom>
          <a:ln>
            <a:solidFill>
              <a:schemeClr val="tx1"/>
            </a:solidFill>
          </a:ln>
          <a:effectLst>
            <a:outerShdw blurRad="292100" dist="139700" dir="2700000" algn="tl" rotWithShape="0">
              <a:srgbClr val="333333">
                <a:alpha val="65000"/>
              </a:srgbClr>
            </a:outerShdw>
          </a:effectLst>
        </p:spPr>
      </p:pic>
      <p:sp>
        <p:nvSpPr>
          <p:cNvPr id="4" name="TextBox 3"/>
          <p:cNvSpPr txBox="1"/>
          <p:nvPr/>
        </p:nvSpPr>
        <p:spPr>
          <a:xfrm>
            <a:off x="457200" y="3657600"/>
            <a:ext cx="83058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dirty="0" smtClean="0"/>
              <a:t>Use a standard deviation threshold of 5.0.</a:t>
            </a:r>
            <a:endParaRPr lang="en-US" dirty="0"/>
          </a:p>
        </p:txBody>
      </p:sp>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dirty="0" smtClean="0"/>
              <a:t>Predictive </a:t>
            </a:r>
            <a:r>
              <a:rPr lang="en-US" dirty="0"/>
              <a:t>Coding</a:t>
            </a:r>
          </a:p>
        </p:txBody>
      </p:sp>
      <p:sp>
        <p:nvSpPr>
          <p:cNvPr id="21" name="Slide Number Placeholder 5"/>
          <p:cNvSpPr>
            <a:spLocks noGrp="1"/>
          </p:cNvSpPr>
          <p:nvPr>
            <p:ph type="sldNum" sz="quarter" idx="12"/>
          </p:nvPr>
        </p:nvSpPr>
        <p:spPr/>
        <p:txBody>
          <a:bodyPr/>
          <a:lstStyle/>
          <a:p>
            <a:fld id="{7C319F8A-3FA3-4C87-9F79-7CE29AF77735}" type="slidenum">
              <a:rPr lang="en-US"/>
              <a:pPr/>
              <a:t>41</a:t>
            </a:fld>
            <a:endParaRPr lang="en-US"/>
          </a:p>
        </p:txBody>
      </p:sp>
      <p:sp>
        <p:nvSpPr>
          <p:cNvPr id="224259" name="Rectangle 3"/>
          <p:cNvSpPr>
            <a:spLocks noGrp="1" noChangeArrowheads="1"/>
          </p:cNvSpPr>
          <p:nvPr>
            <p:ph sz="quarter" idx="1"/>
          </p:nvPr>
        </p:nvSpPr>
        <p:spPr>
          <a:xfrm>
            <a:off x="457200" y="1219200"/>
            <a:ext cx="8229600" cy="1752600"/>
          </a:xfrm>
        </p:spPr>
        <p:txBody>
          <a:bodyPr/>
          <a:lstStyle/>
          <a:p>
            <a:r>
              <a:rPr lang="en-US" sz="2000" dirty="0" smtClean="0"/>
              <a:t>Addresses </a:t>
            </a:r>
            <a:r>
              <a:rPr lang="en-US" sz="2000" dirty="0" err="1" smtClean="0"/>
              <a:t>interpixel</a:t>
            </a:r>
            <a:r>
              <a:rPr lang="en-US" sz="2000" dirty="0" smtClean="0"/>
              <a:t> redundancy</a:t>
            </a:r>
            <a:endParaRPr lang="en-US" sz="2000" dirty="0"/>
          </a:p>
          <a:p>
            <a:r>
              <a:rPr lang="en-US" sz="2000" dirty="0" smtClean="0"/>
              <a:t>Neighboring samples are usually similar</a:t>
            </a:r>
          </a:p>
          <a:p>
            <a:r>
              <a:rPr lang="en-US" sz="2000" dirty="0" smtClean="0"/>
              <a:t>Predicts the Nth sample of a scan by examining the previous K samples</a:t>
            </a:r>
            <a:endParaRPr lang="en-US" sz="2000" dirty="0"/>
          </a:p>
          <a:p>
            <a:r>
              <a:rPr lang="en-US" sz="2000" dirty="0"/>
              <a:t> </a:t>
            </a:r>
            <a:r>
              <a:rPr lang="en-US" sz="2000" dirty="0" smtClean="0"/>
              <a:t>Encodes the </a:t>
            </a:r>
            <a:r>
              <a:rPr lang="en-US" sz="2000" b="1" i="1" dirty="0">
                <a:solidFill>
                  <a:schemeClr val="accent2"/>
                </a:solidFill>
              </a:rPr>
              <a:t>difference</a:t>
            </a:r>
            <a:r>
              <a:rPr lang="en-US" sz="2000" dirty="0"/>
              <a:t> between the predicted value and the actual value</a:t>
            </a:r>
          </a:p>
        </p:txBody>
      </p:sp>
      <p:pic>
        <p:nvPicPr>
          <p:cNvPr id="159745" name="Picture 1"/>
          <p:cNvPicPr>
            <a:picLocks noChangeAspect="1" noChangeArrowheads="1"/>
          </p:cNvPicPr>
          <p:nvPr/>
        </p:nvPicPr>
        <p:blipFill>
          <a:blip r:embed="rId3"/>
          <a:srcRect/>
          <a:stretch>
            <a:fillRect/>
          </a:stretch>
        </p:blipFill>
        <p:spPr bwMode="auto">
          <a:xfrm>
            <a:off x="381000" y="3048000"/>
            <a:ext cx="8363415" cy="1524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 calcmode="lin" valueType="num">
                                      <p:cBhvr additive="base">
                                        <p:cTn id="7" dur="500" fill="hold"/>
                                        <p:tgtEl>
                                          <p:spTgt spid="224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4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4259">
                                            <p:txEl>
                                              <p:pRg st="1" end="1"/>
                                            </p:txEl>
                                          </p:spTgt>
                                        </p:tgtEl>
                                        <p:attrNameLst>
                                          <p:attrName>style.visibility</p:attrName>
                                        </p:attrNameLst>
                                      </p:cBhvr>
                                      <p:to>
                                        <p:strVal val="visible"/>
                                      </p:to>
                                    </p:set>
                                    <p:anim calcmode="lin" valueType="num">
                                      <p:cBhvr additive="base">
                                        <p:cTn id="13" dur="500" fill="hold"/>
                                        <p:tgtEl>
                                          <p:spTgt spid="224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4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4259">
                                            <p:txEl>
                                              <p:pRg st="2" end="2"/>
                                            </p:txEl>
                                          </p:spTgt>
                                        </p:tgtEl>
                                        <p:attrNameLst>
                                          <p:attrName>style.visibility</p:attrName>
                                        </p:attrNameLst>
                                      </p:cBhvr>
                                      <p:to>
                                        <p:strVal val="visible"/>
                                      </p:to>
                                    </p:set>
                                    <p:anim calcmode="lin" valueType="num">
                                      <p:cBhvr additive="base">
                                        <p:cTn id="19" dur="500" fill="hold"/>
                                        <p:tgtEl>
                                          <p:spTgt spid="2242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42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 calcmode="lin" valueType="num">
                                      <p:cBhvr additive="base">
                                        <p:cTn id="25" dur="500" fill="hold"/>
                                        <p:tgtEl>
                                          <p:spTgt spid="2242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42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bldLvl="5"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US" dirty="0" smtClean="0"/>
              <a:t>Lossless Predictive </a:t>
            </a:r>
            <a:r>
              <a:rPr lang="en-US" dirty="0"/>
              <a:t>Coding</a:t>
            </a:r>
          </a:p>
        </p:txBody>
      </p:sp>
      <p:sp>
        <p:nvSpPr>
          <p:cNvPr id="139" name="Slide Number Placeholder 5"/>
          <p:cNvSpPr>
            <a:spLocks noGrp="1"/>
          </p:cNvSpPr>
          <p:nvPr>
            <p:ph type="sldNum" sz="quarter" idx="12"/>
          </p:nvPr>
        </p:nvSpPr>
        <p:spPr/>
        <p:txBody>
          <a:bodyPr/>
          <a:lstStyle/>
          <a:p>
            <a:fld id="{BA0AC85C-9F99-48DC-980C-760320B65FB4}" type="slidenum">
              <a:rPr lang="en-US"/>
              <a:pPr/>
              <a:t>42</a:t>
            </a:fld>
            <a:endParaRPr lang="en-US"/>
          </a:p>
        </p:txBody>
      </p:sp>
      <p:sp>
        <p:nvSpPr>
          <p:cNvPr id="225283" name="Rectangle 3"/>
          <p:cNvSpPr>
            <a:spLocks noGrp="1" noChangeArrowheads="1"/>
          </p:cNvSpPr>
          <p:nvPr>
            <p:ph sz="quarter" idx="1"/>
          </p:nvPr>
        </p:nvSpPr>
        <p:spPr>
          <a:xfrm>
            <a:off x="457200" y="1219200"/>
            <a:ext cx="8229600" cy="2514600"/>
          </a:xfrm>
        </p:spPr>
        <p:txBody>
          <a:bodyPr>
            <a:normAutofit lnSpcReduction="10000"/>
          </a:bodyPr>
          <a:lstStyle/>
          <a:p>
            <a:r>
              <a:rPr lang="en-US" sz="2400" dirty="0"/>
              <a:t> In the simplest case, the predicted value is the last value </a:t>
            </a:r>
            <a:r>
              <a:rPr lang="en-US" sz="2400" dirty="0" smtClean="0"/>
              <a:t>seen</a:t>
            </a:r>
          </a:p>
          <a:p>
            <a:r>
              <a:rPr lang="en-US" sz="2400" dirty="0" smtClean="0"/>
              <a:t>Given a stream of N samples:</a:t>
            </a:r>
          </a:p>
          <a:p>
            <a:pPr lvl="1"/>
            <a:r>
              <a:rPr lang="en-US" sz="2100" dirty="0" smtClean="0"/>
              <a:t>S0, S1, S2, …, Sn-1, </a:t>
            </a:r>
            <a:r>
              <a:rPr lang="en-US" sz="2100" dirty="0" err="1" smtClean="0"/>
              <a:t>Sn</a:t>
            </a:r>
            <a:endParaRPr lang="en-US" sz="2100" dirty="0" smtClean="0"/>
          </a:p>
          <a:p>
            <a:pPr lvl="1"/>
            <a:endParaRPr lang="en-US" sz="2100" dirty="0" smtClean="0"/>
          </a:p>
          <a:p>
            <a:r>
              <a:rPr lang="en-US" sz="2400" dirty="0" smtClean="0"/>
              <a:t>Predict that the first sample S0 is 128</a:t>
            </a:r>
          </a:p>
          <a:p>
            <a:r>
              <a:rPr lang="en-US" sz="2400" dirty="0" smtClean="0"/>
              <a:t>Predict that the </a:t>
            </a:r>
            <a:r>
              <a:rPr lang="en-US" sz="2400" dirty="0" err="1" smtClean="0"/>
              <a:t>Sk</a:t>
            </a:r>
            <a:r>
              <a:rPr lang="en-US" sz="2400" dirty="0" smtClean="0"/>
              <a:t> sample is Sk-1.</a:t>
            </a:r>
          </a:p>
        </p:txBody>
      </p:sp>
      <p:pic>
        <p:nvPicPr>
          <p:cNvPr id="157698" name="Picture 2"/>
          <p:cNvPicPr>
            <a:picLocks noChangeAspect="1" noChangeArrowheads="1"/>
          </p:cNvPicPr>
          <p:nvPr/>
        </p:nvPicPr>
        <p:blipFill>
          <a:blip r:embed="rId3"/>
          <a:srcRect/>
          <a:stretch>
            <a:fillRect/>
          </a:stretch>
        </p:blipFill>
        <p:spPr bwMode="auto">
          <a:xfrm>
            <a:off x="533400" y="3810000"/>
            <a:ext cx="7943850" cy="2181225"/>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additive="base">
                                        <p:cTn id="7" dur="500" fill="hold"/>
                                        <p:tgtEl>
                                          <p:spTgt spid="225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 calcmode="lin" valueType="num">
                                      <p:cBhvr additive="base">
                                        <p:cTn id="13" dur="500" fill="hold"/>
                                        <p:tgtEl>
                                          <p:spTgt spid="225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28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25283">
                                            <p:txEl>
                                              <p:pRg st="2" end="2"/>
                                            </p:txEl>
                                          </p:spTgt>
                                        </p:tgtEl>
                                        <p:attrNameLst>
                                          <p:attrName>style.visibility</p:attrName>
                                        </p:attrNameLst>
                                      </p:cBhvr>
                                      <p:to>
                                        <p:strVal val="visible"/>
                                      </p:to>
                                    </p:set>
                                    <p:anim calcmode="lin" valueType="num">
                                      <p:cBhvr additive="base">
                                        <p:cTn id="17" dur="500" fill="hold"/>
                                        <p:tgtEl>
                                          <p:spTgt spid="2252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2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 calcmode="lin" valueType="num">
                                      <p:cBhvr additive="base">
                                        <p:cTn id="23" dur="500" fill="hold"/>
                                        <p:tgtEl>
                                          <p:spTgt spid="22528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25283">
                                            <p:txEl>
                                              <p:pRg st="5" end="5"/>
                                            </p:txEl>
                                          </p:spTgt>
                                        </p:tgtEl>
                                        <p:attrNameLst>
                                          <p:attrName>style.visibility</p:attrName>
                                        </p:attrNameLst>
                                      </p:cBhvr>
                                      <p:to>
                                        <p:strVal val="visible"/>
                                      </p:to>
                                    </p:set>
                                    <p:anim calcmode="lin" valueType="num">
                                      <p:cBhvr additive="base">
                                        <p:cTn id="29" dur="500" fill="hold"/>
                                        <p:tgtEl>
                                          <p:spTgt spid="22528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2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Lossless Predictive Encoding</a:t>
            </a:r>
            <a:endParaRPr lang="en-US" dirty="0"/>
          </a:p>
        </p:txBody>
      </p:sp>
      <p:sp>
        <p:nvSpPr>
          <p:cNvPr id="3" name="Content Placeholder 2"/>
          <p:cNvSpPr>
            <a:spLocks noGrp="1"/>
          </p:cNvSpPr>
          <p:nvPr>
            <p:ph sz="quarter" idx="1"/>
          </p:nvPr>
        </p:nvSpPr>
        <p:spPr>
          <a:xfrm>
            <a:off x="457200" y="1219200"/>
            <a:ext cx="8229600" cy="1828800"/>
          </a:xfrm>
        </p:spPr>
        <p:txBody>
          <a:bodyPr>
            <a:normAutofit fontScale="92500"/>
          </a:bodyPr>
          <a:lstStyle/>
          <a:p>
            <a:r>
              <a:rPr lang="en-US" dirty="0" smtClean="0"/>
              <a:t>Consider encoding the error (or difference) stream.</a:t>
            </a:r>
          </a:p>
          <a:p>
            <a:pPr lvl="1"/>
            <a:r>
              <a:rPr lang="en-US" dirty="0" smtClean="0"/>
              <a:t>The error may range between -255 and 255</a:t>
            </a:r>
          </a:p>
          <a:p>
            <a:pPr lvl="1"/>
            <a:r>
              <a:rPr lang="en-US" dirty="0" smtClean="0"/>
              <a:t>The bit depth has increased from 8 to 9 bits!  An ‘un’ compression!</a:t>
            </a:r>
          </a:p>
          <a:p>
            <a:r>
              <a:rPr lang="en-US" dirty="0" smtClean="0"/>
              <a:t>The key benefit is the distribution of data in the error stream</a:t>
            </a:r>
          </a:p>
        </p:txBody>
      </p:sp>
      <p:pic>
        <p:nvPicPr>
          <p:cNvPr id="172034" name="Picture 2"/>
          <p:cNvPicPr>
            <a:picLocks noChangeAspect="1" noChangeArrowheads="1"/>
          </p:cNvPicPr>
          <p:nvPr/>
        </p:nvPicPr>
        <p:blipFill>
          <a:blip r:embed="rId3"/>
          <a:srcRect/>
          <a:stretch>
            <a:fillRect/>
          </a:stretch>
        </p:blipFill>
        <p:spPr bwMode="auto">
          <a:xfrm>
            <a:off x="381000" y="3200400"/>
            <a:ext cx="8346258" cy="2590800"/>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Lossy Predictive Coding</a:t>
            </a:r>
          </a:p>
        </p:txBody>
      </p:sp>
      <p:sp>
        <p:nvSpPr>
          <p:cNvPr id="5" name="Slide Number Placeholder 5"/>
          <p:cNvSpPr>
            <a:spLocks noGrp="1"/>
          </p:cNvSpPr>
          <p:nvPr>
            <p:ph type="sldNum" sz="quarter" idx="12"/>
          </p:nvPr>
        </p:nvSpPr>
        <p:spPr/>
        <p:txBody>
          <a:bodyPr/>
          <a:lstStyle/>
          <a:p>
            <a:fld id="{00A33B42-2D16-45B5-9E94-17F8A424B306}" type="slidenum">
              <a:rPr lang="en-US"/>
              <a:pPr/>
              <a:t>44</a:t>
            </a:fld>
            <a:endParaRPr lang="en-US"/>
          </a:p>
        </p:txBody>
      </p:sp>
      <p:sp>
        <p:nvSpPr>
          <p:cNvPr id="226307" name="Rectangle 3"/>
          <p:cNvSpPr>
            <a:spLocks noGrp="1" noChangeArrowheads="1"/>
          </p:cNvSpPr>
          <p:nvPr>
            <p:ph sz="quarter" idx="1"/>
          </p:nvPr>
        </p:nvSpPr>
        <p:spPr>
          <a:xfrm>
            <a:off x="457200" y="1219200"/>
            <a:ext cx="8229600" cy="2362200"/>
          </a:xfrm>
        </p:spPr>
        <p:txBody>
          <a:bodyPr>
            <a:normAutofit lnSpcReduction="10000"/>
          </a:bodyPr>
          <a:lstStyle/>
          <a:p>
            <a:r>
              <a:rPr lang="en-US" sz="2000" dirty="0" smtClean="0"/>
              <a:t>Reduce </a:t>
            </a:r>
            <a:r>
              <a:rPr lang="en-US" sz="2000" dirty="0"/>
              <a:t>the accuracy of the saved image for increased compression</a:t>
            </a:r>
          </a:p>
          <a:p>
            <a:r>
              <a:rPr lang="en-US" sz="2000" dirty="0" smtClean="0"/>
              <a:t>One </a:t>
            </a:r>
            <a:r>
              <a:rPr lang="en-US" sz="2000" dirty="0"/>
              <a:t>of the simplest </a:t>
            </a:r>
            <a:r>
              <a:rPr lang="en-US" sz="2000" dirty="0" err="1"/>
              <a:t>lossy</a:t>
            </a:r>
            <a:r>
              <a:rPr lang="en-US" sz="2000" dirty="0"/>
              <a:t> predictive coding schemes is known as Delta </a:t>
            </a:r>
            <a:r>
              <a:rPr lang="en-US" sz="2000" dirty="0" smtClean="0"/>
              <a:t>Modulation.  Record the approximate error between the predicted and actual samples values.</a:t>
            </a:r>
          </a:p>
          <a:p>
            <a:r>
              <a:rPr lang="en-US" sz="2000" dirty="0" smtClean="0"/>
              <a:t>For</a:t>
            </a:r>
            <a:r>
              <a:rPr lang="en-US" sz="2000" dirty="0"/>
              <a:t> </a:t>
            </a:r>
            <a:r>
              <a:rPr lang="en-US" sz="2000" dirty="0" smtClean="0"/>
              <a:t>a sequence of samples S that are indexed by k to generate an approximate sequence of samples S’ by using a fixed delta value, the approximate error is given by</a:t>
            </a:r>
            <a:endParaRPr lang="en-US" sz="2000" dirty="0"/>
          </a:p>
        </p:txBody>
      </p:sp>
      <p:pic>
        <p:nvPicPr>
          <p:cNvPr id="54274" name="Picture 2"/>
          <p:cNvPicPr>
            <a:picLocks noChangeAspect="1" noChangeArrowheads="1"/>
          </p:cNvPicPr>
          <p:nvPr/>
        </p:nvPicPr>
        <p:blipFill>
          <a:blip r:embed="rId3"/>
          <a:srcRect/>
          <a:stretch>
            <a:fillRect/>
          </a:stretch>
        </p:blipFill>
        <p:spPr bwMode="auto">
          <a:xfrm>
            <a:off x="1828800" y="3886200"/>
            <a:ext cx="5497116" cy="14478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500" fill="hold"/>
                                        <p:tgtEl>
                                          <p:spTgt spid="226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6307">
                                            <p:txEl>
                                              <p:pRg st="1" end="1"/>
                                            </p:txEl>
                                          </p:spTgt>
                                        </p:tgtEl>
                                        <p:attrNameLst>
                                          <p:attrName>style.visibility</p:attrName>
                                        </p:attrNameLst>
                                      </p:cBhvr>
                                      <p:to>
                                        <p:strVal val="visible"/>
                                      </p:to>
                                    </p:set>
                                    <p:anim calcmode="lin" valueType="num">
                                      <p:cBhvr additive="base">
                                        <p:cTn id="13" dur="500" fill="hold"/>
                                        <p:tgtEl>
                                          <p:spTgt spid="2263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6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6307">
                                            <p:txEl>
                                              <p:pRg st="2" end="2"/>
                                            </p:txEl>
                                          </p:spTgt>
                                        </p:tgtEl>
                                        <p:attrNameLst>
                                          <p:attrName>style.visibility</p:attrName>
                                        </p:attrNameLst>
                                      </p:cBhvr>
                                      <p:to>
                                        <p:strVal val="visible"/>
                                      </p:to>
                                    </p:set>
                                    <p:anim calcmode="lin" valueType="num">
                                      <p:cBhvr additive="base">
                                        <p:cTn id="19" dur="500" fill="hold"/>
                                        <p:tgtEl>
                                          <p:spTgt spid="2263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63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Modulation Example</a:t>
            </a:r>
            <a:endParaRPr lang="en-US" dirty="0"/>
          </a:p>
        </p:txBody>
      </p:sp>
      <p:pic>
        <p:nvPicPr>
          <p:cNvPr id="55298" name="Picture 2"/>
          <p:cNvPicPr>
            <a:picLocks noChangeAspect="1" noChangeArrowheads="1"/>
          </p:cNvPicPr>
          <p:nvPr/>
        </p:nvPicPr>
        <p:blipFill>
          <a:blip r:embed="rId3"/>
          <a:srcRect/>
          <a:stretch>
            <a:fillRect/>
          </a:stretch>
        </p:blipFill>
        <p:spPr bwMode="auto">
          <a:xfrm>
            <a:off x="419100" y="1905000"/>
            <a:ext cx="8305800" cy="1571625"/>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delta value</a:t>
            </a:r>
            <a:endParaRPr lang="en-US" dirty="0"/>
          </a:p>
        </p:txBody>
      </p:sp>
      <p:pic>
        <p:nvPicPr>
          <p:cNvPr id="3" name="Picture 2" descr="DeltaModulation1_2.png"/>
          <p:cNvPicPr>
            <a:picLocks noChangeAspect="1"/>
          </p:cNvPicPr>
          <p:nvPr/>
        </p:nvPicPr>
        <p:blipFill>
          <a:blip r:embed="rId3"/>
          <a:stretch>
            <a:fillRect/>
          </a:stretch>
        </p:blipFill>
        <p:spPr>
          <a:xfrm>
            <a:off x="4419600" y="1600200"/>
            <a:ext cx="3886200" cy="2660868"/>
          </a:xfrm>
          <a:prstGeom prst="rect">
            <a:avLst/>
          </a:prstGeom>
        </p:spPr>
      </p:pic>
      <p:pic>
        <p:nvPicPr>
          <p:cNvPr id="4" name="Picture 3" descr="DeltaModulation1_1.png"/>
          <p:cNvPicPr>
            <a:picLocks noChangeAspect="1"/>
          </p:cNvPicPr>
          <p:nvPr/>
        </p:nvPicPr>
        <p:blipFill>
          <a:blip r:embed="rId4"/>
          <a:stretch>
            <a:fillRect/>
          </a:stretch>
        </p:blipFill>
        <p:spPr>
          <a:xfrm>
            <a:off x="304800" y="1600200"/>
            <a:ext cx="3886200" cy="2660868"/>
          </a:xfrm>
          <a:prstGeom prst="rect">
            <a:avLst/>
          </a:prstGeom>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Delta Modulation Example</a:t>
            </a:r>
            <a:endParaRPr lang="en-US" dirty="0"/>
          </a:p>
        </p:txBody>
      </p:sp>
      <p:pic>
        <p:nvPicPr>
          <p:cNvPr id="4" name="Picture 3" descr="Adams.jpg"/>
          <p:cNvPicPr>
            <a:picLocks noChangeAspect="1"/>
          </p:cNvPicPr>
          <p:nvPr/>
        </p:nvPicPr>
        <p:blipFill>
          <a:blip r:embed="rId3"/>
          <a:stretch>
            <a:fillRect/>
          </a:stretch>
        </p:blipFill>
        <p:spPr>
          <a:xfrm>
            <a:off x="228600" y="1295400"/>
            <a:ext cx="4114800" cy="3614166"/>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descr="Adams6dot5.png"/>
          <p:cNvPicPr>
            <a:picLocks noChangeAspect="1"/>
          </p:cNvPicPr>
          <p:nvPr/>
        </p:nvPicPr>
        <p:blipFill>
          <a:blip r:embed="rId4"/>
          <a:stretch>
            <a:fillRect/>
          </a:stretch>
        </p:blipFill>
        <p:spPr>
          <a:xfrm>
            <a:off x="4572000" y="1295400"/>
            <a:ext cx="4114800" cy="3614166"/>
          </a:xfrm>
          <a:prstGeom prst="rect">
            <a:avLst/>
          </a:prstGeom>
          <a:ln>
            <a:solidFill>
              <a:schemeClr val="tx1"/>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Delta Modulation Example</a:t>
            </a:r>
            <a:endParaRPr lang="en-US" dirty="0"/>
          </a:p>
        </p:txBody>
      </p:sp>
      <p:pic>
        <p:nvPicPr>
          <p:cNvPr id="4" name="Picture 3" descr="Adams.jpg"/>
          <p:cNvPicPr>
            <a:picLocks noChangeAspect="1"/>
          </p:cNvPicPr>
          <p:nvPr/>
        </p:nvPicPr>
        <p:blipFill>
          <a:blip r:embed="rId3"/>
          <a:stretch>
            <a:fillRect/>
          </a:stretch>
        </p:blipFill>
        <p:spPr>
          <a:xfrm>
            <a:off x="228600" y="1295400"/>
            <a:ext cx="4114800" cy="3614166"/>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descr="Adams6dot5.png"/>
          <p:cNvPicPr>
            <a:picLocks noChangeAspect="1"/>
          </p:cNvPicPr>
          <p:nvPr/>
        </p:nvPicPr>
        <p:blipFill>
          <a:blip r:embed="rId4"/>
          <a:stretch>
            <a:fillRect/>
          </a:stretch>
        </p:blipFill>
        <p:spPr>
          <a:xfrm>
            <a:off x="4572000" y="1295400"/>
            <a:ext cx="4114800" cy="3614166"/>
          </a:xfrm>
          <a:prstGeom prst="rect">
            <a:avLst/>
          </a:prstGeom>
          <a:ln>
            <a:solidFill>
              <a:schemeClr val="tx1"/>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 case study</a:t>
            </a:r>
            <a:endParaRPr lang="en-US" dirty="0"/>
          </a:p>
        </p:txBody>
      </p:sp>
      <p:sp>
        <p:nvSpPr>
          <p:cNvPr id="3" name="Content Placeholder 2"/>
          <p:cNvSpPr>
            <a:spLocks noGrp="1"/>
          </p:cNvSpPr>
          <p:nvPr>
            <p:ph sz="quarter" idx="1"/>
          </p:nvPr>
        </p:nvSpPr>
        <p:spPr/>
        <p:txBody>
          <a:bodyPr/>
          <a:lstStyle/>
          <a:p>
            <a:r>
              <a:rPr lang="en-US" dirty="0" smtClean="0"/>
              <a:t>JPEG is a file format developed by the Joint Photographic Experts Group.</a:t>
            </a:r>
          </a:p>
          <a:p>
            <a:r>
              <a:rPr lang="en-US" dirty="0" smtClean="0"/>
              <a:t>JPEG is a broad standard</a:t>
            </a:r>
          </a:p>
          <a:p>
            <a:pPr lvl="1"/>
            <a:r>
              <a:rPr lang="en-US" dirty="0" smtClean="0"/>
              <a:t>Supports both </a:t>
            </a:r>
            <a:r>
              <a:rPr lang="en-US" dirty="0" err="1" smtClean="0"/>
              <a:t>lossy</a:t>
            </a:r>
            <a:r>
              <a:rPr lang="en-US" dirty="0" smtClean="0"/>
              <a:t> and lossless compression</a:t>
            </a:r>
          </a:p>
          <a:p>
            <a:pPr lvl="1"/>
            <a:r>
              <a:rPr lang="en-US" dirty="0" smtClean="0"/>
              <a:t>The most common implementation is JFIF.  Most often people mean JFIF when the use the term JPEG.</a:t>
            </a:r>
          </a:p>
          <a:p>
            <a:pPr lvl="1"/>
            <a:r>
              <a:rPr lang="en-US" dirty="0" smtClean="0"/>
              <a:t>JFIF is based on the DCT coefficients of an image</a:t>
            </a:r>
          </a:p>
          <a:p>
            <a:pPr lvl="1"/>
            <a:r>
              <a:rPr lang="en-US" dirty="0" smtClean="0"/>
              <a:t>This presentation will describe JFIF</a:t>
            </a:r>
          </a:p>
          <a:p>
            <a:r>
              <a:rPr lang="en-US" dirty="0" smtClean="0"/>
              <a:t>JPEG 2000 is a newer standard based on wavelets</a:t>
            </a:r>
          </a:p>
        </p:txBody>
      </p:sp>
      <p:sp>
        <p:nvSpPr>
          <p:cNvPr id="4"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Common compression formats (and their corresponding techniques) includes PNG, JPEG and GIF.</a:t>
            </a:r>
          </a:p>
          <a:p>
            <a:r>
              <a:rPr lang="en-US" dirty="0" smtClean="0"/>
              <a:t>A compression technique can be characterized by</a:t>
            </a:r>
          </a:p>
          <a:p>
            <a:pPr lvl="1"/>
            <a:r>
              <a:rPr lang="en-US" dirty="0" smtClean="0"/>
              <a:t>The computational complexity of the encoder</a:t>
            </a:r>
          </a:p>
          <a:p>
            <a:pPr lvl="1"/>
            <a:r>
              <a:rPr lang="en-US" dirty="0" smtClean="0"/>
              <a:t>The computational complexity of the decoder</a:t>
            </a:r>
          </a:p>
          <a:p>
            <a:pPr lvl="1"/>
            <a:r>
              <a:rPr lang="en-US" dirty="0" smtClean="0"/>
              <a:t>The compression ratio</a:t>
            </a:r>
          </a:p>
          <a:p>
            <a:pPr lvl="1"/>
            <a:r>
              <a:rPr lang="en-US" dirty="0" smtClean="0"/>
              <a:t>The visual quality of the compressed image</a:t>
            </a:r>
          </a:p>
          <a:p>
            <a:r>
              <a:rPr lang="en-US" dirty="0" smtClean="0"/>
              <a:t>Computational complexity will not be considered in this text.  We will focus on the compression ratio and fidelity.</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JPEG/JFIF overview</a:t>
            </a:r>
            <a:endParaRPr lang="en-US" dirty="0"/>
          </a:p>
        </p:txBody>
      </p:sp>
      <p:pic>
        <p:nvPicPr>
          <p:cNvPr id="4" name="Content Placeholder 3" descr="JPEG_Case_Study.png"/>
          <p:cNvPicPr>
            <a:picLocks noGrp="1" noChangeAspect="1"/>
          </p:cNvPicPr>
          <p:nvPr>
            <p:ph sz="quarter" idx="1"/>
          </p:nvPr>
        </p:nvPicPr>
        <p:blipFill>
          <a:blip r:embed="rId3" cstate="print"/>
          <a:stretch>
            <a:fillRect/>
          </a:stretch>
        </p:blipFill>
        <p:spPr>
          <a:xfrm>
            <a:off x="457200" y="2118523"/>
            <a:ext cx="8229600" cy="3138479"/>
          </a:xfrm>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JPEG/JFIF overview</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Convert to </a:t>
            </a:r>
            <a:r>
              <a:rPr lang="en-US" dirty="0" err="1" smtClean="0"/>
              <a:t>YCbCr</a:t>
            </a:r>
            <a:r>
              <a:rPr lang="en-US" dirty="0" smtClean="0"/>
              <a:t> color space and subsample in </a:t>
            </a:r>
            <a:r>
              <a:rPr lang="en-US" dirty="0" err="1" smtClean="0"/>
              <a:t>chroma</a:t>
            </a:r>
            <a:endParaRPr lang="en-US" dirty="0" smtClean="0"/>
          </a:p>
          <a:p>
            <a:r>
              <a:rPr lang="en-US" dirty="0" smtClean="0"/>
              <a:t>Tile into 8x8 blocks, offset by -128 and take the DCT</a:t>
            </a:r>
          </a:p>
          <a:p>
            <a:r>
              <a:rPr lang="en-US" dirty="0" smtClean="0"/>
              <a:t>Quantize the coefficients.  Divide by small numbers in the upper-left of each tile and large numbers in the lower-right. </a:t>
            </a:r>
          </a:p>
          <a:p>
            <a:r>
              <a:rPr lang="en-US" dirty="0" smtClean="0"/>
              <a:t>Encode the resulting quantized coefficients </a:t>
            </a:r>
            <a:r>
              <a:rPr lang="en-US" dirty="0" err="1" smtClean="0"/>
              <a:t>losslessly</a:t>
            </a:r>
            <a:endParaRPr lang="en-US" dirty="0" smtClean="0"/>
          </a:p>
          <a:p>
            <a:pPr lvl="1"/>
            <a:r>
              <a:rPr lang="en-US" dirty="0" smtClean="0"/>
              <a:t>Delta coding of DC components</a:t>
            </a:r>
          </a:p>
          <a:p>
            <a:pPr lvl="1"/>
            <a:r>
              <a:rPr lang="en-US" dirty="0" smtClean="0"/>
              <a:t>RLE for the AC components</a:t>
            </a:r>
          </a:p>
          <a:p>
            <a:pPr lvl="1"/>
            <a:r>
              <a:rPr lang="en-US" dirty="0" smtClean="0"/>
              <a:t>Huffman compress each band independently with (possibly different) </a:t>
            </a:r>
            <a:r>
              <a:rPr lang="en-US" dirty="0" err="1" smtClean="0"/>
              <a:t>huffman</a:t>
            </a:r>
            <a:r>
              <a:rPr lang="en-US" dirty="0" smtClean="0"/>
              <a:t> tables</a:t>
            </a:r>
          </a:p>
          <a:p>
            <a:r>
              <a:rPr lang="en-US" dirty="0" smtClean="0"/>
              <a:t>The only ‘</a:t>
            </a:r>
            <a:r>
              <a:rPr lang="en-US" dirty="0" err="1" smtClean="0"/>
              <a:t>lossy</a:t>
            </a:r>
            <a:r>
              <a:rPr lang="en-US" dirty="0" smtClean="0"/>
              <a:t>’ portion of this process is sub-sampling and quantization.</a:t>
            </a:r>
            <a:endParaRPr lang="en-US" dirty="0"/>
          </a:p>
        </p:txBody>
      </p:sp>
      <p:sp>
        <p:nvSpPr>
          <p:cNvPr id="4"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JPEG example</a:t>
            </a:r>
            <a:br>
              <a:rPr lang="en-US" dirty="0" smtClean="0"/>
            </a:br>
            <a:r>
              <a:rPr lang="en-US" sz="2400" dirty="0" smtClean="0"/>
              <a:t>(quality increases to the right)</a:t>
            </a:r>
            <a:endParaRPr lang="en-US" dirty="0"/>
          </a:p>
        </p:txBody>
      </p:sp>
      <p:pic>
        <p:nvPicPr>
          <p:cNvPr id="4" name="Content Placeholder 3" descr="HedaJPEGExample.png"/>
          <p:cNvPicPr>
            <a:picLocks noGrp="1" noChangeAspect="1"/>
          </p:cNvPicPr>
          <p:nvPr>
            <p:ph sz="quarter" idx="1"/>
          </p:nvPr>
        </p:nvPicPr>
        <p:blipFill>
          <a:blip r:embed="rId3"/>
          <a:stretch>
            <a:fillRect/>
          </a:stretch>
        </p:blipFill>
        <p:spPr>
          <a:xfrm>
            <a:off x="914400" y="1219200"/>
            <a:ext cx="7332364" cy="4937125"/>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46D4A28-2070-486A-A3C6-AE081D3139A9}" type="slidenum">
              <a:rPr lang="en-US"/>
              <a:pPr/>
              <a:t>53</a:t>
            </a:fld>
            <a:endParaRPr lang="en-US"/>
          </a:p>
        </p:txBody>
      </p:sp>
      <p:sp>
        <p:nvSpPr>
          <p:cNvPr id="356354" name="Rectangle 2"/>
          <p:cNvSpPr>
            <a:spLocks noGrp="1" noChangeArrowheads="1"/>
          </p:cNvSpPr>
          <p:nvPr>
            <p:ph type="title"/>
          </p:nvPr>
        </p:nvSpPr>
        <p:spPr/>
        <p:txBody>
          <a:bodyPr/>
          <a:lstStyle/>
          <a:p>
            <a:r>
              <a:rPr lang="en-US"/>
              <a:t>Definitions</a:t>
            </a:r>
          </a:p>
        </p:txBody>
      </p:sp>
      <p:sp>
        <p:nvSpPr>
          <p:cNvPr id="356355" name="Rectangle 3"/>
          <p:cNvSpPr>
            <a:spLocks noGrp="1" noChangeArrowheads="1"/>
          </p:cNvSpPr>
          <p:nvPr>
            <p:ph type="body" idx="1"/>
          </p:nvPr>
        </p:nvSpPr>
        <p:spPr/>
        <p:txBody>
          <a:bodyPr/>
          <a:lstStyle/>
          <a:p>
            <a:r>
              <a:rPr lang="en-US" sz="2800"/>
              <a:t>Steganography</a:t>
            </a:r>
          </a:p>
          <a:p>
            <a:pPr lvl="1"/>
            <a:r>
              <a:rPr lang="en-US" sz="2400" i="1"/>
              <a:t>“the art of concealing the existence of information within seemingly innocuous carriers</a:t>
            </a:r>
            <a:r>
              <a:rPr lang="en-US" sz="2400"/>
              <a:t>”</a:t>
            </a:r>
          </a:p>
          <a:p>
            <a:pPr lvl="1"/>
            <a:r>
              <a:rPr lang="en-US" sz="2400"/>
              <a:t>“</a:t>
            </a:r>
            <a:r>
              <a:rPr lang="en-US" sz="2400" i="1"/>
              <a:t>an encrypted message may draw suspicion while a hidden message will not”</a:t>
            </a:r>
          </a:p>
          <a:p>
            <a:pPr lvl="2"/>
            <a:r>
              <a:rPr lang="en-US" sz="1400" i="1"/>
              <a:t>Neil Johnson</a:t>
            </a:r>
          </a:p>
          <a:p>
            <a:pPr lvl="1"/>
            <a:endParaRPr lang="en-US" sz="1400"/>
          </a:p>
          <a:p>
            <a:r>
              <a:rPr lang="en-US" sz="2800"/>
              <a:t>Image Processing and Steganography</a:t>
            </a:r>
          </a:p>
          <a:p>
            <a:pPr lvl="1"/>
            <a:r>
              <a:rPr lang="en-US" sz="2400"/>
              <a:t>“</a:t>
            </a:r>
            <a:r>
              <a:rPr lang="en-US" sz="2400" i="1"/>
              <a:t>the art of concealing the existence of information within seemingly innocuous </a:t>
            </a:r>
            <a:r>
              <a:rPr lang="en-US" sz="2400" b="1" i="1">
                <a:solidFill>
                  <a:srgbClr val="800000"/>
                </a:solidFill>
              </a:rPr>
              <a:t>digital images</a:t>
            </a:r>
            <a:r>
              <a:rPr lang="en-US" sz="24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 calcmode="lin" valueType="num">
                                      <p:cBhvr additive="base">
                                        <p:cTn id="7" dur="500" fill="hold"/>
                                        <p:tgtEl>
                                          <p:spTgt spid="356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6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6355">
                                            <p:txEl>
                                              <p:pRg st="1" end="1"/>
                                            </p:txEl>
                                          </p:spTgt>
                                        </p:tgtEl>
                                        <p:attrNameLst>
                                          <p:attrName>style.visibility</p:attrName>
                                        </p:attrNameLst>
                                      </p:cBhvr>
                                      <p:to>
                                        <p:strVal val="visible"/>
                                      </p:to>
                                    </p:set>
                                    <p:anim calcmode="lin" valueType="num">
                                      <p:cBhvr additive="base">
                                        <p:cTn id="13" dur="500" fill="hold"/>
                                        <p:tgtEl>
                                          <p:spTgt spid="356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6355">
                                            <p:txEl>
                                              <p:pRg st="2" end="2"/>
                                            </p:txEl>
                                          </p:spTgt>
                                        </p:tgtEl>
                                        <p:attrNameLst>
                                          <p:attrName>style.visibility</p:attrName>
                                        </p:attrNameLst>
                                      </p:cBhvr>
                                      <p:to>
                                        <p:strVal val="visible"/>
                                      </p:to>
                                    </p:set>
                                    <p:anim calcmode="lin" valueType="num">
                                      <p:cBhvr additive="base">
                                        <p:cTn id="19" dur="500" fill="hold"/>
                                        <p:tgtEl>
                                          <p:spTgt spid="356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635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6355">
                                            <p:txEl>
                                              <p:pRg st="3" end="3"/>
                                            </p:txEl>
                                          </p:spTgt>
                                        </p:tgtEl>
                                        <p:attrNameLst>
                                          <p:attrName>style.visibility</p:attrName>
                                        </p:attrNameLst>
                                      </p:cBhvr>
                                      <p:to>
                                        <p:strVal val="visible"/>
                                      </p:to>
                                    </p:set>
                                    <p:anim calcmode="lin" valueType="num">
                                      <p:cBhvr additive="base">
                                        <p:cTn id="23" dur="500" fill="hold"/>
                                        <p:tgtEl>
                                          <p:spTgt spid="35635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63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6355">
                                            <p:txEl>
                                              <p:pRg st="5" end="5"/>
                                            </p:txEl>
                                          </p:spTgt>
                                        </p:tgtEl>
                                        <p:attrNameLst>
                                          <p:attrName>style.visibility</p:attrName>
                                        </p:attrNameLst>
                                      </p:cBhvr>
                                      <p:to>
                                        <p:strVal val="visible"/>
                                      </p:to>
                                    </p:set>
                                    <p:anim calcmode="lin" valueType="num">
                                      <p:cBhvr additive="base">
                                        <p:cTn id="29" dur="500" fill="hold"/>
                                        <p:tgtEl>
                                          <p:spTgt spid="35635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63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6355">
                                            <p:txEl>
                                              <p:pRg st="6" end="6"/>
                                            </p:txEl>
                                          </p:spTgt>
                                        </p:tgtEl>
                                        <p:attrNameLst>
                                          <p:attrName>style.visibility</p:attrName>
                                        </p:attrNameLst>
                                      </p:cBhvr>
                                      <p:to>
                                        <p:strVal val="visible"/>
                                      </p:to>
                                    </p:set>
                                    <p:anim calcmode="lin" valueType="num">
                                      <p:cBhvr additive="base">
                                        <p:cTn id="35" dur="500" fill="hold"/>
                                        <p:tgtEl>
                                          <p:spTgt spid="35635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63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dirty="0"/>
              <a:t>The Big Idea</a:t>
            </a:r>
            <a:br>
              <a:rPr lang="en-US" dirty="0"/>
            </a:br>
            <a:r>
              <a:rPr lang="en-US" sz="1800" dirty="0"/>
              <a:t>(LSB embedding)</a:t>
            </a:r>
          </a:p>
        </p:txBody>
      </p:sp>
      <p:sp>
        <p:nvSpPr>
          <p:cNvPr id="360451" name="Rectangle 3"/>
          <p:cNvSpPr>
            <a:spLocks noGrp="1" noChangeArrowheads="1"/>
          </p:cNvSpPr>
          <p:nvPr>
            <p:ph sz="quarter" idx="1"/>
          </p:nvPr>
        </p:nvSpPr>
        <p:spPr/>
        <p:txBody>
          <a:bodyPr>
            <a:normAutofit/>
          </a:bodyPr>
          <a:lstStyle/>
          <a:p>
            <a:pPr>
              <a:lnSpc>
                <a:spcPct val="90000"/>
              </a:lnSpc>
            </a:pPr>
            <a:r>
              <a:rPr lang="en-US" sz="2000"/>
              <a:t>An image contains more information than can be perceived.</a:t>
            </a:r>
          </a:p>
          <a:p>
            <a:pPr>
              <a:lnSpc>
                <a:spcPct val="90000"/>
              </a:lnSpc>
            </a:pPr>
            <a:r>
              <a:rPr lang="en-US" sz="2000"/>
              <a:t>Replace the “imperceptible bits” of a cover image with the bits of a “secret message”.</a:t>
            </a:r>
          </a:p>
        </p:txBody>
      </p:sp>
      <p:sp>
        <p:nvSpPr>
          <p:cNvPr id="360489" name="Text Box 41"/>
          <p:cNvSpPr txBox="1">
            <a:spLocks noChangeArrowheads="1"/>
          </p:cNvSpPr>
          <p:nvPr/>
        </p:nvSpPr>
        <p:spPr bwMode="auto">
          <a:xfrm>
            <a:off x="5257800" y="2362200"/>
            <a:ext cx="3581400" cy="1338828"/>
          </a:xfrm>
          <a:prstGeom prst="rect">
            <a:avLst/>
          </a:prstGeom>
          <a:solidFill>
            <a:srgbClr val="FFE7FF"/>
          </a:solidFill>
          <a:ln w="12700">
            <a:solidFill>
              <a:schemeClr val="tx1"/>
            </a:solidFill>
            <a:miter lim="800000"/>
            <a:headEnd/>
            <a:tailEnd/>
          </a:ln>
          <a:effectLst/>
        </p:spPr>
        <p:txBody>
          <a:bodyPr wrap="square">
            <a:spAutoFit/>
          </a:bodyPr>
          <a:lstStyle/>
          <a:p>
            <a:pPr eaLnBrk="0" hangingPunct="0">
              <a:spcBef>
                <a:spcPct val="50000"/>
              </a:spcBef>
            </a:pPr>
            <a:r>
              <a:rPr lang="en-US" b="1" i="1">
                <a:solidFill>
                  <a:srgbClr val="663300"/>
                </a:solidFill>
              </a:rPr>
              <a:t>The Challenge:</a:t>
            </a:r>
          </a:p>
          <a:p>
            <a:pPr eaLnBrk="0" hangingPunct="0">
              <a:spcBef>
                <a:spcPct val="50000"/>
              </a:spcBef>
            </a:pPr>
            <a:r>
              <a:rPr lang="en-US"/>
              <a:t>Write Java code to LSB embed a secret message in an image.  The secret message can be “any object”.</a:t>
            </a:r>
          </a:p>
        </p:txBody>
      </p:sp>
      <p:pic>
        <p:nvPicPr>
          <p:cNvPr id="42" name="Picture 41" descr="LSBPipeline.png"/>
          <p:cNvPicPr>
            <a:picLocks noChangeAspect="1"/>
          </p:cNvPicPr>
          <p:nvPr/>
        </p:nvPicPr>
        <p:blipFill>
          <a:blip r:embed="rId3"/>
          <a:stretch>
            <a:fillRect/>
          </a:stretch>
        </p:blipFill>
        <p:spPr>
          <a:xfrm>
            <a:off x="1143000" y="2362201"/>
            <a:ext cx="3429000" cy="3744618"/>
          </a:xfrm>
          <a:prstGeom prst="rect">
            <a:avLst/>
          </a:prstGeom>
          <a:ln>
            <a:solidFill>
              <a:schemeClr val="tx1"/>
            </a:solid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additive="base">
                                        <p:cTn id="7" dur="500" fill="hold"/>
                                        <p:tgtEl>
                                          <p:spTgt spid="3604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04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0451">
                                            <p:txEl>
                                              <p:pRg st="1" end="1"/>
                                            </p:txEl>
                                          </p:spTgt>
                                        </p:tgtEl>
                                        <p:attrNameLst>
                                          <p:attrName>style.visibility</p:attrName>
                                        </p:attrNameLst>
                                      </p:cBhvr>
                                      <p:to>
                                        <p:strVal val="visible"/>
                                      </p:to>
                                    </p:set>
                                    <p:anim calcmode="lin" valueType="num">
                                      <p:cBhvr additive="base">
                                        <p:cTn id="13" dur="500" fill="hold"/>
                                        <p:tgtEl>
                                          <p:spTgt spid="360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0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60489"/>
                                        </p:tgtEl>
                                        <p:attrNameLst>
                                          <p:attrName>style.visibility</p:attrName>
                                        </p:attrNameLst>
                                      </p:cBhvr>
                                      <p:to>
                                        <p:strVal val="visible"/>
                                      </p:to>
                                    </p:set>
                                    <p:animScale>
                                      <p:cBhvr>
                                        <p:cTn id="19" dur="1000" decel="50000" fill="hold">
                                          <p:stCondLst>
                                            <p:cond delay="0"/>
                                          </p:stCondLst>
                                        </p:cTn>
                                        <p:tgtEl>
                                          <p:spTgt spid="3604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60489"/>
                                        </p:tgtEl>
                                        <p:attrNameLst>
                                          <p:attrName>ppt_x</p:attrName>
                                          <p:attrName>ppt_y</p:attrName>
                                        </p:attrNameLst>
                                      </p:cBhvr>
                                    </p:animMotion>
                                    <p:animEffect transition="in" filter="fade">
                                      <p:cBhvr>
                                        <p:cTn id="21" dur="1000"/>
                                        <p:tgtEl>
                                          <p:spTgt spid="36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8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US"/>
              <a:t>Java Framework</a:t>
            </a:r>
          </a:p>
        </p:txBody>
      </p:sp>
      <p:sp>
        <p:nvSpPr>
          <p:cNvPr id="23" name="Slide Number Placeholder 5"/>
          <p:cNvSpPr>
            <a:spLocks noGrp="1"/>
          </p:cNvSpPr>
          <p:nvPr>
            <p:ph type="sldNum" sz="quarter" idx="12"/>
          </p:nvPr>
        </p:nvSpPr>
        <p:spPr/>
        <p:txBody>
          <a:bodyPr/>
          <a:lstStyle/>
          <a:p>
            <a:fld id="{DD8A226E-0627-422B-A9BD-755A92EB19BB}" type="slidenum">
              <a:rPr lang="en-US"/>
              <a:pPr/>
              <a:t>55</a:t>
            </a:fld>
            <a:endParaRPr lang="en-US"/>
          </a:p>
        </p:txBody>
      </p:sp>
      <p:sp>
        <p:nvSpPr>
          <p:cNvPr id="362499" name="Rectangle 3"/>
          <p:cNvSpPr>
            <a:spLocks noGrp="1" noChangeArrowheads="1"/>
          </p:cNvSpPr>
          <p:nvPr>
            <p:ph sz="quarter" idx="1"/>
          </p:nvPr>
        </p:nvSpPr>
        <p:spPr/>
        <p:txBody>
          <a:bodyPr>
            <a:normAutofit/>
          </a:bodyPr>
          <a:lstStyle/>
          <a:p>
            <a:pPr>
              <a:lnSpc>
                <a:spcPct val="90000"/>
              </a:lnSpc>
            </a:pPr>
            <a:r>
              <a:rPr lang="en-US" sz="2400"/>
              <a:t>Design a set of classes to perform LSB embedding</a:t>
            </a:r>
          </a:p>
          <a:p>
            <a:pPr>
              <a:lnSpc>
                <a:spcPct val="90000"/>
              </a:lnSpc>
            </a:pPr>
            <a:r>
              <a:rPr lang="en-US" sz="2400"/>
              <a:t>Isolate the task of embedding/extracting</a:t>
            </a:r>
          </a:p>
        </p:txBody>
      </p:sp>
      <p:sp>
        <p:nvSpPr>
          <p:cNvPr id="362500" name="Rectangle 4"/>
          <p:cNvSpPr>
            <a:spLocks noChangeArrowheads="1"/>
          </p:cNvSpPr>
          <p:nvPr/>
        </p:nvSpPr>
        <p:spPr bwMode="auto">
          <a:xfrm>
            <a:off x="0" y="2792413"/>
            <a:ext cx="9144000" cy="0"/>
          </a:xfrm>
          <a:prstGeom prst="rect">
            <a:avLst/>
          </a:prstGeom>
          <a:solidFill>
            <a:srgbClr val="F3F3F3"/>
          </a:solidFill>
          <a:ln w="9525">
            <a:noFill/>
            <a:miter lim="800000"/>
            <a:headEnd/>
            <a:tailEnd/>
          </a:ln>
          <a:effectLst/>
        </p:spPr>
        <p:txBody>
          <a:bodyPr wrap="none" anchor="ctr">
            <a:spAutoFit/>
          </a:bodyPr>
          <a:lstStyle/>
          <a:p>
            <a:endParaRPr lang="en-US"/>
          </a:p>
        </p:txBody>
      </p:sp>
      <p:graphicFrame>
        <p:nvGraphicFramePr>
          <p:cNvPr id="362501" name="Group 5"/>
          <p:cNvGraphicFramePr>
            <a:graphicFrameLocks noGrp="1"/>
          </p:cNvGraphicFramePr>
          <p:nvPr/>
        </p:nvGraphicFramePr>
        <p:xfrm>
          <a:off x="1066800" y="2362200"/>
          <a:ext cx="7239000" cy="1137285"/>
        </p:xfrm>
        <a:graphic>
          <a:graphicData uri="http://schemas.openxmlformats.org/drawingml/2006/table">
            <a:tbl>
              <a:tblPr/>
              <a:tblGrid>
                <a:gridCol w="7239000"/>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rPr>
                        <a:t>&lt;&lt;interface&gt;&gt;</a:t>
                      </a:r>
                      <a:endParaRPr kumimoji="0" lang="en-US" sz="1400" b="1"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Steganographer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+embed(cover:BufferedImage, msg:Object):BufferedImage</a:t>
                      </a:r>
                      <a:endParaRPr kumimoji="0" lang="en-US" sz="1400" b="0" i="0" u="none" strike="noStrike" cap="none" normalizeH="0" baseline="0" smtClean="0">
                        <a:ln>
                          <a:noFill/>
                        </a:ln>
                        <a:solidFill>
                          <a:schemeClr val="tx1"/>
                        </a:solidFill>
                        <a:effectLst/>
                        <a:latin typeface="Courier New"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+extract(stego:BufferedImage):Object</a:t>
                      </a:r>
                      <a:endParaRPr kumimoji="0" lang="en-US" sz="1400" b="0" i="0" u="none" strike="noStrike" cap="none" normalizeH="0" baseline="0" smtClean="0">
                        <a:ln>
                          <a:noFill/>
                        </a:ln>
                        <a:solidFill>
                          <a:schemeClr val="tx1"/>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62509" name="Rectangle 13"/>
          <p:cNvSpPr>
            <a:spLocks noChangeArrowheads="1"/>
          </p:cNvSpPr>
          <p:nvPr/>
        </p:nvSpPr>
        <p:spPr bwMode="auto">
          <a:xfrm>
            <a:off x="0" y="2671763"/>
            <a:ext cx="9144000" cy="0"/>
          </a:xfrm>
          <a:prstGeom prst="rect">
            <a:avLst/>
          </a:prstGeom>
          <a:solidFill>
            <a:srgbClr val="F3F3F3"/>
          </a:solidFill>
          <a:ln w="9525">
            <a:noFill/>
            <a:miter lim="800000"/>
            <a:headEnd/>
            <a:tailEnd/>
          </a:ln>
          <a:effectLst/>
        </p:spPr>
        <p:txBody>
          <a:bodyPr wrap="none" anchor="ctr">
            <a:spAutoFit/>
          </a:bodyPr>
          <a:lstStyle/>
          <a:p>
            <a:endParaRPr lang="en-US"/>
          </a:p>
        </p:txBody>
      </p:sp>
      <p:graphicFrame>
        <p:nvGraphicFramePr>
          <p:cNvPr id="362510" name="Group 14"/>
          <p:cNvGraphicFramePr>
            <a:graphicFrameLocks noGrp="1"/>
          </p:cNvGraphicFramePr>
          <p:nvPr/>
        </p:nvGraphicFramePr>
        <p:xfrm>
          <a:off x="1066800" y="4267200"/>
          <a:ext cx="7239000" cy="1287463"/>
        </p:xfrm>
        <a:graphic>
          <a:graphicData uri="http://schemas.openxmlformats.org/drawingml/2006/table">
            <a:tbl>
              <a:tblPr/>
              <a:tblGrid>
                <a:gridCol w="7239000"/>
              </a:tblGrid>
              <a:tr h="331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LSBSteganographer</a:t>
                      </a:r>
                      <a:endParaRPr kumimoji="0" lang="en-US" sz="1400" b="0" i="0" u="none" strike="noStrike" cap="none" normalizeH="0" baseline="0" dirty="0" smtClean="0">
                        <a:ln>
                          <a:noFill/>
                        </a:ln>
                        <a:solidFill>
                          <a:schemeClr val="tx1"/>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955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+embed(</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cover:BufferedImage</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 </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msg:Object</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BufferedImage</a:t>
                      </a:r>
                      <a:endParaRPr kumimoji="0" lang="en-US" sz="1400" b="0" i="0" u="none" strike="noStrike" cap="none" normalizeH="0" baseline="0" dirty="0" smtClean="0">
                        <a:ln>
                          <a:noFill/>
                        </a:ln>
                        <a:solidFill>
                          <a:schemeClr val="tx1"/>
                        </a:solidFill>
                        <a:effectLst/>
                        <a:latin typeface="Courier New"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+extract(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stego:BufferedImage</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):Object</a:t>
                      </a: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getChannelCapacity</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int</a:t>
                      </a:r>
                      <a:endParaRPr kumimoji="0" lang="en-US" sz="1400" b="0" i="0" u="none" strike="noStrike" cap="none" normalizeH="0" baseline="0" dirty="0" smtClean="0">
                        <a:ln>
                          <a:noFill/>
                        </a:ln>
                        <a:solidFill>
                          <a:schemeClr val="tx1"/>
                        </a:solidFill>
                        <a:effectLst/>
                        <a:latin typeface="Courier New" pitchFamily="49"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setChannelCapacity</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channels:int</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cxnSp>
        <p:nvCxnSpPr>
          <p:cNvPr id="362518" name="AutoShape 22"/>
          <p:cNvCxnSpPr>
            <a:cxnSpLocks noChangeShapeType="1"/>
          </p:cNvCxnSpPr>
          <p:nvPr/>
        </p:nvCxnSpPr>
        <p:spPr bwMode="auto">
          <a:xfrm flipV="1">
            <a:off x="4686300" y="3497263"/>
            <a:ext cx="0" cy="769937"/>
          </a:xfrm>
          <a:prstGeom prst="straightConnector1">
            <a:avLst/>
          </a:prstGeom>
          <a:noFill/>
          <a:ln w="25400">
            <a:solidFill>
              <a:schemeClr val="tx1"/>
            </a:solidFill>
            <a:prstDash val="dash"/>
            <a:round/>
            <a:headEnd/>
            <a:tailEnd type="triangle" w="lg" len="lg"/>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 calcmode="lin" valueType="num">
                                      <p:cBhvr additive="base">
                                        <p:cTn id="7" dur="500" fill="hold"/>
                                        <p:tgtEl>
                                          <p:spTgt spid="362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2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499">
                                            <p:txEl>
                                              <p:pRg st="1" end="1"/>
                                            </p:txEl>
                                          </p:spTgt>
                                        </p:tgtEl>
                                        <p:attrNameLst>
                                          <p:attrName>style.visibility</p:attrName>
                                        </p:attrNameLst>
                                      </p:cBhvr>
                                      <p:to>
                                        <p:strVal val="visible"/>
                                      </p:to>
                                    </p:set>
                                    <p:anim calcmode="lin" valueType="num">
                                      <p:cBhvr additive="base">
                                        <p:cTn id="13" dur="500" fill="hold"/>
                                        <p:tgtEl>
                                          <p:spTgt spid="362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2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2501"/>
                                        </p:tgtEl>
                                        <p:attrNameLst>
                                          <p:attrName>style.visibility</p:attrName>
                                        </p:attrNameLst>
                                      </p:cBhvr>
                                      <p:to>
                                        <p:strVal val="visible"/>
                                      </p:to>
                                    </p:set>
                                    <p:anim calcmode="lin" valueType="num">
                                      <p:cBhvr additive="base">
                                        <p:cTn id="19" dur="500" fill="hold"/>
                                        <p:tgtEl>
                                          <p:spTgt spid="362501"/>
                                        </p:tgtEl>
                                        <p:attrNameLst>
                                          <p:attrName>ppt_x</p:attrName>
                                        </p:attrNameLst>
                                      </p:cBhvr>
                                      <p:tavLst>
                                        <p:tav tm="0">
                                          <p:val>
                                            <p:strVal val="#ppt_x"/>
                                          </p:val>
                                        </p:tav>
                                        <p:tav tm="100000">
                                          <p:val>
                                            <p:strVal val="#ppt_x"/>
                                          </p:val>
                                        </p:tav>
                                      </p:tavLst>
                                    </p:anim>
                                    <p:anim calcmode="lin" valueType="num">
                                      <p:cBhvr additive="base">
                                        <p:cTn id="20"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2510"/>
                                        </p:tgtEl>
                                        <p:attrNameLst>
                                          <p:attrName>style.visibility</p:attrName>
                                        </p:attrNameLst>
                                      </p:cBhvr>
                                      <p:to>
                                        <p:strVal val="visible"/>
                                      </p:to>
                                    </p:set>
                                    <p:anim calcmode="lin" valueType="num">
                                      <p:cBhvr additive="base">
                                        <p:cTn id="25" dur="500" fill="hold"/>
                                        <p:tgtEl>
                                          <p:spTgt spid="362510"/>
                                        </p:tgtEl>
                                        <p:attrNameLst>
                                          <p:attrName>ppt_x</p:attrName>
                                        </p:attrNameLst>
                                      </p:cBhvr>
                                      <p:tavLst>
                                        <p:tav tm="0">
                                          <p:val>
                                            <p:strVal val="#ppt_x"/>
                                          </p:val>
                                        </p:tav>
                                        <p:tav tm="100000">
                                          <p:val>
                                            <p:strVal val="#ppt_x"/>
                                          </p:val>
                                        </p:tav>
                                      </p:tavLst>
                                    </p:anim>
                                    <p:anim calcmode="lin" valueType="num">
                                      <p:cBhvr additive="base">
                                        <p:cTn id="26" dur="500" fill="hold"/>
                                        <p:tgtEl>
                                          <p:spTgt spid="3625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62518"/>
                                        </p:tgtEl>
                                        <p:attrNameLst>
                                          <p:attrName>style.visibility</p:attrName>
                                        </p:attrNameLst>
                                      </p:cBhvr>
                                      <p:to>
                                        <p:strVal val="visible"/>
                                      </p:to>
                                    </p:set>
                                    <p:anim calcmode="lin" valueType="num">
                                      <p:cBhvr additive="base">
                                        <p:cTn id="29" dur="500" fill="hold"/>
                                        <p:tgtEl>
                                          <p:spTgt spid="362518"/>
                                        </p:tgtEl>
                                        <p:attrNameLst>
                                          <p:attrName>ppt_x</p:attrName>
                                        </p:attrNameLst>
                                      </p:cBhvr>
                                      <p:tavLst>
                                        <p:tav tm="0">
                                          <p:val>
                                            <p:strVal val="#ppt_x"/>
                                          </p:val>
                                        </p:tav>
                                        <p:tav tm="100000">
                                          <p:val>
                                            <p:strVal val="#ppt_x"/>
                                          </p:val>
                                        </p:tav>
                                      </p:tavLst>
                                    </p:anim>
                                    <p:anim calcmode="lin" valueType="num">
                                      <p:cBhvr additive="base">
                                        <p:cTn id="30" dur="500" fill="hold"/>
                                        <p:tgtEl>
                                          <p:spTgt spid="362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CC39BA9-9CCD-4BE8-8E8C-81D9CA50B60E}" type="slidenum">
              <a:rPr lang="en-US"/>
              <a:pPr/>
              <a:t>56</a:t>
            </a:fld>
            <a:endParaRPr lang="en-US"/>
          </a:p>
        </p:txBody>
      </p:sp>
      <p:sp>
        <p:nvSpPr>
          <p:cNvPr id="281602" name="Rectangle 2"/>
          <p:cNvSpPr>
            <a:spLocks noGrp="1" noChangeArrowheads="1"/>
          </p:cNvSpPr>
          <p:nvPr>
            <p:ph type="title"/>
          </p:nvPr>
        </p:nvSpPr>
        <p:spPr/>
        <p:txBody>
          <a:bodyPr/>
          <a:lstStyle/>
          <a:p>
            <a:r>
              <a:rPr lang="en-US"/>
              <a:t>Steganography</a:t>
            </a:r>
          </a:p>
        </p:txBody>
      </p:sp>
      <p:sp>
        <p:nvSpPr>
          <p:cNvPr id="281611" name="Text Box 11"/>
          <p:cNvSpPr txBox="1">
            <a:spLocks noChangeArrowheads="1"/>
          </p:cNvSpPr>
          <p:nvPr/>
        </p:nvSpPr>
        <p:spPr bwMode="auto">
          <a:xfrm>
            <a:off x="381000" y="2057400"/>
            <a:ext cx="8458200" cy="1927225"/>
          </a:xfrm>
          <a:prstGeom prst="rect">
            <a:avLst/>
          </a:prstGeom>
          <a:solidFill>
            <a:schemeClr val="bg1">
              <a:lumMod val="85000"/>
            </a:schemeClr>
          </a:solidFill>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sz="1200" b="1" u="sng">
                <a:latin typeface="Courier New" pitchFamily="49" charset="0"/>
              </a:rPr>
              <a:t>algorithm embedData(Image image, int[] DATA)</a:t>
            </a:r>
          </a:p>
          <a:p>
            <a:r>
              <a:rPr lang="en-US" sz="1200">
                <a:latin typeface="Courier New" pitchFamily="49" charset="0"/>
              </a:rPr>
              <a:t>   </a:t>
            </a:r>
            <a:r>
              <a:rPr lang="en-US" sz="1200" b="1">
                <a:latin typeface="Courier New" pitchFamily="49" charset="0"/>
              </a:rPr>
              <a:t>Input: A gray-scale image and array of integer-valued data (text or image or whatever)</a:t>
            </a:r>
          </a:p>
          <a:p>
            <a:r>
              <a:rPr lang="en-US" sz="1200" b="1">
                <a:latin typeface="Courier New" pitchFamily="49" charset="0"/>
              </a:rPr>
              <a:t>   Output: A gray-scale image with DATA contained in the least significant bit plane</a:t>
            </a:r>
          </a:p>
          <a:p>
            <a:endParaRPr lang="en-US" sz="1200" b="1">
              <a:latin typeface="Courier New" pitchFamily="49" charset="0"/>
            </a:endParaRPr>
          </a:p>
          <a:p>
            <a:r>
              <a:rPr lang="en-US" sz="1200" b="1">
                <a:latin typeface="Courier New" pitchFamily="49" charset="0"/>
              </a:rPr>
              <a:t>   // NOTE that the DATA probably has some HEADER information</a:t>
            </a:r>
          </a:p>
          <a:p>
            <a:r>
              <a:rPr lang="en-US" sz="1200" b="1">
                <a:latin typeface="Courier New" pitchFamily="49" charset="0"/>
              </a:rPr>
              <a:t>   // Actual implementation would not have the interface designed this way</a:t>
            </a:r>
          </a:p>
          <a:p>
            <a:r>
              <a:rPr lang="en-US" sz="1200" b="1">
                <a:latin typeface="Courier New" pitchFamily="49" charset="0"/>
              </a:rPr>
              <a:t>   for every pixel P</a:t>
            </a:r>
            <a:r>
              <a:rPr lang="en-US" sz="1200" b="1" baseline="-25000">
                <a:latin typeface="Courier New" pitchFamily="49" charset="0"/>
              </a:rPr>
              <a:t>k</a:t>
            </a:r>
            <a:r>
              <a:rPr lang="en-US" sz="1200" b="1">
                <a:latin typeface="Courier New" pitchFamily="49" charset="0"/>
              </a:rPr>
              <a:t> in the image</a:t>
            </a:r>
          </a:p>
          <a:p>
            <a:r>
              <a:rPr lang="en-US" sz="1200" b="1">
                <a:latin typeface="Courier New" pitchFamily="49" charset="0"/>
              </a:rPr>
              <a:t>	replace the LSB of pixel P</a:t>
            </a:r>
            <a:r>
              <a:rPr lang="en-US" sz="1200" b="1" baseline="-25000">
                <a:latin typeface="Courier New" pitchFamily="49" charset="0"/>
              </a:rPr>
              <a:t>k</a:t>
            </a:r>
            <a:r>
              <a:rPr lang="en-US" sz="1200" b="1">
                <a:latin typeface="Courier New" pitchFamily="49" charset="0"/>
              </a:rPr>
              <a:t> with the Kth bit of DATA</a:t>
            </a:r>
          </a:p>
          <a:p>
            <a:endParaRPr lang="en-US" sz="1200">
              <a:latin typeface="Courier New" pitchFamily="49" charset="0"/>
            </a:endParaRPr>
          </a:p>
          <a:p>
            <a:r>
              <a:rPr lang="en-US" sz="1200">
                <a:latin typeface="Courier New" pitchFamily="49"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1611"/>
                                        </p:tgtEl>
                                        <p:attrNameLst>
                                          <p:attrName>style.visibility</p:attrName>
                                        </p:attrNameLst>
                                      </p:cBhvr>
                                      <p:to>
                                        <p:strVal val="visible"/>
                                      </p:to>
                                    </p:set>
                                    <p:animEffect transition="in" filter="fade">
                                      <p:cBhvr>
                                        <p:cTn id="7" dur="1000"/>
                                        <p:tgtEl>
                                          <p:spTgt spid="281611"/>
                                        </p:tgtEl>
                                      </p:cBhvr>
                                    </p:animEffect>
                                    <p:anim calcmode="lin" valueType="num">
                                      <p:cBhvr>
                                        <p:cTn id="8" dur="1000" fill="hold"/>
                                        <p:tgtEl>
                                          <p:spTgt spid="281611"/>
                                        </p:tgtEl>
                                        <p:attrNameLst>
                                          <p:attrName>ppt_x</p:attrName>
                                        </p:attrNameLst>
                                      </p:cBhvr>
                                      <p:tavLst>
                                        <p:tav tm="0">
                                          <p:val>
                                            <p:strVal val="#ppt_x"/>
                                          </p:val>
                                        </p:tav>
                                        <p:tav tm="100000">
                                          <p:val>
                                            <p:strVal val="#ppt_x"/>
                                          </p:val>
                                        </p:tav>
                                      </p:tavLst>
                                    </p:anim>
                                    <p:anim calcmode="lin" valueType="num">
                                      <p:cBhvr>
                                        <p:cTn id="9" dur="1000" fill="hold"/>
                                        <p:tgtEl>
                                          <p:spTgt spid="2816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Example</a:t>
            </a:r>
            <a:endParaRPr lang="en-US" dirty="0"/>
          </a:p>
        </p:txBody>
      </p:sp>
      <p:sp>
        <p:nvSpPr>
          <p:cNvPr id="3" name="Content Placeholder 2"/>
          <p:cNvSpPr>
            <a:spLocks noGrp="1"/>
          </p:cNvSpPr>
          <p:nvPr>
            <p:ph sz="quarter" idx="1"/>
          </p:nvPr>
        </p:nvSpPr>
        <p:spPr>
          <a:xfrm>
            <a:off x="457200" y="1219200"/>
            <a:ext cx="8229600" cy="4876800"/>
          </a:xfrm>
        </p:spPr>
        <p:txBody>
          <a:bodyPr>
            <a:normAutofit lnSpcReduction="10000"/>
          </a:bodyPr>
          <a:lstStyle/>
          <a:p>
            <a:r>
              <a:rPr lang="en-US" dirty="0" smtClean="0"/>
              <a:t>Consider the following image (shown in decimal and binary notation)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Embed the text “HI”</a:t>
            </a:r>
          </a:p>
          <a:p>
            <a:pPr lvl="1"/>
            <a:r>
              <a:rPr lang="en-US" dirty="0" smtClean="0"/>
              <a:t>Two one-byte characters which in ASCII are 72 (H) and 73 (I)</a:t>
            </a:r>
          </a:p>
          <a:p>
            <a:pPr lvl="1"/>
            <a:r>
              <a:rPr lang="en-US" dirty="0" smtClean="0"/>
              <a:t>These number in binary are {01001000,01001001}.</a:t>
            </a:r>
            <a:endParaRPr lang="en-US" dirty="0"/>
          </a:p>
        </p:txBody>
      </p:sp>
      <p:pic>
        <p:nvPicPr>
          <p:cNvPr id="53251" name="Picture 3"/>
          <p:cNvPicPr>
            <a:picLocks noChangeAspect="1" noChangeArrowheads="1"/>
          </p:cNvPicPr>
          <p:nvPr/>
        </p:nvPicPr>
        <p:blipFill>
          <a:blip r:embed="rId3"/>
          <a:srcRect/>
          <a:stretch>
            <a:fillRect/>
          </a:stretch>
        </p:blipFill>
        <p:spPr bwMode="auto">
          <a:xfrm>
            <a:off x="228600" y="3733800"/>
            <a:ext cx="8610600" cy="540328"/>
          </a:xfrm>
          <a:prstGeom prst="rect">
            <a:avLst/>
          </a:prstGeom>
          <a:ln>
            <a:noFill/>
          </a:ln>
          <a:effectLst>
            <a:outerShdw blurRad="292100" dist="139700" dir="2700000" algn="tl" rotWithShape="0">
              <a:srgbClr val="333333">
                <a:alpha val="65000"/>
              </a:srgbClr>
            </a:outerShdw>
          </a:effectLst>
        </p:spPr>
      </p:pic>
      <p:pic>
        <p:nvPicPr>
          <p:cNvPr id="53252" name="Picture 4"/>
          <p:cNvPicPr>
            <a:picLocks noChangeAspect="1" noChangeArrowheads="1"/>
          </p:cNvPicPr>
          <p:nvPr/>
        </p:nvPicPr>
        <p:blipFill>
          <a:blip r:embed="rId4"/>
          <a:srcRect/>
          <a:stretch>
            <a:fillRect/>
          </a:stretch>
        </p:blipFill>
        <p:spPr bwMode="auto">
          <a:xfrm>
            <a:off x="1447800" y="2438400"/>
            <a:ext cx="6267450" cy="75247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Example</a:t>
            </a:r>
            <a:endParaRPr lang="en-US" dirty="0"/>
          </a:p>
        </p:txBody>
      </p:sp>
      <p:sp>
        <p:nvSpPr>
          <p:cNvPr id="3" name="Content Placeholder 2"/>
          <p:cNvSpPr>
            <a:spLocks noGrp="1"/>
          </p:cNvSpPr>
          <p:nvPr>
            <p:ph sz="quarter" idx="1"/>
          </p:nvPr>
        </p:nvSpPr>
        <p:spPr>
          <a:xfrm>
            <a:off x="457200" y="1219200"/>
            <a:ext cx="8229600" cy="4876800"/>
          </a:xfrm>
        </p:spPr>
        <p:txBody>
          <a:bodyPr>
            <a:normAutofit/>
          </a:bodyPr>
          <a:lstStyle/>
          <a:p>
            <a:r>
              <a:rPr lang="en-US" dirty="0" smtClean="0"/>
              <a:t>Before and after embedding {01001000,01001001}.</a:t>
            </a:r>
          </a:p>
          <a:p>
            <a:endParaRPr lang="en-US" dirty="0" smtClean="0"/>
          </a:p>
          <a:p>
            <a:endParaRPr lang="en-US" dirty="0" smtClean="0"/>
          </a:p>
          <a:p>
            <a:endParaRPr lang="en-US" dirty="0" smtClean="0"/>
          </a:p>
          <a:p>
            <a:endParaRPr lang="en-US" dirty="0" smtClean="0"/>
          </a:p>
          <a:p>
            <a:endParaRPr lang="en-US" dirty="0" smtClean="0"/>
          </a:p>
          <a:p>
            <a:r>
              <a:rPr lang="en-US" dirty="0" smtClean="0"/>
              <a:t>Consider</a:t>
            </a:r>
          </a:p>
          <a:p>
            <a:pPr lvl="1"/>
            <a:r>
              <a:rPr lang="en-US" dirty="0" smtClean="0"/>
              <a:t>How many bits have actually been changed?</a:t>
            </a:r>
          </a:p>
          <a:p>
            <a:pPr lvl="1"/>
            <a:r>
              <a:rPr lang="en-US" dirty="0" smtClean="0"/>
              <a:t>Are these changes perceptible changes?</a:t>
            </a:r>
          </a:p>
        </p:txBody>
      </p:sp>
      <p:pic>
        <p:nvPicPr>
          <p:cNvPr id="53251" name="Picture 3"/>
          <p:cNvPicPr>
            <a:picLocks noChangeAspect="1" noChangeArrowheads="1"/>
          </p:cNvPicPr>
          <p:nvPr/>
        </p:nvPicPr>
        <p:blipFill>
          <a:blip r:embed="rId3"/>
          <a:srcRect/>
          <a:stretch>
            <a:fillRect/>
          </a:stretch>
        </p:blipFill>
        <p:spPr bwMode="auto">
          <a:xfrm>
            <a:off x="304800" y="1981200"/>
            <a:ext cx="8610600" cy="540328"/>
          </a:xfrm>
          <a:prstGeom prst="rect">
            <a:avLst/>
          </a:prstGeom>
          <a:ln>
            <a:noFill/>
          </a:ln>
          <a:effectLst>
            <a:outerShdw blurRad="292100" dist="139700" dir="2700000" algn="tl" rotWithShape="0">
              <a:srgbClr val="333333">
                <a:alpha val="65000"/>
              </a:srgbClr>
            </a:outerShdw>
          </a:effectLst>
        </p:spPr>
      </p:pic>
      <p:pic>
        <p:nvPicPr>
          <p:cNvPr id="54274" name="Picture 2"/>
          <p:cNvPicPr>
            <a:picLocks noChangeAspect="1" noChangeArrowheads="1"/>
          </p:cNvPicPr>
          <p:nvPr/>
        </p:nvPicPr>
        <p:blipFill>
          <a:blip r:embed="rId4"/>
          <a:srcRect/>
          <a:stretch>
            <a:fillRect/>
          </a:stretch>
        </p:blipFill>
        <p:spPr bwMode="auto">
          <a:xfrm>
            <a:off x="304800" y="2971800"/>
            <a:ext cx="8613648" cy="522519"/>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1143000" y="2971800"/>
            <a:ext cx="7620000" cy="457200"/>
            <a:chOff x="1143000" y="2971800"/>
            <a:chExt cx="7620000" cy="457200"/>
          </a:xfrm>
        </p:grpSpPr>
        <p:sp>
          <p:nvSpPr>
            <p:cNvPr id="7" name="Oval 6"/>
            <p:cNvSpPr/>
            <p:nvPr/>
          </p:nvSpPr>
          <p:spPr>
            <a:xfrm>
              <a:off x="1143000" y="29718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09800" y="29718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29718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77000" y="29718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43800" y="29718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610600" y="32004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343400" y="32004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410200" y="3200400"/>
              <a:ext cx="152400" cy="228600"/>
            </a:xfrm>
            <a:prstGeom prst="ellipse">
              <a:avLst/>
            </a:prstGeom>
            <a:solidFill>
              <a:srgbClr val="BBC737">
                <a:alpha val="5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gtEl>
                                        <p:attrNameLst>
                                          <p:attrName>style.visibility</p:attrName>
                                        </p:attrNameLst>
                                      </p:cBhvr>
                                      <p:to>
                                        <p:strVal val="visible"/>
                                      </p:to>
                                    </p:set>
                                    <p:anim calcmode="lin" valueType="num">
                                      <p:cBhvr additive="base">
                                        <p:cTn id="13" dur="500" fill="hold"/>
                                        <p:tgtEl>
                                          <p:spTgt spid="53251"/>
                                        </p:tgtEl>
                                        <p:attrNameLst>
                                          <p:attrName>ppt_x</p:attrName>
                                        </p:attrNameLst>
                                      </p:cBhvr>
                                      <p:tavLst>
                                        <p:tav tm="0">
                                          <p:val>
                                            <p:strVal val="#ppt_x"/>
                                          </p:val>
                                        </p:tav>
                                        <p:tav tm="100000">
                                          <p:val>
                                            <p:strVal val="#ppt_x"/>
                                          </p:val>
                                        </p:tav>
                                      </p:tavLst>
                                    </p:anim>
                                    <p:anim calcmode="lin" valueType="num">
                                      <p:cBhvr additive="base">
                                        <p:cTn id="14" dur="500" fill="hold"/>
                                        <p:tgtEl>
                                          <p:spTgt spid="5325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4274"/>
                                        </p:tgtEl>
                                        <p:attrNameLst>
                                          <p:attrName>style.visibility</p:attrName>
                                        </p:attrNameLst>
                                      </p:cBhvr>
                                      <p:to>
                                        <p:strVal val="visible"/>
                                      </p:to>
                                    </p:set>
                                    <p:anim calcmode="lin" valueType="num">
                                      <p:cBhvr additive="base">
                                        <p:cTn id="17" dur="500" fill="hold"/>
                                        <p:tgtEl>
                                          <p:spTgt spid="54274"/>
                                        </p:tgtEl>
                                        <p:attrNameLst>
                                          <p:attrName>ppt_x</p:attrName>
                                        </p:attrNameLst>
                                      </p:cBhvr>
                                      <p:tavLst>
                                        <p:tav tm="0">
                                          <p:val>
                                            <p:strVal val="#ppt_x"/>
                                          </p:val>
                                        </p:tav>
                                        <p:tav tm="100000">
                                          <p:val>
                                            <p:strVal val="#ppt_x"/>
                                          </p:val>
                                        </p:tav>
                                      </p:tavLst>
                                    </p:anim>
                                    <p:anim calcmode="lin" valueType="num">
                                      <p:cBhvr additive="base">
                                        <p:cTn id="1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design</a:t>
            </a:r>
            <a:endParaRPr lang="en-US" dirty="0"/>
          </a:p>
        </p:txBody>
      </p:sp>
      <p:sp>
        <p:nvSpPr>
          <p:cNvPr id="3" name="Content Placeholder 2"/>
          <p:cNvSpPr>
            <a:spLocks noGrp="1"/>
          </p:cNvSpPr>
          <p:nvPr>
            <p:ph sz="quarter" idx="1"/>
          </p:nvPr>
        </p:nvSpPr>
        <p:spPr>
          <a:xfrm>
            <a:off x="457200" y="1219200"/>
            <a:ext cx="8229600" cy="914400"/>
          </a:xfrm>
        </p:spPr>
        <p:txBody>
          <a:bodyPr>
            <a:normAutofit lnSpcReduction="10000"/>
          </a:bodyPr>
          <a:lstStyle/>
          <a:p>
            <a:r>
              <a:rPr lang="en-US" dirty="0" smtClean="0"/>
              <a:t>Isolate the task of writing/reading bits.</a:t>
            </a:r>
          </a:p>
          <a:p>
            <a:r>
              <a:rPr lang="en-US" dirty="0" smtClean="0"/>
              <a:t>The key is to integrate into Java’s existing IO framework</a:t>
            </a:r>
            <a:endParaRPr lang="en-US" dirty="0"/>
          </a:p>
        </p:txBody>
      </p:sp>
      <p:graphicFrame>
        <p:nvGraphicFramePr>
          <p:cNvPr id="4" name="Group 47"/>
          <p:cNvGraphicFramePr>
            <a:graphicFrameLocks noGrp="1"/>
          </p:cNvGraphicFramePr>
          <p:nvPr/>
        </p:nvGraphicFramePr>
        <p:xfrm>
          <a:off x="990600" y="4191000"/>
          <a:ext cx="7086600" cy="1490028"/>
        </p:xfrm>
        <a:graphic>
          <a:graphicData uri="http://schemas.openxmlformats.org/drawingml/2006/table">
            <a:tbl>
              <a:tblPr/>
              <a:tblGrid>
                <a:gridCol w="7086600"/>
              </a:tblGrid>
              <a:tr h="3317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ImageInputStream </a:t>
                      </a:r>
                      <a:r>
                        <a:rPr kumimoji="0" lang="en-US" sz="1400" b="1" i="0" u="none" strike="noStrike" cap="none" normalizeH="0" baseline="0" smtClean="0">
                          <a:ln>
                            <a:noFill/>
                          </a:ln>
                          <a:solidFill>
                            <a:srgbClr val="800000"/>
                          </a:solidFill>
                          <a:effectLst/>
                          <a:latin typeface="Courier New" pitchFamily="49" charset="0"/>
                          <a:cs typeface="Times New Roman" pitchFamily="18" charset="0"/>
                        </a:rPr>
                        <a:t>extends InputStream</a:t>
                      </a:r>
                      <a:endParaRPr kumimoji="0" lang="en-US" sz="1400" b="0" i="0" u="none" strike="noStrike" cap="none" normalizeH="0" baseline="0" smtClean="0">
                        <a:ln>
                          <a:noFill/>
                        </a:ln>
                        <a:solidFill>
                          <a:srgbClr val="800000"/>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5619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+ImageInputStream(source:BufferedImage, numChannels:int)</a:t>
                      </a:r>
                      <a:endParaRPr kumimoji="0" lang="en-US" sz="1400" b="0" i="0" u="none" strike="noStrike" cap="none" normalizeH="0" baseline="0" smtClean="0">
                        <a:ln>
                          <a:noFill/>
                        </a:ln>
                        <a:solidFill>
                          <a:schemeClr val="tx1"/>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6600"/>
                          </a:solidFill>
                          <a:effectLst/>
                          <a:latin typeface="Courier New" pitchFamily="49" charset="0"/>
                          <a:cs typeface="Times New Roman" pitchFamily="18" charset="0"/>
                        </a:rPr>
                        <a:t>+hasMoreBits():boolean</a:t>
                      </a:r>
                      <a:endParaRPr kumimoji="0" lang="en-US" sz="1400" b="0" i="0" u="none" strike="noStrike" cap="none" normalizeH="0" baseline="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6600"/>
                          </a:solidFill>
                          <a:effectLst/>
                          <a:latin typeface="Courier New" pitchFamily="49" charset="0"/>
                          <a:cs typeface="Times New Roman" pitchFamily="18" charset="0"/>
                        </a:rPr>
                        <a:t>+getNextBit():int</a:t>
                      </a:r>
                      <a:endParaRPr kumimoji="0" lang="en-US" sz="1400" b="0" i="0" u="none" strike="noStrike" cap="none" normalizeH="0" baseline="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CC6600"/>
                          </a:solidFill>
                          <a:effectLst/>
                          <a:latin typeface="Courier New" pitchFamily="49" charset="0"/>
                          <a:cs typeface="Times New Roman" pitchFamily="18" charset="0"/>
                        </a:rPr>
                        <a:t>+getNextByte():int</a:t>
                      </a:r>
                      <a:endParaRPr kumimoji="0" lang="en-US" sz="1400" b="0" i="0" u="none" strike="noStrike" cap="none" normalizeH="0" baseline="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ourier New" pitchFamily="49" charset="0"/>
                          <a:cs typeface="Times New Roman" pitchFamily="18" charset="0"/>
                        </a:rPr>
                        <a:t>+read():int</a:t>
                      </a:r>
                      <a:endParaRPr kumimoji="0" lang="en-US" sz="1400" b="0" i="0" u="none" strike="noStrike" cap="none" normalizeH="0" baseline="0" smtClean="0">
                        <a:ln>
                          <a:noFill/>
                        </a:ln>
                        <a:solidFill>
                          <a:schemeClr val="tx1"/>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graphicFrame>
        <p:nvGraphicFramePr>
          <p:cNvPr id="5" name="Group 46"/>
          <p:cNvGraphicFramePr>
            <a:graphicFrameLocks noGrp="1"/>
          </p:cNvGraphicFramePr>
          <p:nvPr/>
        </p:nvGraphicFramePr>
        <p:xfrm>
          <a:off x="990600" y="2362200"/>
          <a:ext cx="7086600" cy="1490028"/>
        </p:xfrm>
        <a:graphic>
          <a:graphicData uri="http://schemas.openxmlformats.org/drawingml/2006/table">
            <a:tbl>
              <a:tblPr/>
              <a:tblGrid>
                <a:gridCol w="7086600"/>
              </a:tblGrid>
              <a:tr h="33178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ImageOutputStream</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 </a:t>
                      </a:r>
                      <a:r>
                        <a:rPr kumimoji="0" lang="en-US" sz="1400" b="1" i="0" u="none" strike="noStrike" cap="none" normalizeH="0" baseline="0" dirty="0" smtClean="0">
                          <a:ln>
                            <a:noFill/>
                          </a:ln>
                          <a:solidFill>
                            <a:srgbClr val="800000"/>
                          </a:solidFill>
                          <a:effectLst/>
                          <a:latin typeface="Courier New" pitchFamily="49" charset="0"/>
                          <a:cs typeface="Times New Roman" pitchFamily="18" charset="0"/>
                        </a:rPr>
                        <a:t>extends </a:t>
                      </a:r>
                      <a:r>
                        <a:rPr kumimoji="0" lang="en-US" sz="1400" b="1" i="0" u="none" strike="noStrike" cap="none" normalizeH="0" baseline="0" dirty="0" err="1" smtClean="0">
                          <a:ln>
                            <a:noFill/>
                          </a:ln>
                          <a:solidFill>
                            <a:srgbClr val="800000"/>
                          </a:solidFill>
                          <a:effectLst/>
                          <a:latin typeface="Courier New" pitchFamily="49" charset="0"/>
                          <a:cs typeface="Times New Roman" pitchFamily="18" charset="0"/>
                        </a:rPr>
                        <a:t>OutputStream</a:t>
                      </a:r>
                      <a:endParaRPr kumimoji="0" lang="en-US" sz="1400" b="0" i="0" u="none" strike="noStrike" cap="none" normalizeH="0" baseline="0" dirty="0" smtClean="0">
                        <a:ln>
                          <a:noFill/>
                        </a:ln>
                        <a:solidFill>
                          <a:srgbClr val="800000"/>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5619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ImageOutputStream</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destination:BufferedImage</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 </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numChannels:int</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a:t>
                      </a:r>
                      <a:endParaRPr kumimoji="0" lang="en-US" sz="1400" b="0" i="0" u="none" strike="noStrike" cap="none" normalizeH="0" baseline="0" dirty="0" smtClean="0">
                        <a:ln>
                          <a:noFill/>
                        </a:ln>
                        <a:solidFill>
                          <a:schemeClr val="tx1"/>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hasMoreBits</a:t>
                      </a: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boolean</a:t>
                      </a:r>
                      <a:endParaRPr kumimoji="0" lang="en-US" sz="1400" b="0" i="0" u="none" strike="noStrike" cap="none" normalizeH="0" baseline="0" dirty="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writeBit</a:t>
                      </a: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int</a:t>
                      </a: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 b)</a:t>
                      </a:r>
                      <a:endParaRPr kumimoji="0" lang="en-US" sz="1400" b="0" i="0" u="none" strike="noStrike" cap="none" normalizeH="0" baseline="0" dirty="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writeByte</a:t>
                      </a: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a:t>
                      </a:r>
                      <a:r>
                        <a:rPr kumimoji="0" lang="en-US" sz="1400" b="1" i="0" u="none" strike="noStrike" cap="none" normalizeH="0" baseline="0" dirty="0" err="1" smtClean="0">
                          <a:ln>
                            <a:noFill/>
                          </a:ln>
                          <a:solidFill>
                            <a:srgbClr val="CC6600"/>
                          </a:solidFill>
                          <a:effectLst/>
                          <a:latin typeface="Courier New" pitchFamily="49" charset="0"/>
                          <a:cs typeface="Times New Roman" pitchFamily="18" charset="0"/>
                        </a:rPr>
                        <a:t>int</a:t>
                      </a:r>
                      <a:r>
                        <a:rPr kumimoji="0" lang="en-US" sz="1400" b="1" i="0" u="none" strike="noStrike" cap="none" normalizeH="0" baseline="0" dirty="0" smtClean="0">
                          <a:ln>
                            <a:noFill/>
                          </a:ln>
                          <a:solidFill>
                            <a:srgbClr val="CC6600"/>
                          </a:solidFill>
                          <a:effectLst/>
                          <a:latin typeface="Courier New" pitchFamily="49" charset="0"/>
                          <a:cs typeface="Times New Roman" pitchFamily="18" charset="0"/>
                        </a:rPr>
                        <a:t> b)</a:t>
                      </a:r>
                      <a:endParaRPr kumimoji="0" lang="en-US" sz="1400" b="0" i="0" u="none" strike="noStrike" cap="none" normalizeH="0" baseline="0" dirty="0" smtClean="0">
                        <a:ln>
                          <a:noFill/>
                        </a:ln>
                        <a:solidFill>
                          <a:srgbClr val="CC6600"/>
                        </a:solidFill>
                        <a:effectLst/>
                        <a:latin typeface="Courier New" pitchFamily="49"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+write(</a:t>
                      </a:r>
                      <a:r>
                        <a:rPr kumimoji="0" lang="en-US" sz="1400" b="1" i="0" u="none" strike="noStrike" cap="none" normalizeH="0" baseline="0" dirty="0" err="1" smtClean="0">
                          <a:ln>
                            <a:noFill/>
                          </a:ln>
                          <a:solidFill>
                            <a:schemeClr val="tx1"/>
                          </a:solidFill>
                          <a:effectLst/>
                          <a:latin typeface="Courier New" pitchFamily="49" charset="0"/>
                          <a:cs typeface="Times New Roman" pitchFamily="18" charset="0"/>
                        </a:rPr>
                        <a:t>int</a:t>
                      </a:r>
                      <a:r>
                        <a:rPr kumimoji="0" lang="en-US" sz="1400" b="1" i="0" u="none" strike="noStrike" cap="none" normalizeH="0" baseline="0" dirty="0" smtClean="0">
                          <a:ln>
                            <a:noFill/>
                          </a:ln>
                          <a:solidFill>
                            <a:schemeClr val="tx1"/>
                          </a:solidFill>
                          <a:effectLst/>
                          <a:latin typeface="Courier New" pitchFamily="49" charset="0"/>
                          <a:cs typeface="Times New Roman" pitchFamily="18" charset="0"/>
                        </a:rPr>
                        <a:t> b)</a:t>
                      </a:r>
                      <a:endParaRPr kumimoji="0" lang="en-US" sz="1400" b="0" i="0" u="none" strike="noStrike" cap="none" normalizeH="0" baseline="0" dirty="0" smtClean="0">
                        <a:ln>
                          <a:noFill/>
                        </a:ln>
                        <a:solidFill>
                          <a:schemeClr val="tx1"/>
                        </a:solidFill>
                        <a:effectLst/>
                        <a:latin typeface="Courier New" pitchFamily="49"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59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Compression Ratio</a:t>
            </a:r>
            <a:endParaRPr lang="en-US" dirty="0"/>
          </a:p>
        </p:txBody>
      </p:sp>
      <p:sp>
        <p:nvSpPr>
          <p:cNvPr id="3" name="Content Placeholder 2"/>
          <p:cNvSpPr>
            <a:spLocks noGrp="1"/>
          </p:cNvSpPr>
          <p:nvPr>
            <p:ph sz="quarter" idx="1"/>
          </p:nvPr>
        </p:nvSpPr>
        <p:spPr/>
        <p:txBody>
          <a:bodyPr>
            <a:normAutofit/>
          </a:bodyPr>
          <a:lstStyle/>
          <a:p>
            <a:r>
              <a:rPr lang="en-US" sz="1800" dirty="0" smtClean="0"/>
              <a:t>Compression ratio serves as the primary measure of a compression technique’s effectiveness.  It is a measure of the number of bits that can be eliminated from an uncompressed representation of a source image.</a:t>
            </a:r>
          </a:p>
          <a:p>
            <a:r>
              <a:rPr lang="en-US" sz="1800" dirty="0" smtClean="0"/>
              <a:t>Let N1 be the total number of bits required to store an uncompressed (raw) source image and let N2 be the total number of bits required to store the compressed data. The compression ratio Cr is then defined as the ratio of N1 to N2</a:t>
            </a:r>
          </a:p>
          <a:p>
            <a:pPr lvl="1"/>
            <a:r>
              <a:rPr lang="en-US" sz="1800" dirty="0" smtClean="0"/>
              <a:t>Larger compression ratios indicate more effective compression </a:t>
            </a:r>
          </a:p>
          <a:p>
            <a:pPr lvl="1"/>
            <a:r>
              <a:rPr lang="en-US" sz="1800" dirty="0" smtClean="0"/>
              <a:t>Smaller compression ratios indicate less effective compression</a:t>
            </a:r>
          </a:p>
          <a:p>
            <a:pPr lvl="1"/>
            <a:r>
              <a:rPr lang="en-US" sz="1800" dirty="0" smtClean="0"/>
              <a:t>Compression ratios less than one indicate that the compressed representation is actually larger than the uncompressed representation.</a:t>
            </a:r>
            <a:endParaRPr lang="en-US" sz="1800" dirty="0"/>
          </a:p>
        </p:txBody>
      </p:sp>
      <p:pic>
        <p:nvPicPr>
          <p:cNvPr id="54274" name="Picture 2"/>
          <p:cNvPicPr>
            <a:picLocks noChangeAspect="1" noChangeArrowheads="1"/>
          </p:cNvPicPr>
          <p:nvPr/>
        </p:nvPicPr>
        <p:blipFill>
          <a:blip r:embed="rId3"/>
          <a:srcRect/>
          <a:stretch>
            <a:fillRect/>
          </a:stretch>
        </p:blipFill>
        <p:spPr bwMode="auto">
          <a:xfrm>
            <a:off x="3124200" y="4724400"/>
            <a:ext cx="2219325" cy="139065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 the </a:t>
            </a:r>
            <a:r>
              <a:rPr lang="en-US" dirty="0" err="1" smtClean="0"/>
              <a:t>ImageOutputStream</a:t>
            </a:r>
            <a:endParaRPr lang="en-US" dirty="0"/>
          </a:p>
        </p:txBody>
      </p:sp>
      <p:sp>
        <p:nvSpPr>
          <p:cNvPr id="3" name="Content Placeholder 2"/>
          <p:cNvSpPr>
            <a:spLocks noGrp="1"/>
          </p:cNvSpPr>
          <p:nvPr>
            <p:ph sz="quarter" idx="1"/>
          </p:nvPr>
        </p:nvSpPr>
        <p:spPr/>
        <p:txBody>
          <a:bodyPr/>
          <a:lstStyle/>
          <a:p>
            <a:r>
              <a:rPr lang="en-US" dirty="0" smtClean="0"/>
              <a:t>Similar to scanner but is an output stream</a:t>
            </a:r>
            <a:endParaRPr lang="en-US" dirty="0"/>
          </a:p>
        </p:txBody>
      </p:sp>
      <p:sp>
        <p:nvSpPr>
          <p:cNvPr id="4" name="Text Box 20"/>
          <p:cNvSpPr txBox="1">
            <a:spLocks noChangeArrowheads="1"/>
          </p:cNvSpPr>
          <p:nvPr/>
        </p:nvSpPr>
        <p:spPr bwMode="auto">
          <a:xfrm>
            <a:off x="990600" y="1981200"/>
            <a:ext cx="7239000" cy="3402013"/>
          </a:xfrm>
          <a:prstGeom prst="rect">
            <a:avLst/>
          </a:prstGeom>
          <a:solidFill>
            <a:schemeClr val="bg1">
              <a:lumMod val="8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1400" b="1" dirty="0">
                <a:latin typeface="Courier New" pitchFamily="49" charset="0"/>
              </a:rPr>
              <a:t>class </a:t>
            </a:r>
            <a:r>
              <a:rPr lang="en-US" sz="1400" b="1" dirty="0" err="1">
                <a:latin typeface="Courier New" pitchFamily="49" charset="0"/>
              </a:rPr>
              <a:t>ImageOutpuStream</a:t>
            </a:r>
            <a:r>
              <a:rPr lang="en-US" sz="1400" b="1" dirty="0">
                <a:latin typeface="Courier New" pitchFamily="49" charset="0"/>
              </a:rPr>
              <a:t> extends </a:t>
            </a:r>
            <a:r>
              <a:rPr lang="en-US" sz="1400" b="1" dirty="0" err="1">
                <a:latin typeface="Courier New" pitchFamily="49" charset="0"/>
              </a:rPr>
              <a:t>OutputStream</a:t>
            </a:r>
            <a:r>
              <a:rPr lang="en-US" sz="1400" b="1" dirty="0">
                <a:latin typeface="Courier New" pitchFamily="49" charset="0"/>
              </a:rPr>
              <a:t> {</a:t>
            </a:r>
          </a:p>
          <a:p>
            <a:r>
              <a:rPr lang="en-US" sz="1400" b="1" dirty="0">
                <a:latin typeface="Courier New" pitchFamily="49" charset="0"/>
              </a:rPr>
              <a:t>   private </a:t>
            </a:r>
            <a:r>
              <a:rPr lang="en-US" sz="1400" b="1" dirty="0" err="1">
                <a:latin typeface="Courier New" pitchFamily="49" charset="0"/>
              </a:rPr>
              <a:t>BufferedImage</a:t>
            </a:r>
            <a:r>
              <a:rPr lang="en-US" sz="1400" b="1" dirty="0">
                <a:latin typeface="Courier New" pitchFamily="49" charset="0"/>
              </a:rPr>
              <a:t> buffer;</a:t>
            </a:r>
          </a:p>
          <a:p>
            <a:r>
              <a:rPr lang="en-US" sz="1400" b="1" dirty="0">
                <a:latin typeface="Courier New" pitchFamily="49" charset="0"/>
              </a:rPr>
              <a:t>   private </a:t>
            </a:r>
            <a:r>
              <a:rPr lang="en-US" sz="1400" b="1" dirty="0" err="1">
                <a:latin typeface="Courier New" pitchFamily="49" charset="0"/>
              </a:rPr>
              <a:t>int</a:t>
            </a:r>
            <a:r>
              <a:rPr lang="en-US" sz="1400" b="1" dirty="0">
                <a:latin typeface="Courier New" pitchFamily="49" charset="0"/>
              </a:rPr>
              <a:t> row, </a:t>
            </a:r>
            <a:r>
              <a:rPr lang="en-US" sz="1400" b="1" dirty="0" err="1">
                <a:latin typeface="Courier New" pitchFamily="49" charset="0"/>
              </a:rPr>
              <a:t>col</a:t>
            </a:r>
            <a:r>
              <a:rPr lang="en-US" sz="1400" b="1" dirty="0">
                <a:latin typeface="Courier New" pitchFamily="49" charset="0"/>
              </a:rPr>
              <a:t>, band, channel, </a:t>
            </a:r>
            <a:r>
              <a:rPr lang="en-US" sz="1400" b="1" dirty="0" err="1">
                <a:latin typeface="Courier New" pitchFamily="49" charset="0"/>
              </a:rPr>
              <a:t>numChannels</a:t>
            </a:r>
            <a:r>
              <a:rPr lang="en-US" sz="1400" b="1" dirty="0">
                <a:latin typeface="Courier New" pitchFamily="49" charset="0"/>
              </a:rPr>
              <a:t>;</a:t>
            </a:r>
          </a:p>
          <a:p>
            <a:endParaRPr lang="en-US" sz="1400" b="1" dirty="0">
              <a:latin typeface="Courier New" pitchFamily="49" charset="0"/>
            </a:endParaRPr>
          </a:p>
          <a:p>
            <a:r>
              <a:rPr lang="en-US" sz="1400" b="1" i="1" dirty="0">
                <a:solidFill>
                  <a:srgbClr val="CC6600"/>
                </a:solidFill>
                <a:latin typeface="Courier New" pitchFamily="49" charset="0"/>
              </a:rPr>
              <a:t>   // The least significant bit of b is written to the buffer</a:t>
            </a:r>
          </a:p>
          <a:p>
            <a:r>
              <a:rPr lang="en-US" sz="1400" b="1" i="1" dirty="0">
                <a:solidFill>
                  <a:srgbClr val="CC6600"/>
                </a:solidFill>
                <a:latin typeface="Courier New" pitchFamily="49" charset="0"/>
              </a:rPr>
              <a:t>   </a:t>
            </a:r>
            <a:r>
              <a:rPr lang="en-US" sz="1400" b="1" dirty="0">
                <a:latin typeface="Courier New" pitchFamily="49" charset="0"/>
              </a:rPr>
              <a:t>public void </a:t>
            </a:r>
            <a:r>
              <a:rPr lang="en-US" sz="1400" b="1" dirty="0" err="1">
                <a:latin typeface="Courier New" pitchFamily="49" charset="0"/>
              </a:rPr>
              <a:t>writeBit</a:t>
            </a:r>
            <a:r>
              <a:rPr lang="en-US" sz="1400" b="1" dirty="0">
                <a:latin typeface="Courier New" pitchFamily="49" charset="0"/>
              </a:rPr>
              <a:t>(</a:t>
            </a:r>
            <a:r>
              <a:rPr lang="en-US" sz="1400" b="1" dirty="0" err="1">
                <a:latin typeface="Courier New" pitchFamily="49" charset="0"/>
              </a:rPr>
              <a:t>int</a:t>
            </a:r>
            <a:r>
              <a:rPr lang="en-US" sz="1400" b="1" dirty="0">
                <a:latin typeface="Courier New" pitchFamily="49" charset="0"/>
              </a:rPr>
              <a:t> b) throws </a:t>
            </a:r>
            <a:r>
              <a:rPr lang="en-US" sz="1400" b="1" dirty="0" err="1">
                <a:latin typeface="Courier New" pitchFamily="49" charset="0"/>
              </a:rPr>
              <a:t>IOException</a:t>
            </a:r>
            <a:r>
              <a:rPr lang="en-US" sz="1400" b="1" dirty="0">
                <a:latin typeface="Courier New" pitchFamily="49" charset="0"/>
              </a:rPr>
              <a:t> {</a:t>
            </a:r>
          </a:p>
          <a:p>
            <a:r>
              <a:rPr lang="en-US" sz="1400" b="1" dirty="0">
                <a:latin typeface="Courier New" pitchFamily="49" charset="0"/>
              </a:rPr>
              <a:t>    if(!</a:t>
            </a:r>
            <a:r>
              <a:rPr lang="en-US" sz="1400" b="1" dirty="0" err="1">
                <a:latin typeface="Courier New" pitchFamily="49" charset="0"/>
              </a:rPr>
              <a:t>hasMoreBits</a:t>
            </a:r>
            <a:r>
              <a:rPr lang="en-US" sz="1400" b="1" dirty="0">
                <a:latin typeface="Courier New" pitchFamily="49" charset="0"/>
              </a:rPr>
              <a:t>()) throw new </a:t>
            </a:r>
            <a:r>
              <a:rPr lang="en-US" sz="1400" b="1" dirty="0" err="1">
                <a:latin typeface="Courier New" pitchFamily="49" charset="0"/>
              </a:rPr>
              <a:t>IOException</a:t>
            </a:r>
            <a:r>
              <a:rPr lang="en-US" sz="1400" b="1" dirty="0">
                <a:latin typeface="Courier New" pitchFamily="49" charset="0"/>
              </a:rPr>
              <a:t>(“Out of capacity”);</a:t>
            </a:r>
          </a:p>
          <a:p>
            <a:r>
              <a:rPr lang="en-US" sz="1400" b="1" dirty="0">
                <a:latin typeface="Courier New" pitchFamily="49" charset="0"/>
              </a:rPr>
              <a:t>      </a:t>
            </a:r>
            <a:r>
              <a:rPr lang="en-US" sz="1400" b="1" dirty="0" err="1">
                <a:latin typeface="Courier New" pitchFamily="49" charset="0"/>
              </a:rPr>
              <a:t>int</a:t>
            </a:r>
            <a:r>
              <a:rPr lang="en-US" sz="1400" b="1" dirty="0">
                <a:latin typeface="Courier New" pitchFamily="49" charset="0"/>
              </a:rPr>
              <a:t> </a:t>
            </a:r>
            <a:r>
              <a:rPr lang="en-US" sz="1400" b="1" dirty="0" err="1">
                <a:latin typeface="Courier New" pitchFamily="49" charset="0"/>
              </a:rPr>
              <a:t>newPixel</a:t>
            </a:r>
            <a:r>
              <a:rPr lang="en-US" sz="1400" b="1" dirty="0">
                <a:latin typeface="Courier New" pitchFamily="49" charset="0"/>
              </a:rPr>
              <a:t> = </a:t>
            </a:r>
            <a:r>
              <a:rPr lang="en-US" sz="1400" b="1" dirty="0" err="1">
                <a:latin typeface="Courier New" pitchFamily="49" charset="0"/>
              </a:rPr>
              <a:t>buffer.getRaster</a:t>
            </a:r>
            <a:r>
              <a:rPr lang="en-US" sz="1400" b="1" dirty="0">
                <a:latin typeface="Courier New" pitchFamily="49" charset="0"/>
              </a:rPr>
              <a:t>().</a:t>
            </a:r>
            <a:r>
              <a:rPr lang="en-US" sz="1400" b="1" dirty="0" err="1">
                <a:latin typeface="Courier New" pitchFamily="49" charset="0"/>
              </a:rPr>
              <a:t>getSample</a:t>
            </a:r>
            <a:r>
              <a:rPr lang="en-US" sz="1400" b="1" dirty="0">
                <a:latin typeface="Courier New" pitchFamily="49" charset="0"/>
              </a:rPr>
              <a:t>(</a:t>
            </a:r>
            <a:r>
              <a:rPr lang="en-US" sz="1400" b="1" dirty="0" err="1">
                <a:latin typeface="Courier New" pitchFamily="49" charset="0"/>
              </a:rPr>
              <a:t>col,row,band</a:t>
            </a:r>
            <a:r>
              <a:rPr lang="en-US" sz="1400" b="1" dirty="0">
                <a:latin typeface="Courier New" pitchFamily="49" charset="0"/>
              </a:rPr>
              <a:t>);</a:t>
            </a:r>
          </a:p>
          <a:p>
            <a:r>
              <a:rPr lang="en-US" sz="1400" b="1" dirty="0">
                <a:latin typeface="Courier New" pitchFamily="49" charset="0"/>
              </a:rPr>
              <a:t>      </a:t>
            </a:r>
            <a:r>
              <a:rPr lang="en-US" sz="1400" b="1" dirty="0" err="1">
                <a:latin typeface="Courier New" pitchFamily="49" charset="0"/>
              </a:rPr>
              <a:t>newPixel</a:t>
            </a:r>
            <a:r>
              <a:rPr lang="en-US" sz="1400" b="1" dirty="0">
                <a:latin typeface="Courier New" pitchFamily="49" charset="0"/>
              </a:rPr>
              <a:t> = </a:t>
            </a:r>
            <a:r>
              <a:rPr lang="en-US" sz="1400" b="1" dirty="0" err="1">
                <a:latin typeface="Courier New" pitchFamily="49" charset="0"/>
              </a:rPr>
              <a:t>setBit</a:t>
            </a:r>
            <a:r>
              <a:rPr lang="en-US" sz="1400" b="1" dirty="0">
                <a:latin typeface="Courier New" pitchFamily="49" charset="0"/>
              </a:rPr>
              <a:t>(</a:t>
            </a:r>
            <a:r>
              <a:rPr lang="en-US" sz="1400" b="1" dirty="0" err="1">
                <a:latin typeface="Courier New" pitchFamily="49" charset="0"/>
              </a:rPr>
              <a:t>newPixel</a:t>
            </a:r>
            <a:r>
              <a:rPr lang="en-US" sz="1400" b="1" dirty="0">
                <a:latin typeface="Courier New" pitchFamily="49" charset="0"/>
              </a:rPr>
              <a:t>, b, channel);</a:t>
            </a:r>
          </a:p>
          <a:p>
            <a:r>
              <a:rPr lang="en-US" sz="1400" b="1" dirty="0">
                <a:latin typeface="Courier New" pitchFamily="49" charset="0"/>
              </a:rPr>
              <a:t>      </a:t>
            </a:r>
            <a:r>
              <a:rPr lang="en-US" sz="1400" b="1" dirty="0" err="1">
                <a:latin typeface="Courier New" pitchFamily="49" charset="0"/>
              </a:rPr>
              <a:t>buffer.getRaster</a:t>
            </a:r>
            <a:r>
              <a:rPr lang="en-US" sz="1400" b="1" dirty="0">
                <a:latin typeface="Courier New" pitchFamily="49" charset="0"/>
              </a:rPr>
              <a:t>().</a:t>
            </a:r>
            <a:r>
              <a:rPr lang="en-US" sz="1400" b="1" dirty="0" err="1">
                <a:latin typeface="Courier New" pitchFamily="49" charset="0"/>
              </a:rPr>
              <a:t>setSample</a:t>
            </a:r>
            <a:r>
              <a:rPr lang="en-US" sz="1400" b="1" dirty="0">
                <a:latin typeface="Courier New" pitchFamily="49" charset="0"/>
              </a:rPr>
              <a:t>(</a:t>
            </a:r>
            <a:r>
              <a:rPr lang="en-US" sz="1400" b="1" dirty="0" err="1">
                <a:latin typeface="Courier New" pitchFamily="49" charset="0"/>
              </a:rPr>
              <a:t>col,row,band,newPixel</a:t>
            </a:r>
            <a:r>
              <a:rPr lang="en-US" sz="1400" b="1" dirty="0">
                <a:latin typeface="Courier New" pitchFamily="49" charset="0"/>
              </a:rPr>
              <a:t>);</a:t>
            </a:r>
          </a:p>
          <a:p>
            <a:r>
              <a:rPr lang="en-US" sz="1400" b="1" dirty="0">
                <a:latin typeface="Courier New" pitchFamily="49" charset="0"/>
              </a:rPr>
              <a:t>      </a:t>
            </a:r>
            <a:r>
              <a:rPr lang="en-US" sz="1400" b="1" dirty="0" err="1">
                <a:latin typeface="Courier New" pitchFamily="49" charset="0"/>
              </a:rPr>
              <a:t>advanceIndices</a:t>
            </a:r>
            <a:r>
              <a:rPr lang="en-US" sz="1400" b="1" dirty="0">
                <a:latin typeface="Courier New" pitchFamily="49" charset="0"/>
              </a:rPr>
              <a:t>();</a:t>
            </a:r>
          </a:p>
          <a:p>
            <a:r>
              <a:rPr lang="en-US" sz="1400" b="1" dirty="0">
                <a:latin typeface="Courier New" pitchFamily="49" charset="0"/>
              </a:rPr>
              <a:t>    }</a:t>
            </a:r>
          </a:p>
          <a:p>
            <a:r>
              <a:rPr lang="en-US" sz="1400" b="1" dirty="0">
                <a:latin typeface="Courier New" pitchFamily="49" charset="0"/>
              </a:rPr>
              <a:t>   }</a:t>
            </a:r>
          </a:p>
          <a:p>
            <a:r>
              <a:rPr lang="en-US" sz="1400" b="1" dirty="0">
                <a:latin typeface="Courier New" pitchFamily="49" charset="0"/>
              </a:rPr>
              <a:t>}</a:t>
            </a:r>
            <a:endParaRPr lang="en-US" sz="1400" dirty="0">
              <a:latin typeface="Courier New" pitchFamily="49" charset="0"/>
            </a:endParaRPr>
          </a:p>
          <a:p>
            <a:pPr>
              <a:spcBef>
                <a:spcPct val="50000"/>
              </a:spcBef>
            </a:pPr>
            <a:endParaRPr lang="en-US" sz="1400" dirty="0">
              <a:latin typeface="Courier New" pitchFamily="49" charset="0"/>
            </a:endParaRPr>
          </a:p>
        </p:txBody>
      </p:sp>
      <p:sp>
        <p:nvSpPr>
          <p:cNvPr id="5" name="Text Box 22"/>
          <p:cNvSpPr txBox="1">
            <a:spLocks noChangeArrowheads="1"/>
          </p:cNvSpPr>
          <p:nvPr/>
        </p:nvSpPr>
        <p:spPr bwMode="auto">
          <a:xfrm>
            <a:off x="762000" y="5638800"/>
            <a:ext cx="7924800" cy="37941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lang="en-US" sz="1800" b="1" dirty="0"/>
              <a:t>The </a:t>
            </a:r>
            <a:r>
              <a:rPr lang="en-US" sz="1800" b="1" dirty="0" err="1"/>
              <a:t>writeByte</a:t>
            </a:r>
            <a:r>
              <a:rPr lang="en-US" sz="1800" b="1" dirty="0"/>
              <a:t> and write methods are then built on the </a:t>
            </a:r>
            <a:r>
              <a:rPr lang="en-US" sz="1800" b="1" dirty="0" err="1"/>
              <a:t>writeBit</a:t>
            </a:r>
            <a:r>
              <a:rPr lang="en-US" sz="1800" b="1" dirty="0"/>
              <a:t>.</a:t>
            </a:r>
          </a:p>
        </p:txBody>
      </p:sp>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a:t>
            </a:r>
            <a:endParaRPr lang="en-US" dirty="0"/>
          </a:p>
        </p:txBody>
      </p:sp>
      <p:sp>
        <p:nvSpPr>
          <p:cNvPr id="3" name="Content Placeholder 2"/>
          <p:cNvSpPr>
            <a:spLocks noGrp="1"/>
          </p:cNvSpPr>
          <p:nvPr>
            <p:ph sz="quarter" idx="1"/>
          </p:nvPr>
        </p:nvSpPr>
        <p:spPr>
          <a:xfrm>
            <a:off x="457200" y="1219200"/>
            <a:ext cx="8229600" cy="1371600"/>
          </a:xfrm>
        </p:spPr>
        <p:txBody>
          <a:bodyPr>
            <a:normAutofit fontScale="92500" lnSpcReduction="20000"/>
          </a:bodyPr>
          <a:lstStyle/>
          <a:p>
            <a:r>
              <a:rPr lang="en-US" dirty="0" smtClean="0"/>
              <a:t>Now that we can write data to an image, we must use that to embed data.</a:t>
            </a:r>
          </a:p>
          <a:p>
            <a:r>
              <a:rPr lang="en-US" dirty="0" smtClean="0"/>
              <a:t>Humor me.  Assume that we are only writing an image within an image.</a:t>
            </a:r>
            <a:endParaRPr lang="en-US" dirty="0"/>
          </a:p>
        </p:txBody>
      </p:sp>
      <p:sp>
        <p:nvSpPr>
          <p:cNvPr id="4" name="Text Box 32"/>
          <p:cNvSpPr txBox="1">
            <a:spLocks noChangeArrowheads="1"/>
          </p:cNvSpPr>
          <p:nvPr/>
        </p:nvSpPr>
        <p:spPr bwMode="auto">
          <a:xfrm>
            <a:off x="914400" y="2743200"/>
            <a:ext cx="7239000" cy="3189288"/>
          </a:xfrm>
          <a:prstGeom prst="rect">
            <a:avLst/>
          </a:prstGeom>
          <a:solidFill>
            <a:schemeClr val="bg1">
              <a:lumMod val="8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1400" b="1" dirty="0">
                <a:latin typeface="Courier New" pitchFamily="49" charset="0"/>
              </a:rPr>
              <a:t>class </a:t>
            </a:r>
            <a:r>
              <a:rPr lang="en-US" sz="1400" b="1" dirty="0" err="1">
                <a:latin typeface="Courier New" pitchFamily="49" charset="0"/>
              </a:rPr>
              <a:t>LSBSteganographer</a:t>
            </a:r>
            <a:r>
              <a:rPr lang="en-US" sz="1400" b="1" dirty="0">
                <a:latin typeface="Courier New" pitchFamily="49" charset="0"/>
              </a:rPr>
              <a:t> implements </a:t>
            </a:r>
            <a:r>
              <a:rPr lang="en-US" sz="1400" b="1" dirty="0" err="1">
                <a:latin typeface="Courier New" pitchFamily="49" charset="0"/>
              </a:rPr>
              <a:t>Steganographer</a:t>
            </a:r>
            <a:r>
              <a:rPr lang="en-US" sz="1400" b="1" dirty="0">
                <a:latin typeface="Courier New" pitchFamily="49" charset="0"/>
              </a:rPr>
              <a:t> {</a:t>
            </a:r>
          </a:p>
          <a:p>
            <a:r>
              <a:rPr lang="en-US" sz="1400" b="1" dirty="0">
                <a:latin typeface="Courier New" pitchFamily="49" charset="0"/>
              </a:rPr>
              <a:t>   private </a:t>
            </a:r>
            <a:r>
              <a:rPr lang="en-US" sz="1400" b="1" dirty="0" err="1">
                <a:latin typeface="Courier New" pitchFamily="49" charset="0"/>
              </a:rPr>
              <a:t>int</a:t>
            </a:r>
            <a:r>
              <a:rPr lang="en-US" sz="1400" b="1" dirty="0">
                <a:latin typeface="Courier New" pitchFamily="49" charset="0"/>
              </a:rPr>
              <a:t> </a:t>
            </a:r>
            <a:r>
              <a:rPr lang="en-US" sz="1400" b="1" dirty="0" err="1">
                <a:latin typeface="Courier New" pitchFamily="49" charset="0"/>
              </a:rPr>
              <a:t>numberOfChannels</a:t>
            </a:r>
            <a:r>
              <a:rPr lang="en-US" sz="1400" b="1" dirty="0">
                <a:latin typeface="Courier New" pitchFamily="49" charset="0"/>
              </a:rPr>
              <a:t>;</a:t>
            </a:r>
          </a:p>
          <a:p>
            <a:endParaRPr lang="en-US" sz="1400" b="1" dirty="0">
              <a:latin typeface="Courier New" pitchFamily="49" charset="0"/>
            </a:endParaRPr>
          </a:p>
          <a:p>
            <a:r>
              <a:rPr lang="en-US" sz="1400" b="1" dirty="0">
                <a:latin typeface="Courier New" pitchFamily="49" charset="0"/>
              </a:rPr>
              <a:t>   public Image embed(</a:t>
            </a:r>
            <a:r>
              <a:rPr lang="en-US" sz="1400" b="1" dirty="0" err="1">
                <a:latin typeface="Courier New" pitchFamily="49" charset="0"/>
              </a:rPr>
              <a:t>BufferedImage</a:t>
            </a:r>
            <a:r>
              <a:rPr lang="en-US" sz="1400" b="1" dirty="0">
                <a:latin typeface="Courier New" pitchFamily="49" charset="0"/>
              </a:rPr>
              <a:t> cover, Object message) {</a:t>
            </a:r>
          </a:p>
          <a:p>
            <a:r>
              <a:rPr lang="en-US" sz="1400" b="1" dirty="0">
                <a:latin typeface="Courier New" pitchFamily="49" charset="0"/>
              </a:rPr>
              <a:t>      Image result = </a:t>
            </a:r>
            <a:r>
              <a:rPr lang="en-US" sz="1400" b="1" dirty="0" err="1">
                <a:latin typeface="Courier New" pitchFamily="49" charset="0"/>
              </a:rPr>
              <a:t>cover.copy</a:t>
            </a:r>
            <a:r>
              <a:rPr lang="en-US" sz="1400" b="1" dirty="0">
                <a:latin typeface="Courier New" pitchFamily="49" charset="0"/>
              </a:rPr>
              <a:t>();</a:t>
            </a:r>
            <a:endParaRPr lang="en-US" sz="1400" dirty="0">
              <a:latin typeface="Courier New" pitchFamily="49" charset="0"/>
            </a:endParaRPr>
          </a:p>
          <a:p>
            <a:r>
              <a:rPr lang="en-US" sz="1400" dirty="0">
                <a:latin typeface="Courier New" pitchFamily="49" charset="0"/>
              </a:rPr>
              <a:t>      </a:t>
            </a:r>
            <a:r>
              <a:rPr lang="en-US" sz="1400" b="1" dirty="0" err="1">
                <a:latin typeface="Courier New" pitchFamily="49" charset="0"/>
              </a:rPr>
              <a:t>int</a:t>
            </a:r>
            <a:r>
              <a:rPr lang="en-US" sz="1400" b="1" dirty="0">
                <a:latin typeface="Courier New" pitchFamily="49" charset="0"/>
              </a:rPr>
              <a:t> k = </a:t>
            </a:r>
            <a:r>
              <a:rPr lang="en-US" sz="1400" b="1" dirty="0" err="1">
                <a:latin typeface="Courier New" pitchFamily="49" charset="0"/>
              </a:rPr>
              <a:t>getNumberOfChannels</a:t>
            </a:r>
            <a:r>
              <a:rPr lang="en-US" sz="1400" b="1" dirty="0">
                <a:latin typeface="Courier New" pitchFamily="49" charset="0"/>
              </a:rPr>
              <a:t>();</a:t>
            </a:r>
          </a:p>
          <a:p>
            <a:r>
              <a:rPr lang="en-US" sz="1400" b="1" dirty="0">
                <a:latin typeface="Courier New" pitchFamily="49" charset="0"/>
              </a:rPr>
              <a:t>      </a:t>
            </a:r>
            <a:r>
              <a:rPr lang="en-US" sz="1400" b="1" dirty="0" err="1">
                <a:latin typeface="Courier New" pitchFamily="49" charset="0"/>
              </a:rPr>
              <a:t>OutputStream</a:t>
            </a:r>
            <a:r>
              <a:rPr lang="en-US" sz="1400" b="1" dirty="0">
                <a:latin typeface="Courier New" pitchFamily="49" charset="0"/>
              </a:rPr>
              <a:t> </a:t>
            </a:r>
            <a:r>
              <a:rPr lang="en-US" sz="1400" b="1" dirty="0" err="1">
                <a:latin typeface="Courier New" pitchFamily="49" charset="0"/>
              </a:rPr>
              <a:t>rOut</a:t>
            </a:r>
            <a:r>
              <a:rPr lang="en-US" sz="1400" b="1" dirty="0">
                <a:latin typeface="Courier New" pitchFamily="49" charset="0"/>
              </a:rPr>
              <a:t> = new </a:t>
            </a:r>
            <a:r>
              <a:rPr lang="en-US" sz="1400" b="1" dirty="0" err="1">
                <a:latin typeface="Courier New" pitchFamily="49" charset="0"/>
              </a:rPr>
              <a:t>ImageOutputStream</a:t>
            </a:r>
            <a:r>
              <a:rPr lang="en-US" sz="1400" b="1" dirty="0">
                <a:latin typeface="Courier New" pitchFamily="49" charset="0"/>
              </a:rPr>
              <a:t>(result, k);</a:t>
            </a:r>
          </a:p>
          <a:p>
            <a:r>
              <a:rPr lang="en-US" sz="1400" b="1" dirty="0">
                <a:latin typeface="Courier New" pitchFamily="49" charset="0"/>
              </a:rPr>
              <a:t>      </a:t>
            </a:r>
            <a:r>
              <a:rPr lang="en-US" sz="1400" b="1" i="1" dirty="0" err="1">
                <a:solidFill>
                  <a:srgbClr val="CC6600"/>
                </a:solidFill>
                <a:latin typeface="Courier New" pitchFamily="49" charset="0"/>
              </a:rPr>
              <a:t>writeHeaderInformation</a:t>
            </a:r>
            <a:r>
              <a:rPr lang="en-US" sz="1400" b="1" i="1" dirty="0">
                <a:solidFill>
                  <a:srgbClr val="CC6600"/>
                </a:solidFill>
                <a:latin typeface="Courier New" pitchFamily="49" charset="0"/>
              </a:rPr>
              <a:t>(message, rout);</a:t>
            </a:r>
          </a:p>
          <a:p>
            <a:r>
              <a:rPr lang="en-US" sz="1400" b="1" dirty="0">
                <a:latin typeface="Courier New" pitchFamily="49" charset="0"/>
              </a:rPr>
              <a:t>      </a:t>
            </a:r>
            <a:r>
              <a:rPr lang="en-US" sz="1400" b="1" i="1" dirty="0">
                <a:solidFill>
                  <a:srgbClr val="CC6600"/>
                </a:solidFill>
                <a:latin typeface="Courier New" pitchFamily="49" charset="0"/>
              </a:rPr>
              <a:t>for every pixel P in message</a:t>
            </a:r>
          </a:p>
          <a:p>
            <a:r>
              <a:rPr lang="en-US" sz="1400" b="1" i="1" dirty="0">
                <a:solidFill>
                  <a:srgbClr val="CC6600"/>
                </a:solidFill>
                <a:latin typeface="Courier New" pitchFamily="49" charset="0"/>
              </a:rPr>
              <a:t>          </a:t>
            </a:r>
            <a:r>
              <a:rPr lang="en-US" sz="1400" b="1" i="1" dirty="0" err="1">
                <a:solidFill>
                  <a:srgbClr val="CC6600"/>
                </a:solidFill>
                <a:latin typeface="Courier New" pitchFamily="49" charset="0"/>
              </a:rPr>
              <a:t>rOut.writeByte</a:t>
            </a:r>
            <a:r>
              <a:rPr lang="en-US" sz="1400" b="1" i="1" dirty="0">
                <a:solidFill>
                  <a:srgbClr val="CC6600"/>
                </a:solidFill>
                <a:latin typeface="Courier New" pitchFamily="49" charset="0"/>
              </a:rPr>
              <a:t>(P);</a:t>
            </a:r>
          </a:p>
          <a:p>
            <a:r>
              <a:rPr lang="en-US" sz="1400" b="1" i="1" dirty="0">
                <a:solidFill>
                  <a:srgbClr val="CC6600"/>
                </a:solidFill>
                <a:latin typeface="Courier New" pitchFamily="49" charset="0"/>
              </a:rPr>
              <a:t>      </a:t>
            </a:r>
            <a:r>
              <a:rPr lang="en-US" sz="1400" b="1" dirty="0">
                <a:latin typeface="Courier New" pitchFamily="49" charset="0"/>
              </a:rPr>
              <a:t>return result;</a:t>
            </a:r>
          </a:p>
          <a:p>
            <a:r>
              <a:rPr lang="en-US" sz="1400" b="1" dirty="0">
                <a:latin typeface="Courier New" pitchFamily="49" charset="0"/>
              </a:rPr>
              <a:t>   }</a:t>
            </a:r>
          </a:p>
          <a:p>
            <a:r>
              <a:rPr lang="en-US" sz="1400" b="1" dirty="0">
                <a:latin typeface="Courier New" pitchFamily="49" charset="0"/>
              </a:rPr>
              <a:t>}</a:t>
            </a:r>
            <a:endParaRPr lang="en-US" sz="1400" dirty="0">
              <a:latin typeface="Courier New" pitchFamily="49" charset="0"/>
            </a:endParaRPr>
          </a:p>
          <a:p>
            <a:pPr>
              <a:spcBef>
                <a:spcPct val="50000"/>
              </a:spcBef>
            </a:pPr>
            <a:endParaRPr lang="en-US" sz="1400" dirty="0">
              <a:latin typeface="Courier New" pitchFamily="49" charset="0"/>
            </a:endParaRPr>
          </a:p>
        </p:txBody>
      </p:sp>
      <p:sp>
        <p:nvSpPr>
          <p:cNvPr id="5"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a:t>
            </a:r>
            <a:endParaRPr lang="en-US" dirty="0"/>
          </a:p>
        </p:txBody>
      </p:sp>
      <p:sp>
        <p:nvSpPr>
          <p:cNvPr id="3" name="Content Placeholder 2"/>
          <p:cNvSpPr>
            <a:spLocks noGrp="1"/>
          </p:cNvSpPr>
          <p:nvPr>
            <p:ph sz="quarter" idx="1"/>
          </p:nvPr>
        </p:nvSpPr>
        <p:spPr>
          <a:xfrm>
            <a:off x="457200" y="1219200"/>
            <a:ext cx="8229600" cy="990600"/>
          </a:xfrm>
        </p:spPr>
        <p:txBody>
          <a:bodyPr>
            <a:normAutofit/>
          </a:bodyPr>
          <a:lstStyle/>
          <a:p>
            <a:r>
              <a:rPr lang="en-US" dirty="0" smtClean="0"/>
              <a:t>We already know how to write an image to an output stream.  Use the </a:t>
            </a:r>
            <a:r>
              <a:rPr lang="en-US" dirty="0" err="1" smtClean="0"/>
              <a:t>ImageIO</a:t>
            </a:r>
            <a:r>
              <a:rPr lang="en-US" dirty="0" smtClean="0"/>
              <a:t> class!</a:t>
            </a:r>
            <a:endParaRPr lang="en-US" dirty="0"/>
          </a:p>
        </p:txBody>
      </p:sp>
      <p:sp>
        <p:nvSpPr>
          <p:cNvPr id="4" name="Text Box 32"/>
          <p:cNvSpPr txBox="1">
            <a:spLocks noChangeArrowheads="1"/>
          </p:cNvSpPr>
          <p:nvPr/>
        </p:nvSpPr>
        <p:spPr bwMode="auto">
          <a:xfrm>
            <a:off x="914400" y="2362200"/>
            <a:ext cx="7239000" cy="2785378"/>
          </a:xfrm>
          <a:prstGeom prst="rect">
            <a:avLst/>
          </a:prstGeom>
          <a:solidFill>
            <a:schemeClr val="bg1">
              <a:lumMod val="85000"/>
            </a:schemeClr>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1400" b="1" dirty="0">
                <a:latin typeface="Courier New" pitchFamily="49" charset="0"/>
              </a:rPr>
              <a:t>class </a:t>
            </a:r>
            <a:r>
              <a:rPr lang="en-US" sz="1400" b="1" dirty="0" err="1">
                <a:latin typeface="Courier New" pitchFamily="49" charset="0"/>
              </a:rPr>
              <a:t>LSBSteganographer</a:t>
            </a:r>
            <a:r>
              <a:rPr lang="en-US" sz="1400" b="1" dirty="0">
                <a:latin typeface="Courier New" pitchFamily="49" charset="0"/>
              </a:rPr>
              <a:t> implements </a:t>
            </a:r>
            <a:r>
              <a:rPr lang="en-US" sz="1400" b="1" dirty="0" err="1">
                <a:latin typeface="Courier New" pitchFamily="49" charset="0"/>
              </a:rPr>
              <a:t>Steganographer</a:t>
            </a:r>
            <a:r>
              <a:rPr lang="en-US" sz="1400" b="1" dirty="0">
                <a:latin typeface="Courier New" pitchFamily="49" charset="0"/>
              </a:rPr>
              <a:t> {</a:t>
            </a:r>
          </a:p>
          <a:p>
            <a:r>
              <a:rPr lang="en-US" sz="1400" b="1" dirty="0">
                <a:latin typeface="Courier New" pitchFamily="49" charset="0"/>
              </a:rPr>
              <a:t>   private </a:t>
            </a:r>
            <a:r>
              <a:rPr lang="en-US" sz="1400" b="1" dirty="0" err="1">
                <a:latin typeface="Courier New" pitchFamily="49" charset="0"/>
              </a:rPr>
              <a:t>int</a:t>
            </a:r>
            <a:r>
              <a:rPr lang="en-US" sz="1400" b="1" dirty="0">
                <a:latin typeface="Courier New" pitchFamily="49" charset="0"/>
              </a:rPr>
              <a:t> </a:t>
            </a:r>
            <a:r>
              <a:rPr lang="en-US" sz="1400" b="1" dirty="0" err="1">
                <a:latin typeface="Courier New" pitchFamily="49" charset="0"/>
              </a:rPr>
              <a:t>numberOfChannels</a:t>
            </a:r>
            <a:r>
              <a:rPr lang="en-US" sz="1400" b="1" dirty="0">
                <a:latin typeface="Courier New" pitchFamily="49" charset="0"/>
              </a:rPr>
              <a:t>;</a:t>
            </a:r>
          </a:p>
          <a:p>
            <a:endParaRPr lang="en-US" sz="1400" b="1" dirty="0">
              <a:latin typeface="Courier New" pitchFamily="49" charset="0"/>
            </a:endParaRPr>
          </a:p>
          <a:p>
            <a:r>
              <a:rPr lang="en-US" sz="1400" b="1" dirty="0">
                <a:latin typeface="Courier New" pitchFamily="49" charset="0"/>
              </a:rPr>
              <a:t>   public Image embed(</a:t>
            </a:r>
            <a:r>
              <a:rPr lang="en-US" sz="1400" b="1" dirty="0" err="1">
                <a:latin typeface="Courier New" pitchFamily="49" charset="0"/>
              </a:rPr>
              <a:t>BufferedImage</a:t>
            </a:r>
            <a:r>
              <a:rPr lang="en-US" sz="1400" b="1" dirty="0">
                <a:latin typeface="Courier New" pitchFamily="49" charset="0"/>
              </a:rPr>
              <a:t> cover, Object message) {</a:t>
            </a:r>
          </a:p>
          <a:p>
            <a:r>
              <a:rPr lang="en-US" sz="1400" b="1" dirty="0">
                <a:latin typeface="Courier New" pitchFamily="49" charset="0"/>
              </a:rPr>
              <a:t>      Image result = </a:t>
            </a:r>
            <a:r>
              <a:rPr lang="en-US" sz="1400" b="1" dirty="0" err="1">
                <a:latin typeface="Courier New" pitchFamily="49" charset="0"/>
              </a:rPr>
              <a:t>cover.copy</a:t>
            </a:r>
            <a:r>
              <a:rPr lang="en-US" sz="1400" b="1" dirty="0">
                <a:latin typeface="Courier New" pitchFamily="49" charset="0"/>
              </a:rPr>
              <a:t>();</a:t>
            </a:r>
            <a:endParaRPr lang="en-US" sz="1400" dirty="0">
              <a:latin typeface="Courier New" pitchFamily="49" charset="0"/>
            </a:endParaRPr>
          </a:p>
          <a:p>
            <a:r>
              <a:rPr lang="en-US" sz="1400" dirty="0">
                <a:latin typeface="Courier New" pitchFamily="49" charset="0"/>
              </a:rPr>
              <a:t>      </a:t>
            </a:r>
            <a:r>
              <a:rPr lang="en-US" sz="1400" b="1" dirty="0" err="1">
                <a:latin typeface="Courier New" pitchFamily="49" charset="0"/>
              </a:rPr>
              <a:t>int</a:t>
            </a:r>
            <a:r>
              <a:rPr lang="en-US" sz="1400" b="1" dirty="0">
                <a:latin typeface="Courier New" pitchFamily="49" charset="0"/>
              </a:rPr>
              <a:t> k = </a:t>
            </a:r>
            <a:r>
              <a:rPr lang="en-US" sz="1400" b="1" dirty="0" err="1">
                <a:latin typeface="Courier New" pitchFamily="49" charset="0"/>
              </a:rPr>
              <a:t>getNumberOfChannels</a:t>
            </a:r>
            <a:r>
              <a:rPr lang="en-US" sz="1400" b="1" dirty="0">
                <a:latin typeface="Courier New" pitchFamily="49" charset="0"/>
              </a:rPr>
              <a:t>();</a:t>
            </a:r>
          </a:p>
          <a:p>
            <a:r>
              <a:rPr lang="en-US" sz="1400" b="1" dirty="0">
                <a:latin typeface="Courier New" pitchFamily="49" charset="0"/>
              </a:rPr>
              <a:t>      </a:t>
            </a:r>
            <a:r>
              <a:rPr lang="en-US" sz="1400" b="1" dirty="0" err="1">
                <a:latin typeface="Courier New" pitchFamily="49" charset="0"/>
              </a:rPr>
              <a:t>OutputStream</a:t>
            </a:r>
            <a:r>
              <a:rPr lang="en-US" sz="1400" b="1" dirty="0">
                <a:latin typeface="Courier New" pitchFamily="49" charset="0"/>
              </a:rPr>
              <a:t> </a:t>
            </a:r>
            <a:r>
              <a:rPr lang="en-US" sz="1400" b="1" dirty="0" err="1">
                <a:latin typeface="Courier New" pitchFamily="49" charset="0"/>
              </a:rPr>
              <a:t>rOut</a:t>
            </a:r>
            <a:r>
              <a:rPr lang="en-US" sz="1400" b="1" dirty="0">
                <a:latin typeface="Courier New" pitchFamily="49" charset="0"/>
              </a:rPr>
              <a:t> = new </a:t>
            </a:r>
            <a:r>
              <a:rPr lang="en-US" sz="1400" b="1" dirty="0" err="1">
                <a:latin typeface="Courier New" pitchFamily="49" charset="0"/>
              </a:rPr>
              <a:t>ImageOutputStream</a:t>
            </a:r>
            <a:r>
              <a:rPr lang="en-US" sz="1400" b="1" dirty="0">
                <a:latin typeface="Courier New" pitchFamily="49" charset="0"/>
              </a:rPr>
              <a:t>(result, k);</a:t>
            </a:r>
          </a:p>
          <a:p>
            <a:r>
              <a:rPr lang="en-US" sz="1400" b="1" dirty="0">
                <a:latin typeface="Courier New" pitchFamily="49" charset="0"/>
              </a:rPr>
              <a:t>      </a:t>
            </a:r>
            <a:r>
              <a:rPr lang="en-US" sz="1400" b="1" i="1" dirty="0" err="1" smtClean="0">
                <a:solidFill>
                  <a:srgbClr val="CC6600"/>
                </a:solidFill>
                <a:latin typeface="Courier New" pitchFamily="49" charset="0"/>
              </a:rPr>
              <a:t>ImageIO.write</a:t>
            </a:r>
            <a:r>
              <a:rPr lang="en-US" sz="1400" b="1" i="1" dirty="0" smtClean="0">
                <a:solidFill>
                  <a:srgbClr val="CC6600"/>
                </a:solidFill>
                <a:latin typeface="Courier New" pitchFamily="49" charset="0"/>
              </a:rPr>
              <a:t>((</a:t>
            </a:r>
            <a:r>
              <a:rPr lang="en-US" sz="1400" b="1" i="1" dirty="0" err="1" smtClean="0">
                <a:solidFill>
                  <a:srgbClr val="CC6600"/>
                </a:solidFill>
                <a:latin typeface="Courier New" pitchFamily="49" charset="0"/>
              </a:rPr>
              <a:t>BufferedImage</a:t>
            </a:r>
            <a:r>
              <a:rPr lang="en-US" sz="1400" b="1" i="1" dirty="0" smtClean="0">
                <a:solidFill>
                  <a:srgbClr val="CC6600"/>
                </a:solidFill>
                <a:latin typeface="Courier New" pitchFamily="49" charset="0"/>
              </a:rPr>
              <a:t>)message, “PNG”, </a:t>
            </a:r>
            <a:r>
              <a:rPr lang="en-US" sz="1400" b="1" i="1" dirty="0" err="1" smtClean="0">
                <a:solidFill>
                  <a:srgbClr val="CC6600"/>
                </a:solidFill>
                <a:latin typeface="Courier New" pitchFamily="49" charset="0"/>
              </a:rPr>
              <a:t>rOut</a:t>
            </a:r>
            <a:r>
              <a:rPr lang="en-US" sz="1400" b="1" i="1" dirty="0" smtClean="0">
                <a:solidFill>
                  <a:srgbClr val="CC6600"/>
                </a:solidFill>
                <a:latin typeface="Courier New" pitchFamily="49" charset="0"/>
              </a:rPr>
              <a:t>);</a:t>
            </a:r>
            <a:endParaRPr lang="en-US" sz="1400" b="1" i="1" dirty="0">
              <a:solidFill>
                <a:srgbClr val="CC6600"/>
              </a:solidFill>
              <a:latin typeface="Courier New" pitchFamily="49" charset="0"/>
            </a:endParaRPr>
          </a:p>
          <a:p>
            <a:r>
              <a:rPr lang="en-US" sz="1400" b="1" i="1" dirty="0">
                <a:solidFill>
                  <a:srgbClr val="CC6600"/>
                </a:solidFill>
                <a:latin typeface="Courier New" pitchFamily="49" charset="0"/>
              </a:rPr>
              <a:t>      </a:t>
            </a:r>
            <a:r>
              <a:rPr lang="en-US" sz="1400" b="1" dirty="0">
                <a:latin typeface="Courier New" pitchFamily="49" charset="0"/>
              </a:rPr>
              <a:t>return result;</a:t>
            </a:r>
          </a:p>
          <a:p>
            <a:r>
              <a:rPr lang="en-US" sz="1400" b="1" dirty="0">
                <a:latin typeface="Courier New" pitchFamily="49" charset="0"/>
              </a:rPr>
              <a:t>   }</a:t>
            </a:r>
          </a:p>
          <a:p>
            <a:r>
              <a:rPr lang="en-US" sz="1400" b="1" dirty="0">
                <a:latin typeface="Courier New" pitchFamily="49" charset="0"/>
              </a:rPr>
              <a:t>}</a:t>
            </a:r>
            <a:endParaRPr lang="en-US" sz="1400" dirty="0">
              <a:latin typeface="Courier New" pitchFamily="49" charset="0"/>
            </a:endParaRPr>
          </a:p>
          <a:p>
            <a:pPr>
              <a:spcBef>
                <a:spcPct val="50000"/>
              </a:spcBef>
            </a:pPr>
            <a:endParaRPr lang="en-US" sz="1400" dirty="0">
              <a:latin typeface="Courier New" pitchFamily="49" charset="0"/>
            </a:endParaRPr>
          </a:p>
        </p:txBody>
      </p:sp>
      <p:sp>
        <p:nvSpPr>
          <p:cNvPr id="5" name="Text Box 9"/>
          <p:cNvSpPr txBox="1">
            <a:spLocks noChangeArrowheads="1"/>
          </p:cNvSpPr>
          <p:nvPr/>
        </p:nvSpPr>
        <p:spPr bwMode="auto">
          <a:xfrm>
            <a:off x="609600" y="5486400"/>
            <a:ext cx="8077200"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lang="en-US" b="1" dirty="0"/>
              <a:t>What if the message is not an image?  Can we embed it in the cover?</a:t>
            </a:r>
          </a:p>
        </p:txBody>
      </p:sp>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a:t>
            </a:r>
            <a:endParaRPr lang="en-US" dirty="0"/>
          </a:p>
        </p:txBody>
      </p:sp>
      <p:sp>
        <p:nvSpPr>
          <p:cNvPr id="3" name="Content Placeholder 2"/>
          <p:cNvSpPr>
            <a:spLocks noGrp="1"/>
          </p:cNvSpPr>
          <p:nvPr>
            <p:ph sz="quarter" idx="1"/>
          </p:nvPr>
        </p:nvSpPr>
        <p:spPr>
          <a:xfrm>
            <a:off x="457200" y="1219200"/>
            <a:ext cx="8229600" cy="990600"/>
          </a:xfrm>
        </p:spPr>
        <p:txBody>
          <a:bodyPr>
            <a:normAutofit/>
          </a:bodyPr>
          <a:lstStyle/>
          <a:p>
            <a:r>
              <a:rPr lang="en-US" dirty="0" smtClean="0"/>
              <a:t>Assume that the message is not an image.  Can we embed it?</a:t>
            </a:r>
            <a:endParaRPr lang="en-US" dirty="0"/>
          </a:p>
        </p:txBody>
      </p:sp>
      <p:sp>
        <p:nvSpPr>
          <p:cNvPr id="4" name="Text Box 32"/>
          <p:cNvSpPr txBox="1">
            <a:spLocks noChangeArrowheads="1"/>
          </p:cNvSpPr>
          <p:nvPr/>
        </p:nvSpPr>
        <p:spPr bwMode="auto">
          <a:xfrm>
            <a:off x="914400" y="2209800"/>
            <a:ext cx="7239000" cy="3000821"/>
          </a:xfrm>
          <a:prstGeom prst="rect">
            <a:avLst/>
          </a:prstGeom>
          <a:solidFill>
            <a:schemeClr val="bg1">
              <a:lumMod val="85000"/>
            </a:schemeClr>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a:spAutoFit/>
          </a:bodyPr>
          <a:lstStyle/>
          <a:p>
            <a:pPr>
              <a:spcBef>
                <a:spcPct val="50000"/>
              </a:spcBef>
            </a:pPr>
            <a:r>
              <a:rPr lang="en-US" sz="1400" b="1" dirty="0">
                <a:latin typeface="Courier New" pitchFamily="49" charset="0"/>
              </a:rPr>
              <a:t>class </a:t>
            </a:r>
            <a:r>
              <a:rPr lang="en-US" sz="1400" b="1" dirty="0" err="1">
                <a:latin typeface="Courier New" pitchFamily="49" charset="0"/>
              </a:rPr>
              <a:t>LSBSteganographer</a:t>
            </a:r>
            <a:r>
              <a:rPr lang="en-US" sz="1400" b="1" dirty="0">
                <a:latin typeface="Courier New" pitchFamily="49" charset="0"/>
              </a:rPr>
              <a:t> implements </a:t>
            </a:r>
            <a:r>
              <a:rPr lang="en-US" sz="1400" b="1" dirty="0" err="1">
                <a:latin typeface="Courier New" pitchFamily="49" charset="0"/>
              </a:rPr>
              <a:t>Steganographer</a:t>
            </a:r>
            <a:r>
              <a:rPr lang="en-US" sz="1400" b="1" dirty="0">
                <a:latin typeface="Courier New" pitchFamily="49" charset="0"/>
              </a:rPr>
              <a:t> {</a:t>
            </a:r>
          </a:p>
          <a:p>
            <a:r>
              <a:rPr lang="en-US" sz="1400" b="1" dirty="0">
                <a:latin typeface="Courier New" pitchFamily="49" charset="0"/>
              </a:rPr>
              <a:t>   private </a:t>
            </a:r>
            <a:r>
              <a:rPr lang="en-US" sz="1400" b="1" dirty="0" err="1">
                <a:latin typeface="Courier New" pitchFamily="49" charset="0"/>
              </a:rPr>
              <a:t>int</a:t>
            </a:r>
            <a:r>
              <a:rPr lang="en-US" sz="1400" b="1" dirty="0">
                <a:latin typeface="Courier New" pitchFamily="49" charset="0"/>
              </a:rPr>
              <a:t> </a:t>
            </a:r>
            <a:r>
              <a:rPr lang="en-US" sz="1400" b="1" dirty="0" err="1">
                <a:latin typeface="Courier New" pitchFamily="49" charset="0"/>
              </a:rPr>
              <a:t>numberOfChannels</a:t>
            </a:r>
            <a:r>
              <a:rPr lang="en-US" sz="1400" b="1" dirty="0">
                <a:latin typeface="Courier New" pitchFamily="49" charset="0"/>
              </a:rPr>
              <a:t>;</a:t>
            </a:r>
          </a:p>
          <a:p>
            <a:endParaRPr lang="en-US" sz="1400" b="1" dirty="0">
              <a:latin typeface="Courier New" pitchFamily="49" charset="0"/>
            </a:endParaRPr>
          </a:p>
          <a:p>
            <a:r>
              <a:rPr lang="en-US" sz="1400" b="1" dirty="0">
                <a:latin typeface="Courier New" pitchFamily="49" charset="0"/>
              </a:rPr>
              <a:t>   public Image embed(</a:t>
            </a:r>
            <a:r>
              <a:rPr lang="en-US" sz="1400" b="1" dirty="0" err="1">
                <a:latin typeface="Courier New" pitchFamily="49" charset="0"/>
              </a:rPr>
              <a:t>BufferedImage</a:t>
            </a:r>
            <a:r>
              <a:rPr lang="en-US" sz="1400" b="1" dirty="0">
                <a:latin typeface="Courier New" pitchFamily="49" charset="0"/>
              </a:rPr>
              <a:t> cover, Object message) {</a:t>
            </a:r>
          </a:p>
          <a:p>
            <a:r>
              <a:rPr lang="en-US" sz="1400" b="1" dirty="0">
                <a:latin typeface="Courier New" pitchFamily="49" charset="0"/>
              </a:rPr>
              <a:t>      Image result = </a:t>
            </a:r>
            <a:r>
              <a:rPr lang="en-US" sz="1400" b="1" dirty="0" err="1">
                <a:latin typeface="Courier New" pitchFamily="49" charset="0"/>
              </a:rPr>
              <a:t>cover.copy</a:t>
            </a:r>
            <a:r>
              <a:rPr lang="en-US" sz="1400" b="1" dirty="0">
                <a:latin typeface="Courier New" pitchFamily="49" charset="0"/>
              </a:rPr>
              <a:t>();</a:t>
            </a:r>
            <a:endParaRPr lang="en-US" sz="1400" dirty="0">
              <a:latin typeface="Courier New" pitchFamily="49" charset="0"/>
            </a:endParaRPr>
          </a:p>
          <a:p>
            <a:r>
              <a:rPr lang="en-US" sz="1400" dirty="0">
                <a:latin typeface="Courier New" pitchFamily="49" charset="0"/>
              </a:rPr>
              <a:t>      </a:t>
            </a:r>
            <a:r>
              <a:rPr lang="en-US" sz="1400" b="1" dirty="0" err="1">
                <a:latin typeface="Courier New" pitchFamily="49" charset="0"/>
              </a:rPr>
              <a:t>int</a:t>
            </a:r>
            <a:r>
              <a:rPr lang="en-US" sz="1400" b="1" dirty="0">
                <a:latin typeface="Courier New" pitchFamily="49" charset="0"/>
              </a:rPr>
              <a:t> k = </a:t>
            </a:r>
            <a:r>
              <a:rPr lang="en-US" sz="1400" b="1" dirty="0" err="1">
                <a:latin typeface="Courier New" pitchFamily="49" charset="0"/>
              </a:rPr>
              <a:t>getNumberOfChannels</a:t>
            </a:r>
            <a:r>
              <a:rPr lang="en-US" sz="1400" b="1" dirty="0">
                <a:latin typeface="Courier New" pitchFamily="49" charset="0"/>
              </a:rPr>
              <a:t>();</a:t>
            </a:r>
          </a:p>
          <a:p>
            <a:r>
              <a:rPr lang="en-US" sz="1400" b="1" dirty="0">
                <a:latin typeface="Courier New" pitchFamily="49" charset="0"/>
              </a:rPr>
              <a:t>      </a:t>
            </a:r>
            <a:r>
              <a:rPr lang="en-US" sz="1400" b="1" dirty="0" err="1">
                <a:latin typeface="Courier New" pitchFamily="49" charset="0"/>
              </a:rPr>
              <a:t>OutputStream</a:t>
            </a:r>
            <a:r>
              <a:rPr lang="en-US" sz="1400" b="1" dirty="0">
                <a:latin typeface="Courier New" pitchFamily="49" charset="0"/>
              </a:rPr>
              <a:t> </a:t>
            </a:r>
            <a:r>
              <a:rPr lang="en-US" sz="1400" b="1" dirty="0" err="1">
                <a:latin typeface="Courier New" pitchFamily="49" charset="0"/>
              </a:rPr>
              <a:t>rOut</a:t>
            </a:r>
            <a:r>
              <a:rPr lang="en-US" sz="1400" b="1" dirty="0">
                <a:latin typeface="Courier New" pitchFamily="49" charset="0"/>
              </a:rPr>
              <a:t> = new </a:t>
            </a:r>
            <a:r>
              <a:rPr lang="en-US" sz="1400" b="1" dirty="0" err="1">
                <a:latin typeface="Courier New" pitchFamily="49" charset="0"/>
              </a:rPr>
              <a:t>ImageOutputStream</a:t>
            </a:r>
            <a:r>
              <a:rPr lang="en-US" sz="1400" b="1" dirty="0">
                <a:latin typeface="Courier New" pitchFamily="49" charset="0"/>
              </a:rPr>
              <a:t>(result, k);</a:t>
            </a:r>
          </a:p>
          <a:p>
            <a:r>
              <a:rPr lang="en-US" sz="1400" b="1" dirty="0">
                <a:latin typeface="Courier New" pitchFamily="49" charset="0"/>
              </a:rPr>
              <a:t>      </a:t>
            </a:r>
            <a:r>
              <a:rPr lang="en-US" sz="1400" b="1" dirty="0" err="1" smtClean="0">
                <a:solidFill>
                  <a:srgbClr val="CC6600"/>
                </a:solidFill>
                <a:latin typeface="Courier New" pitchFamily="49" charset="0"/>
              </a:rPr>
              <a:t>DataOutputStream</a:t>
            </a:r>
            <a:r>
              <a:rPr lang="en-US" sz="1400" b="1" dirty="0" smtClean="0">
                <a:solidFill>
                  <a:srgbClr val="CC6600"/>
                </a:solidFill>
                <a:latin typeface="Courier New" pitchFamily="49" charset="0"/>
              </a:rPr>
              <a:t> </a:t>
            </a:r>
            <a:r>
              <a:rPr lang="en-US" sz="1400" b="1" dirty="0" err="1" smtClean="0">
                <a:solidFill>
                  <a:srgbClr val="CC6600"/>
                </a:solidFill>
                <a:latin typeface="Courier New" pitchFamily="49" charset="0"/>
              </a:rPr>
              <a:t>fout</a:t>
            </a:r>
            <a:r>
              <a:rPr lang="en-US" sz="1400" b="1" dirty="0" smtClean="0">
                <a:solidFill>
                  <a:srgbClr val="CC6600"/>
                </a:solidFill>
                <a:latin typeface="Courier New" pitchFamily="49" charset="0"/>
              </a:rPr>
              <a:t> = new </a:t>
            </a:r>
            <a:r>
              <a:rPr lang="en-US" sz="1400" b="1" dirty="0" err="1" smtClean="0">
                <a:solidFill>
                  <a:srgbClr val="CC6600"/>
                </a:solidFill>
                <a:latin typeface="Courier New" pitchFamily="49" charset="0"/>
              </a:rPr>
              <a:t>DataOutputStream</a:t>
            </a:r>
            <a:r>
              <a:rPr lang="en-US" sz="1400" b="1" dirty="0" smtClean="0">
                <a:solidFill>
                  <a:srgbClr val="CC6600"/>
                </a:solidFill>
                <a:latin typeface="Courier New" pitchFamily="49" charset="0"/>
              </a:rPr>
              <a:t>(</a:t>
            </a:r>
            <a:r>
              <a:rPr lang="en-US" sz="1400" b="1" dirty="0" err="1" smtClean="0">
                <a:solidFill>
                  <a:srgbClr val="CC6600"/>
                </a:solidFill>
                <a:latin typeface="Courier New" pitchFamily="49" charset="0"/>
              </a:rPr>
              <a:t>rOut</a:t>
            </a:r>
            <a:r>
              <a:rPr lang="en-US" sz="1400" b="1" dirty="0" smtClean="0">
                <a:solidFill>
                  <a:srgbClr val="CC6600"/>
                </a:solidFill>
                <a:latin typeface="Courier New" pitchFamily="49" charset="0"/>
              </a:rPr>
              <a:t>);</a:t>
            </a:r>
          </a:p>
          <a:p>
            <a:r>
              <a:rPr lang="en-US" sz="1400" b="1" dirty="0" smtClean="0">
                <a:solidFill>
                  <a:srgbClr val="CC6600"/>
                </a:solidFill>
                <a:latin typeface="Courier New" pitchFamily="49" charset="0"/>
              </a:rPr>
              <a:t>      </a:t>
            </a:r>
            <a:r>
              <a:rPr lang="en-US" sz="1400" b="1" dirty="0" err="1" smtClean="0">
                <a:solidFill>
                  <a:srgbClr val="CC6600"/>
                </a:solidFill>
                <a:latin typeface="Courier New" pitchFamily="49" charset="0"/>
              </a:rPr>
              <a:t>fout.writeObject</a:t>
            </a:r>
            <a:r>
              <a:rPr lang="en-US" sz="1400" b="1" dirty="0" smtClean="0">
                <a:solidFill>
                  <a:srgbClr val="CC6600"/>
                </a:solidFill>
                <a:latin typeface="Courier New" pitchFamily="49" charset="0"/>
              </a:rPr>
              <a:t>(message);</a:t>
            </a:r>
            <a:endParaRPr lang="en-US" sz="1400" b="1" i="1" dirty="0">
              <a:solidFill>
                <a:srgbClr val="CC6600"/>
              </a:solidFill>
              <a:latin typeface="Courier New" pitchFamily="49" charset="0"/>
            </a:endParaRPr>
          </a:p>
          <a:p>
            <a:r>
              <a:rPr lang="en-US" sz="1400" b="1" i="1" dirty="0">
                <a:solidFill>
                  <a:srgbClr val="CC6600"/>
                </a:solidFill>
                <a:latin typeface="Courier New" pitchFamily="49" charset="0"/>
              </a:rPr>
              <a:t>      </a:t>
            </a:r>
            <a:r>
              <a:rPr lang="en-US" sz="1400" b="1" dirty="0">
                <a:latin typeface="Courier New" pitchFamily="49" charset="0"/>
              </a:rPr>
              <a:t>return result;</a:t>
            </a:r>
          </a:p>
          <a:p>
            <a:r>
              <a:rPr lang="en-US" sz="1400" b="1" dirty="0">
                <a:latin typeface="Courier New" pitchFamily="49" charset="0"/>
              </a:rPr>
              <a:t>   }</a:t>
            </a:r>
          </a:p>
          <a:p>
            <a:r>
              <a:rPr lang="en-US" sz="1400" b="1" dirty="0">
                <a:latin typeface="Courier New" pitchFamily="49" charset="0"/>
              </a:rPr>
              <a:t>}</a:t>
            </a:r>
            <a:endParaRPr lang="en-US" sz="1400" dirty="0">
              <a:latin typeface="Courier New" pitchFamily="49" charset="0"/>
            </a:endParaRPr>
          </a:p>
          <a:p>
            <a:pPr>
              <a:spcBef>
                <a:spcPct val="50000"/>
              </a:spcBef>
            </a:pPr>
            <a:endParaRPr lang="en-US" sz="1400" dirty="0">
              <a:latin typeface="Courier New" pitchFamily="49" charset="0"/>
            </a:endParaRPr>
          </a:p>
        </p:txBody>
      </p:sp>
      <p:sp>
        <p:nvSpPr>
          <p:cNvPr id="5" name="Text Box 9"/>
          <p:cNvSpPr txBox="1">
            <a:spLocks noChangeArrowheads="1"/>
          </p:cNvSpPr>
          <p:nvPr/>
        </p:nvSpPr>
        <p:spPr bwMode="auto">
          <a:xfrm>
            <a:off x="609600" y="5486400"/>
            <a:ext cx="8077200" cy="64633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lang="en-US" b="1" dirty="0" smtClean="0"/>
              <a:t>The </a:t>
            </a:r>
            <a:r>
              <a:rPr lang="en-US" b="1" dirty="0" err="1" smtClean="0"/>
              <a:t>DataOutputStream</a:t>
            </a:r>
            <a:r>
              <a:rPr lang="en-US" b="1" dirty="0" smtClean="0"/>
              <a:t> will encode any </a:t>
            </a:r>
            <a:r>
              <a:rPr lang="en-US" b="1" dirty="0" err="1" smtClean="0"/>
              <a:t>Serializable</a:t>
            </a:r>
            <a:r>
              <a:rPr lang="en-US" b="1" dirty="0" smtClean="0"/>
              <a:t> object.  Unfortunately, </a:t>
            </a:r>
            <a:r>
              <a:rPr lang="en-US" b="1" dirty="0" err="1" smtClean="0"/>
              <a:t>BufferedImage</a:t>
            </a:r>
            <a:r>
              <a:rPr lang="en-US" b="1" dirty="0" smtClean="0"/>
              <a:t> is not </a:t>
            </a:r>
            <a:r>
              <a:rPr lang="en-US" b="1" dirty="0" err="1" smtClean="0"/>
              <a:t>Serializable</a:t>
            </a:r>
            <a:r>
              <a:rPr lang="en-US" b="1" dirty="0" smtClean="0"/>
              <a:t>.</a:t>
            </a:r>
            <a:endParaRPr lang="en-US" b="1" dirty="0"/>
          </a:p>
        </p:txBody>
      </p:sp>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a:t>
            </a:r>
            <a:endParaRPr lang="en-US" dirty="0"/>
          </a:p>
        </p:txBody>
      </p:sp>
      <p:sp>
        <p:nvSpPr>
          <p:cNvPr id="3" name="Content Placeholder 2"/>
          <p:cNvSpPr>
            <a:spLocks noGrp="1"/>
          </p:cNvSpPr>
          <p:nvPr>
            <p:ph sz="quarter" idx="1"/>
          </p:nvPr>
        </p:nvSpPr>
        <p:spPr>
          <a:xfrm>
            <a:off x="457200" y="1219200"/>
            <a:ext cx="8229600" cy="685800"/>
          </a:xfrm>
        </p:spPr>
        <p:txBody>
          <a:bodyPr>
            <a:normAutofit fontScale="92500"/>
          </a:bodyPr>
          <a:lstStyle/>
          <a:p>
            <a:r>
              <a:rPr lang="en-US" dirty="0" smtClean="0"/>
              <a:t>Assume that the message is not an image.  Can we embed it?</a:t>
            </a:r>
            <a:endParaRPr lang="en-US" dirty="0"/>
          </a:p>
        </p:txBody>
      </p:sp>
      <p:sp>
        <p:nvSpPr>
          <p:cNvPr id="4" name="Text Box 32"/>
          <p:cNvSpPr txBox="1">
            <a:spLocks noChangeArrowheads="1"/>
          </p:cNvSpPr>
          <p:nvPr/>
        </p:nvSpPr>
        <p:spPr bwMode="auto">
          <a:xfrm>
            <a:off x="1066800" y="1828800"/>
            <a:ext cx="7239000" cy="3323987"/>
          </a:xfrm>
          <a:prstGeom prst="rect">
            <a:avLst/>
          </a:prstGeom>
          <a:solidFill>
            <a:schemeClr val="bg1">
              <a:lumMod val="85000"/>
            </a:schemeClr>
          </a:solidFill>
          <a:ln w="12700">
            <a:solidFill>
              <a:schemeClr val="tx1"/>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50000"/>
              </a:spcBef>
            </a:pPr>
            <a:r>
              <a:rPr lang="en-US" sz="1200" b="1" dirty="0">
                <a:latin typeface="Courier New" pitchFamily="49" charset="0"/>
              </a:rPr>
              <a:t>class </a:t>
            </a:r>
            <a:r>
              <a:rPr lang="en-US" sz="1200" b="1" dirty="0" err="1">
                <a:latin typeface="Courier New" pitchFamily="49" charset="0"/>
              </a:rPr>
              <a:t>LSBSteganographer</a:t>
            </a:r>
            <a:r>
              <a:rPr lang="en-US" sz="1200" b="1" dirty="0">
                <a:latin typeface="Courier New" pitchFamily="49" charset="0"/>
              </a:rPr>
              <a:t> implements </a:t>
            </a:r>
            <a:r>
              <a:rPr lang="en-US" sz="1200" b="1" dirty="0" err="1">
                <a:latin typeface="Courier New" pitchFamily="49" charset="0"/>
              </a:rPr>
              <a:t>Steganographer</a:t>
            </a:r>
            <a:r>
              <a:rPr lang="en-US" sz="1200" b="1" dirty="0">
                <a:latin typeface="Courier New" pitchFamily="49" charset="0"/>
              </a:rPr>
              <a:t> {</a:t>
            </a:r>
          </a:p>
          <a:p>
            <a:r>
              <a:rPr lang="en-US" sz="1200" b="1" dirty="0">
                <a:latin typeface="Courier New" pitchFamily="49" charset="0"/>
              </a:rPr>
              <a:t>   private </a:t>
            </a:r>
            <a:r>
              <a:rPr lang="en-US" sz="1200" b="1" dirty="0" err="1">
                <a:latin typeface="Courier New" pitchFamily="49" charset="0"/>
              </a:rPr>
              <a:t>int</a:t>
            </a:r>
            <a:r>
              <a:rPr lang="en-US" sz="1200" b="1" dirty="0">
                <a:latin typeface="Courier New" pitchFamily="49" charset="0"/>
              </a:rPr>
              <a:t> </a:t>
            </a:r>
            <a:r>
              <a:rPr lang="en-US" sz="1200" b="1" dirty="0" err="1">
                <a:latin typeface="Courier New" pitchFamily="49" charset="0"/>
              </a:rPr>
              <a:t>numberOfChannels</a:t>
            </a:r>
            <a:r>
              <a:rPr lang="en-US" sz="1200" b="1" dirty="0">
                <a:latin typeface="Courier New" pitchFamily="49" charset="0"/>
              </a:rPr>
              <a:t>;</a:t>
            </a:r>
          </a:p>
          <a:p>
            <a:endParaRPr lang="en-US" sz="1200" b="1" dirty="0">
              <a:latin typeface="Courier New" pitchFamily="49" charset="0"/>
            </a:endParaRPr>
          </a:p>
          <a:p>
            <a:r>
              <a:rPr lang="en-US" sz="1200" b="1" dirty="0">
                <a:latin typeface="Courier New" pitchFamily="49" charset="0"/>
              </a:rPr>
              <a:t>   public Image embed(</a:t>
            </a:r>
            <a:r>
              <a:rPr lang="en-US" sz="1200" b="1" dirty="0" err="1">
                <a:latin typeface="Courier New" pitchFamily="49" charset="0"/>
              </a:rPr>
              <a:t>BufferedImage</a:t>
            </a:r>
            <a:r>
              <a:rPr lang="en-US" sz="1200" b="1" dirty="0">
                <a:latin typeface="Courier New" pitchFamily="49" charset="0"/>
              </a:rPr>
              <a:t> cover, Object message) {</a:t>
            </a:r>
          </a:p>
          <a:p>
            <a:r>
              <a:rPr lang="en-US" sz="1200" b="1" dirty="0">
                <a:latin typeface="Courier New" pitchFamily="49" charset="0"/>
              </a:rPr>
              <a:t>      Image result = </a:t>
            </a:r>
            <a:r>
              <a:rPr lang="en-US" sz="1200" b="1" dirty="0" err="1">
                <a:latin typeface="Courier New" pitchFamily="49" charset="0"/>
              </a:rPr>
              <a:t>cover.copy</a:t>
            </a:r>
            <a:r>
              <a:rPr lang="en-US" sz="1200" b="1" dirty="0">
                <a:latin typeface="Courier New" pitchFamily="49" charset="0"/>
              </a:rPr>
              <a:t>();</a:t>
            </a:r>
            <a:endParaRPr lang="en-US" sz="1200" dirty="0">
              <a:latin typeface="Courier New" pitchFamily="49" charset="0"/>
            </a:endParaRPr>
          </a:p>
          <a:p>
            <a:r>
              <a:rPr lang="en-US" sz="1200" dirty="0">
                <a:latin typeface="Courier New" pitchFamily="49" charset="0"/>
              </a:rPr>
              <a:t>      </a:t>
            </a:r>
            <a:r>
              <a:rPr lang="en-US" sz="1200" b="1" dirty="0" err="1">
                <a:latin typeface="Courier New" pitchFamily="49" charset="0"/>
              </a:rPr>
              <a:t>int</a:t>
            </a:r>
            <a:r>
              <a:rPr lang="en-US" sz="1200" b="1" dirty="0">
                <a:latin typeface="Courier New" pitchFamily="49" charset="0"/>
              </a:rPr>
              <a:t> k = </a:t>
            </a:r>
            <a:r>
              <a:rPr lang="en-US" sz="1200" b="1" dirty="0" err="1">
                <a:latin typeface="Courier New" pitchFamily="49" charset="0"/>
              </a:rPr>
              <a:t>getNumberOfChannels</a:t>
            </a:r>
            <a:r>
              <a:rPr lang="en-US" sz="1200" b="1" dirty="0">
                <a:latin typeface="Courier New" pitchFamily="49" charset="0"/>
              </a:rPr>
              <a:t>();</a:t>
            </a:r>
          </a:p>
          <a:p>
            <a:r>
              <a:rPr lang="en-US" sz="1200" b="1" dirty="0">
                <a:latin typeface="Courier New" pitchFamily="49" charset="0"/>
              </a:rPr>
              <a:t>      </a:t>
            </a:r>
            <a:r>
              <a:rPr lang="en-US" sz="1200" b="1" dirty="0" err="1">
                <a:latin typeface="Courier New" pitchFamily="49" charset="0"/>
              </a:rPr>
              <a:t>OutputStream</a:t>
            </a:r>
            <a:r>
              <a:rPr lang="en-US" sz="1200" b="1" dirty="0">
                <a:latin typeface="Courier New" pitchFamily="49" charset="0"/>
              </a:rPr>
              <a:t> </a:t>
            </a:r>
            <a:r>
              <a:rPr lang="en-US" sz="1200" b="1" dirty="0" err="1">
                <a:latin typeface="Courier New" pitchFamily="49" charset="0"/>
              </a:rPr>
              <a:t>rOut</a:t>
            </a:r>
            <a:r>
              <a:rPr lang="en-US" sz="1200" b="1" dirty="0">
                <a:latin typeface="Courier New" pitchFamily="49" charset="0"/>
              </a:rPr>
              <a:t> = new </a:t>
            </a:r>
            <a:r>
              <a:rPr lang="en-US" sz="1200" b="1" dirty="0" err="1">
                <a:latin typeface="Courier New" pitchFamily="49" charset="0"/>
              </a:rPr>
              <a:t>ImageOutputStream</a:t>
            </a:r>
            <a:r>
              <a:rPr lang="en-US" sz="1200" b="1" dirty="0">
                <a:latin typeface="Courier New" pitchFamily="49" charset="0"/>
              </a:rPr>
              <a:t>(result, k);</a:t>
            </a:r>
          </a:p>
          <a:p>
            <a:r>
              <a:rPr lang="en-US" sz="1200" b="1" dirty="0" smtClean="0">
                <a:latin typeface="Courier New" pitchFamily="49" charset="0"/>
              </a:rPr>
              <a:t>      </a:t>
            </a:r>
            <a:r>
              <a:rPr lang="en-US" sz="1200" b="1" dirty="0" smtClean="0">
                <a:solidFill>
                  <a:srgbClr val="CC6600"/>
                </a:solidFill>
                <a:latin typeface="Courier New" pitchFamily="49" charset="0"/>
              </a:rPr>
              <a:t>if(message </a:t>
            </a:r>
            <a:r>
              <a:rPr lang="en-US" sz="1200" b="1" dirty="0" err="1" smtClean="0">
                <a:solidFill>
                  <a:srgbClr val="CC6600"/>
                </a:solidFill>
                <a:latin typeface="Courier New" pitchFamily="49" charset="0"/>
              </a:rPr>
              <a:t>instanceof</a:t>
            </a:r>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Serializable</a:t>
            </a:r>
            <a:r>
              <a:rPr lang="en-US" sz="1200" b="1" dirty="0" smtClean="0">
                <a:solidFill>
                  <a:srgbClr val="CC6600"/>
                </a:solidFill>
                <a:latin typeface="Courier New" pitchFamily="49" charset="0"/>
              </a:rPr>
              <a:t>) {</a:t>
            </a:r>
          </a:p>
          <a:p>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DataOutputStream</a:t>
            </a:r>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fout</a:t>
            </a:r>
            <a:r>
              <a:rPr lang="en-US" sz="1200" b="1" dirty="0" smtClean="0">
                <a:solidFill>
                  <a:srgbClr val="CC6600"/>
                </a:solidFill>
                <a:latin typeface="Courier New" pitchFamily="49" charset="0"/>
              </a:rPr>
              <a:t> = new </a:t>
            </a:r>
            <a:r>
              <a:rPr lang="en-US" sz="1200" b="1" dirty="0" err="1" smtClean="0">
                <a:solidFill>
                  <a:srgbClr val="CC6600"/>
                </a:solidFill>
                <a:latin typeface="Courier New" pitchFamily="49" charset="0"/>
              </a:rPr>
              <a:t>DataOutputStream</a:t>
            </a:r>
            <a:r>
              <a:rPr lang="en-US" sz="1200" b="1" dirty="0" smtClean="0">
                <a:solidFill>
                  <a:srgbClr val="CC6600"/>
                </a:solidFill>
                <a:latin typeface="Courier New" pitchFamily="49" charset="0"/>
              </a:rPr>
              <a:t>(</a:t>
            </a:r>
            <a:r>
              <a:rPr lang="en-US" sz="1200" b="1" dirty="0" err="1" smtClean="0">
                <a:solidFill>
                  <a:srgbClr val="CC6600"/>
                </a:solidFill>
                <a:latin typeface="Courier New" pitchFamily="49" charset="0"/>
              </a:rPr>
              <a:t>rOut</a:t>
            </a:r>
            <a:r>
              <a:rPr lang="en-US" sz="1200" b="1" dirty="0" smtClean="0">
                <a:solidFill>
                  <a:srgbClr val="CC6600"/>
                </a:solidFill>
                <a:latin typeface="Courier New" pitchFamily="49" charset="0"/>
              </a:rPr>
              <a:t>);</a:t>
            </a:r>
          </a:p>
          <a:p>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fout.writeObject</a:t>
            </a:r>
            <a:r>
              <a:rPr lang="en-US" sz="1200" b="1" dirty="0" smtClean="0">
                <a:solidFill>
                  <a:srgbClr val="CC6600"/>
                </a:solidFill>
                <a:latin typeface="Courier New" pitchFamily="49" charset="0"/>
              </a:rPr>
              <a:t>(message);</a:t>
            </a:r>
          </a:p>
          <a:p>
            <a:r>
              <a:rPr lang="en-US" sz="1200" b="1" dirty="0" smtClean="0">
                <a:solidFill>
                  <a:srgbClr val="CC6600"/>
                </a:solidFill>
                <a:latin typeface="Courier New" pitchFamily="49" charset="0"/>
              </a:rPr>
              <a:t>      } else if(message </a:t>
            </a:r>
            <a:r>
              <a:rPr lang="en-US" sz="1200" b="1" dirty="0" err="1" smtClean="0">
                <a:solidFill>
                  <a:srgbClr val="CC6600"/>
                </a:solidFill>
                <a:latin typeface="Courier New" pitchFamily="49" charset="0"/>
              </a:rPr>
              <a:t>instanceof</a:t>
            </a:r>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BufferedImage</a:t>
            </a:r>
            <a:r>
              <a:rPr lang="en-US" sz="1200" b="1" dirty="0" smtClean="0">
                <a:solidFill>
                  <a:srgbClr val="CC6600"/>
                </a:solidFill>
                <a:latin typeface="Courier New" pitchFamily="49" charset="0"/>
              </a:rPr>
              <a:t>) {</a:t>
            </a:r>
          </a:p>
          <a:p>
            <a:r>
              <a:rPr lang="en-US" sz="1200" b="1" dirty="0" smtClean="0">
                <a:solidFill>
                  <a:srgbClr val="CC6600"/>
                </a:solidFill>
                <a:latin typeface="Courier New" pitchFamily="49" charset="0"/>
              </a:rPr>
              <a:t>         </a:t>
            </a:r>
            <a:r>
              <a:rPr lang="en-US" sz="1200" b="1" dirty="0" err="1" smtClean="0">
                <a:solidFill>
                  <a:srgbClr val="CC6600"/>
                </a:solidFill>
                <a:latin typeface="Courier New" pitchFamily="49" charset="0"/>
              </a:rPr>
              <a:t>ImageIO.write</a:t>
            </a:r>
            <a:r>
              <a:rPr lang="en-US" sz="1200" b="1" dirty="0" smtClean="0">
                <a:solidFill>
                  <a:srgbClr val="CC6600"/>
                </a:solidFill>
                <a:latin typeface="Courier New" pitchFamily="49" charset="0"/>
              </a:rPr>
              <a:t>(message, “PNG”, rout);</a:t>
            </a:r>
          </a:p>
          <a:p>
            <a:r>
              <a:rPr lang="en-US" sz="1200" b="1" dirty="0" smtClean="0">
                <a:solidFill>
                  <a:srgbClr val="CC6600"/>
                </a:solidFill>
                <a:latin typeface="Courier New" pitchFamily="49" charset="0"/>
              </a:rPr>
              <a:t>      } else throw new </a:t>
            </a:r>
            <a:r>
              <a:rPr lang="en-US" sz="1200" b="1" dirty="0" err="1" smtClean="0">
                <a:solidFill>
                  <a:srgbClr val="CC6600"/>
                </a:solidFill>
                <a:latin typeface="Courier New" pitchFamily="49" charset="0"/>
              </a:rPr>
              <a:t>IllegalArgumentException</a:t>
            </a:r>
            <a:r>
              <a:rPr lang="en-US" sz="1200" b="1" dirty="0" smtClean="0">
                <a:solidFill>
                  <a:srgbClr val="CC6600"/>
                </a:solidFill>
                <a:latin typeface="Courier New" pitchFamily="49" charset="0"/>
              </a:rPr>
              <a:t>();</a:t>
            </a:r>
            <a:r>
              <a:rPr lang="en-US" sz="1200" b="1" i="1" dirty="0" smtClean="0">
                <a:solidFill>
                  <a:srgbClr val="CC6600"/>
                </a:solidFill>
                <a:latin typeface="Courier New" pitchFamily="49" charset="0"/>
              </a:rPr>
              <a:t>      </a:t>
            </a:r>
          </a:p>
          <a:p>
            <a:r>
              <a:rPr lang="en-US" sz="1200" b="1" i="1" dirty="0" smtClean="0">
                <a:solidFill>
                  <a:srgbClr val="CC6600"/>
                </a:solidFill>
                <a:latin typeface="Courier New" pitchFamily="49" charset="0"/>
              </a:rPr>
              <a:t>      </a:t>
            </a:r>
            <a:r>
              <a:rPr lang="en-US" sz="1200" b="1" dirty="0" smtClean="0">
                <a:latin typeface="Courier New" pitchFamily="49" charset="0"/>
              </a:rPr>
              <a:t>return </a:t>
            </a:r>
            <a:r>
              <a:rPr lang="en-US" sz="1200" b="1" dirty="0">
                <a:latin typeface="Courier New" pitchFamily="49" charset="0"/>
              </a:rPr>
              <a:t>result;</a:t>
            </a:r>
          </a:p>
          <a:p>
            <a:r>
              <a:rPr lang="en-US" sz="1200" b="1" dirty="0">
                <a:latin typeface="Courier New" pitchFamily="49" charset="0"/>
              </a:rPr>
              <a:t>   }</a:t>
            </a:r>
          </a:p>
          <a:p>
            <a:r>
              <a:rPr lang="en-US" sz="1200" b="1" dirty="0">
                <a:latin typeface="Courier New" pitchFamily="49" charset="0"/>
              </a:rPr>
              <a:t>}</a:t>
            </a:r>
            <a:endParaRPr lang="en-US" sz="1200" dirty="0">
              <a:latin typeface="Courier New" pitchFamily="49" charset="0"/>
            </a:endParaRPr>
          </a:p>
          <a:p>
            <a:pPr>
              <a:spcBef>
                <a:spcPct val="50000"/>
              </a:spcBef>
            </a:pPr>
            <a:endParaRPr lang="en-US" sz="1200" dirty="0">
              <a:latin typeface="Courier New" pitchFamily="49" charset="0"/>
            </a:endParaRPr>
          </a:p>
        </p:txBody>
      </p:sp>
      <p:sp>
        <p:nvSpPr>
          <p:cNvPr id="5" name="Text Box 9"/>
          <p:cNvSpPr txBox="1">
            <a:spLocks noChangeArrowheads="1"/>
          </p:cNvSpPr>
          <p:nvPr/>
        </p:nvSpPr>
        <p:spPr bwMode="auto">
          <a:xfrm>
            <a:off x="609600" y="5486400"/>
            <a:ext cx="8077200" cy="3693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a:spcBef>
                <a:spcPct val="50000"/>
              </a:spcBef>
            </a:pPr>
            <a:r>
              <a:rPr lang="en-US" b="1" dirty="0" smtClean="0"/>
              <a:t>Will now encode anything if it is either </a:t>
            </a:r>
            <a:r>
              <a:rPr lang="en-US" b="1" dirty="0" err="1" smtClean="0"/>
              <a:t>Serializable</a:t>
            </a:r>
            <a:r>
              <a:rPr lang="en-US" b="1" dirty="0" smtClean="0"/>
              <a:t> or an image.</a:t>
            </a:r>
            <a:endParaRPr lang="en-US" b="1" dirty="0"/>
          </a:p>
        </p:txBody>
      </p:sp>
      <p:sp>
        <p:nvSpPr>
          <p:cNvPr id="6"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6BD8206E-AD74-42B0-8398-20693194CD45}" type="slidenum">
              <a:rPr lang="en-US"/>
              <a:pPr/>
              <a:t>65</a:t>
            </a:fld>
            <a:endParaRPr lang="en-US"/>
          </a:p>
        </p:txBody>
      </p:sp>
      <p:sp>
        <p:nvSpPr>
          <p:cNvPr id="283650" name="Rectangle 2"/>
          <p:cNvSpPr>
            <a:spLocks noGrp="1" noChangeArrowheads="1"/>
          </p:cNvSpPr>
          <p:nvPr>
            <p:ph type="title"/>
          </p:nvPr>
        </p:nvSpPr>
        <p:spPr/>
        <p:txBody>
          <a:bodyPr>
            <a:normAutofit fontScale="90000"/>
          </a:bodyPr>
          <a:lstStyle/>
          <a:p>
            <a:r>
              <a:rPr lang="en-US" sz="4000"/>
              <a:t>Example of Multiple Embeddings</a:t>
            </a:r>
          </a:p>
        </p:txBody>
      </p:sp>
      <p:pic>
        <p:nvPicPr>
          <p:cNvPr id="283652" name="Picture 4" descr="BekaWithWatermark"/>
          <p:cNvPicPr>
            <a:picLocks noChangeAspect="1" noChangeArrowheads="1"/>
          </p:cNvPicPr>
          <p:nvPr/>
        </p:nvPicPr>
        <p:blipFill>
          <a:blip r:embed="rId3"/>
          <a:srcRect/>
          <a:stretch>
            <a:fillRect/>
          </a:stretch>
        </p:blipFill>
        <p:spPr bwMode="auto">
          <a:xfrm>
            <a:off x="152400" y="1828800"/>
            <a:ext cx="5105400" cy="3448050"/>
          </a:xfrm>
          <a:prstGeom prst="rect">
            <a:avLst/>
          </a:prstGeom>
          <a:noFill/>
          <a:ln w="12700">
            <a:solidFill>
              <a:srgbClr val="000000"/>
            </a:solidFill>
            <a:miter lim="800000"/>
            <a:headEnd/>
            <a:tailEnd/>
          </a:ln>
        </p:spPr>
      </p:pic>
      <p:grpSp>
        <p:nvGrpSpPr>
          <p:cNvPr id="2" name="Group 11"/>
          <p:cNvGrpSpPr>
            <a:grpSpLocks/>
          </p:cNvGrpSpPr>
          <p:nvPr/>
        </p:nvGrpSpPr>
        <p:grpSpPr bwMode="auto">
          <a:xfrm>
            <a:off x="5410200" y="1905000"/>
            <a:ext cx="2603500" cy="3429000"/>
            <a:chOff x="3408" y="1200"/>
            <a:chExt cx="1640" cy="2160"/>
          </a:xfrm>
        </p:grpSpPr>
        <p:pic>
          <p:nvPicPr>
            <p:cNvPr id="283653" name="Picture 5" descr="NathanielWithWatermark"/>
            <p:cNvPicPr>
              <a:picLocks noChangeAspect="1" noChangeArrowheads="1"/>
            </p:cNvPicPr>
            <p:nvPr/>
          </p:nvPicPr>
          <p:blipFill>
            <a:blip r:embed="rId4"/>
            <a:srcRect/>
            <a:stretch>
              <a:fillRect/>
            </a:stretch>
          </p:blipFill>
          <p:spPr bwMode="auto">
            <a:xfrm>
              <a:off x="3984" y="1200"/>
              <a:ext cx="1064" cy="2160"/>
            </a:xfrm>
            <a:prstGeom prst="rect">
              <a:avLst/>
            </a:prstGeom>
            <a:noFill/>
            <a:ln w="12700">
              <a:solidFill>
                <a:srgbClr val="000000"/>
              </a:solidFill>
              <a:miter lim="800000"/>
              <a:headEnd/>
              <a:tailEnd/>
            </a:ln>
          </p:spPr>
        </p:pic>
        <p:sp>
          <p:nvSpPr>
            <p:cNvPr id="283656" name="AutoShape 8"/>
            <p:cNvSpPr>
              <a:spLocks noChangeArrowheads="1"/>
            </p:cNvSpPr>
            <p:nvPr/>
          </p:nvSpPr>
          <p:spPr bwMode="auto">
            <a:xfrm>
              <a:off x="3408" y="2016"/>
              <a:ext cx="480" cy="384"/>
            </a:xfrm>
            <a:prstGeom prst="rightArrow">
              <a:avLst>
                <a:gd name="adj1" fmla="val 50000"/>
                <a:gd name="adj2" fmla="val 31250"/>
              </a:avLst>
            </a:prstGeom>
            <a:solidFill>
              <a:srgbClr val="CC99FF"/>
            </a:solidFill>
            <a:ln w="9525">
              <a:solidFill>
                <a:schemeClr val="tx1"/>
              </a:solidFill>
              <a:miter lim="800000"/>
              <a:headEnd/>
              <a:tailEnd/>
            </a:ln>
            <a:effectLst/>
          </p:spPr>
          <p:txBody>
            <a:bodyPr wrap="none" anchor="ctr"/>
            <a:lstStyle/>
            <a:p>
              <a:endParaRPr lang="en-US"/>
            </a:p>
          </p:txBody>
        </p:sp>
      </p:grpSp>
      <p:grpSp>
        <p:nvGrpSpPr>
          <p:cNvPr id="3" name="Group 12"/>
          <p:cNvGrpSpPr>
            <a:grpSpLocks/>
          </p:cNvGrpSpPr>
          <p:nvPr/>
        </p:nvGrpSpPr>
        <p:grpSpPr bwMode="auto">
          <a:xfrm>
            <a:off x="7086600" y="3505200"/>
            <a:ext cx="1905000" cy="3000375"/>
            <a:chOff x="4464" y="2208"/>
            <a:chExt cx="1200" cy="1890"/>
          </a:xfrm>
        </p:grpSpPr>
        <p:pic>
          <p:nvPicPr>
            <p:cNvPr id="283654" name="Picture 6" descr="TyrellWithMessage"/>
            <p:cNvPicPr>
              <a:picLocks noChangeAspect="1" noChangeArrowheads="1"/>
            </p:cNvPicPr>
            <p:nvPr/>
          </p:nvPicPr>
          <p:blipFill>
            <a:blip r:embed="rId5"/>
            <a:srcRect/>
            <a:stretch>
              <a:fillRect/>
            </a:stretch>
          </p:blipFill>
          <p:spPr bwMode="auto">
            <a:xfrm>
              <a:off x="4464" y="3456"/>
              <a:ext cx="576" cy="642"/>
            </a:xfrm>
            <a:prstGeom prst="rect">
              <a:avLst/>
            </a:prstGeom>
            <a:noFill/>
            <a:ln w="12700">
              <a:solidFill>
                <a:srgbClr val="000000"/>
              </a:solidFill>
              <a:miter lim="800000"/>
              <a:headEnd/>
              <a:tailEnd/>
            </a:ln>
          </p:spPr>
        </p:pic>
        <p:sp>
          <p:nvSpPr>
            <p:cNvPr id="283657" name="AutoShape 9"/>
            <p:cNvSpPr>
              <a:spLocks noChangeArrowheads="1"/>
            </p:cNvSpPr>
            <p:nvPr/>
          </p:nvSpPr>
          <p:spPr bwMode="auto">
            <a:xfrm>
              <a:off x="5136" y="2208"/>
              <a:ext cx="528" cy="1872"/>
            </a:xfrm>
            <a:prstGeom prst="curvedLeftArrow">
              <a:avLst>
                <a:gd name="adj1" fmla="val 35044"/>
                <a:gd name="adj2" fmla="val 116097"/>
                <a:gd name="adj3" fmla="val 38449"/>
              </a:avLst>
            </a:prstGeom>
            <a:solidFill>
              <a:srgbClr val="CC99FF"/>
            </a:solidFill>
            <a:ln w="9525">
              <a:solidFill>
                <a:schemeClr val="tx1"/>
              </a:solidFill>
              <a:miter lim="800000"/>
              <a:headEnd/>
              <a:tailEnd/>
            </a:ln>
            <a:effectLst/>
          </p:spPr>
          <p:txBody>
            <a:bodyPr wrap="none" anchor="ctr"/>
            <a:lstStyle/>
            <a:p>
              <a:endParaRPr lang="en-US"/>
            </a:p>
          </p:txBody>
        </p:sp>
      </p:grpSp>
      <p:grpSp>
        <p:nvGrpSpPr>
          <p:cNvPr id="4" name="Group 13"/>
          <p:cNvGrpSpPr>
            <a:grpSpLocks/>
          </p:cNvGrpSpPr>
          <p:nvPr/>
        </p:nvGrpSpPr>
        <p:grpSpPr bwMode="auto">
          <a:xfrm>
            <a:off x="152400" y="5562600"/>
            <a:ext cx="6629400" cy="1017588"/>
            <a:chOff x="96" y="3504"/>
            <a:chExt cx="4176" cy="641"/>
          </a:xfrm>
        </p:grpSpPr>
        <p:sp>
          <p:nvSpPr>
            <p:cNvPr id="283655" name="Text Box 7"/>
            <p:cNvSpPr txBox="1">
              <a:spLocks noChangeArrowheads="1"/>
            </p:cNvSpPr>
            <p:nvPr/>
          </p:nvSpPr>
          <p:spPr bwMode="auto">
            <a:xfrm>
              <a:off x="96" y="3504"/>
              <a:ext cx="2832" cy="641"/>
            </a:xfrm>
            <a:prstGeom prst="rect">
              <a:avLst/>
            </a:prstGeom>
            <a:solidFill>
              <a:srgbClr val="FFCCFF"/>
            </a:solidFill>
            <a:ln w="12700">
              <a:solidFill>
                <a:schemeClr val="tx1"/>
              </a:solidFill>
              <a:miter lim="800000"/>
              <a:headEnd/>
              <a:tailEnd/>
            </a:ln>
            <a:effectLst/>
          </p:spPr>
          <p:txBody>
            <a:bodyPr>
              <a:spAutoFit/>
            </a:bodyPr>
            <a:lstStyle/>
            <a:p>
              <a:r>
                <a:rPr lang="en-US" sz="1200"/>
                <a:t>Children's children are a crown to the aged,</a:t>
              </a:r>
            </a:p>
            <a:p>
              <a:r>
                <a:rPr lang="en-US" sz="1200"/>
                <a:t>and parents are the pride of their children.</a:t>
              </a:r>
            </a:p>
            <a:p>
              <a:endParaRPr lang="en-US" sz="1200"/>
            </a:p>
            <a:p>
              <a:r>
                <a:rPr lang="en-US" sz="1200"/>
                <a:t>Author: Solomon, King of Israel as recorded in the book of Proverbs chapter 17 verse 6.</a:t>
              </a:r>
            </a:p>
          </p:txBody>
        </p:sp>
        <p:sp>
          <p:nvSpPr>
            <p:cNvPr id="283658" name="AutoShape 10"/>
            <p:cNvSpPr>
              <a:spLocks noChangeArrowheads="1"/>
            </p:cNvSpPr>
            <p:nvPr/>
          </p:nvSpPr>
          <p:spPr bwMode="auto">
            <a:xfrm>
              <a:off x="3120" y="3648"/>
              <a:ext cx="1152" cy="288"/>
            </a:xfrm>
            <a:prstGeom prst="leftArrow">
              <a:avLst>
                <a:gd name="adj1" fmla="val 50000"/>
                <a:gd name="adj2" fmla="val 100000"/>
              </a:avLst>
            </a:prstGeom>
            <a:solidFill>
              <a:srgbClr val="CC99FF"/>
            </a:solidFill>
            <a:ln w="9525">
              <a:solidFill>
                <a:schemeClr val="tx1"/>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 calcmode="lin" valueType="num">
                                      <p:cBhvr>
                                        <p:cTn id="7" dur="1000" fill="hold"/>
                                        <p:tgtEl>
                                          <p:spTgt spid="283652"/>
                                        </p:tgtEl>
                                        <p:attrNameLst>
                                          <p:attrName>ppt_x</p:attrName>
                                        </p:attrNameLst>
                                      </p:cBhvr>
                                      <p:tavLst>
                                        <p:tav tm="0">
                                          <p:val>
                                            <p:strVal val="#ppt_x-.2"/>
                                          </p:val>
                                        </p:tav>
                                        <p:tav tm="100000">
                                          <p:val>
                                            <p:strVal val="#ppt_x"/>
                                          </p:val>
                                        </p:tav>
                                      </p:tavLst>
                                    </p:anim>
                                    <p:anim calcmode="lin" valueType="num">
                                      <p:cBhvr>
                                        <p:cTn id="8" dur="1000" fill="hold"/>
                                        <p:tgtEl>
                                          <p:spTgt spid="2836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365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embedding techniques and uses</a:t>
            </a:r>
            <a:endParaRPr lang="en-US" dirty="0"/>
          </a:p>
        </p:txBody>
      </p:sp>
      <p:sp>
        <p:nvSpPr>
          <p:cNvPr id="3" name="Content Placeholder 2"/>
          <p:cNvSpPr>
            <a:spLocks noGrp="1"/>
          </p:cNvSpPr>
          <p:nvPr>
            <p:ph sz="quarter" idx="1"/>
          </p:nvPr>
        </p:nvSpPr>
        <p:spPr/>
        <p:txBody>
          <a:bodyPr/>
          <a:lstStyle/>
          <a:p>
            <a:r>
              <a:rPr lang="en-US" dirty="0" smtClean="0"/>
              <a:t>Embedding data can be done in the frequency domain.</a:t>
            </a:r>
          </a:p>
          <a:p>
            <a:pPr lvl="1"/>
            <a:r>
              <a:rPr lang="en-US" dirty="0" smtClean="0"/>
              <a:t>Consider JPEG encoding – based on the DCT coefficients.</a:t>
            </a:r>
          </a:p>
          <a:p>
            <a:pPr lvl="1"/>
            <a:r>
              <a:rPr lang="en-US" dirty="0" smtClean="0"/>
              <a:t>Manipulation of the DCT coefficients would</a:t>
            </a:r>
          </a:p>
          <a:p>
            <a:pPr lvl="2"/>
            <a:r>
              <a:rPr lang="en-US" dirty="0" smtClean="0"/>
              <a:t>Spread the embedded data across the entire image (or block).</a:t>
            </a:r>
          </a:p>
          <a:p>
            <a:pPr lvl="2"/>
            <a:r>
              <a:rPr lang="en-US" dirty="0" smtClean="0"/>
              <a:t>Would be difficult to detect and difficult to thwart</a:t>
            </a:r>
          </a:p>
          <a:p>
            <a:pPr lvl="2"/>
            <a:r>
              <a:rPr lang="en-US" dirty="0" smtClean="0"/>
              <a:t>Could embed ‘patterns’ that are detectible but hard to identify and hence erase</a:t>
            </a:r>
          </a:p>
          <a:p>
            <a:pPr lvl="1"/>
            <a:r>
              <a:rPr lang="en-US" dirty="0" smtClean="0"/>
              <a:t>Could be used for copyright protection</a:t>
            </a:r>
          </a:p>
          <a:p>
            <a:pPr lvl="3"/>
            <a:r>
              <a:rPr lang="en-US" dirty="0" smtClean="0"/>
              <a:t>Identify and protect copyrighted work</a:t>
            </a:r>
          </a:p>
          <a:p>
            <a:pPr lvl="3"/>
            <a:r>
              <a:rPr lang="en-US" dirty="0" smtClean="0"/>
              <a:t>Techniques could apply to audio, video, and image data</a:t>
            </a:r>
            <a:endParaRPr lang="en-US" dirty="0"/>
          </a:p>
        </p:txBody>
      </p:sp>
      <p:sp>
        <p:nvSpPr>
          <p:cNvPr id="4" name="Slide Number Placeholder 5"/>
          <p:cNvSpPr>
            <a:spLocks noGrp="1"/>
          </p:cNvSpPr>
          <p:nvPr>
            <p:ph type="sldNum" sz="quarter" idx="12"/>
          </p:nvPr>
        </p:nvSpPr>
        <p:spPr>
          <a:xfrm>
            <a:off x="612648" y="6356350"/>
            <a:ext cx="1981200" cy="365760"/>
          </a:xfrm>
        </p:spPr>
        <p:txBody>
          <a:bodyPr/>
          <a:lstStyle/>
          <a:p>
            <a:fld id="{246D4A28-2070-486A-A3C6-AE081D3139A9}" type="slidenum">
              <a:rPr lang="en-US"/>
              <a:pPr/>
              <a:t>66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Savings Ratio</a:t>
            </a:r>
            <a:endParaRPr lang="en-US" dirty="0"/>
          </a:p>
        </p:txBody>
      </p:sp>
      <p:sp>
        <p:nvSpPr>
          <p:cNvPr id="3" name="Content Placeholder 2"/>
          <p:cNvSpPr>
            <a:spLocks noGrp="1"/>
          </p:cNvSpPr>
          <p:nvPr>
            <p:ph sz="quarter" idx="1"/>
          </p:nvPr>
        </p:nvSpPr>
        <p:spPr/>
        <p:txBody>
          <a:bodyPr>
            <a:normAutofit/>
          </a:bodyPr>
          <a:lstStyle/>
          <a:p>
            <a:r>
              <a:rPr lang="en-US" sz="1600" dirty="0" smtClean="0"/>
              <a:t>The savings ratio is related to the compression ratio and is a measure of the amount of redundancy between two representations. </a:t>
            </a:r>
          </a:p>
          <a:p>
            <a:r>
              <a:rPr lang="en-US" sz="1600" dirty="0" smtClean="0"/>
              <a:t>The savings ratio is a percentage of how much data in the original image was eliminated to obtain the compressed image.</a:t>
            </a:r>
          </a:p>
          <a:p>
            <a:pPr lvl="1"/>
            <a:r>
              <a:rPr lang="en-US" sz="1600" dirty="0" smtClean="0"/>
              <a:t>If, for example, a 5 Megabyte image is compressed into a 1 Megabyte image, the savings ratio is defined as (5-1)/5 or 4/5 or 80%. </a:t>
            </a:r>
          </a:p>
          <a:p>
            <a:pPr lvl="1"/>
            <a:r>
              <a:rPr lang="en-US" sz="1600" dirty="0" smtClean="0"/>
              <a:t>This ratio indicates that 80% of the uncompressed data has been eliminated in the compressed encoding. </a:t>
            </a:r>
          </a:p>
          <a:p>
            <a:r>
              <a:rPr lang="en-US" sz="1600" dirty="0" smtClean="0"/>
              <a:t>Higher ratios indicate more effective compression while negative ratios are possible and indicate that the compressed image exceeds the memory footprint of the original.</a:t>
            </a:r>
            <a:endParaRPr lang="en-US" sz="1600" dirty="0"/>
          </a:p>
        </p:txBody>
      </p:sp>
      <p:pic>
        <p:nvPicPr>
          <p:cNvPr id="55298" name="Picture 2"/>
          <p:cNvPicPr>
            <a:picLocks noChangeAspect="1" noChangeArrowheads="1"/>
          </p:cNvPicPr>
          <p:nvPr/>
        </p:nvPicPr>
        <p:blipFill>
          <a:blip r:embed="rId3"/>
          <a:srcRect/>
          <a:stretch>
            <a:fillRect/>
          </a:stretch>
        </p:blipFill>
        <p:spPr bwMode="auto">
          <a:xfrm>
            <a:off x="2971800" y="4572000"/>
            <a:ext cx="2771775" cy="10953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Fidelity</a:t>
            </a:r>
            <a:endParaRPr lang="en-US" dirty="0"/>
          </a:p>
        </p:txBody>
      </p:sp>
      <p:sp>
        <p:nvSpPr>
          <p:cNvPr id="3" name="Content Placeholder 2"/>
          <p:cNvSpPr>
            <a:spLocks noGrp="1"/>
          </p:cNvSpPr>
          <p:nvPr>
            <p:ph sz="quarter" idx="1"/>
          </p:nvPr>
        </p:nvSpPr>
        <p:spPr/>
        <p:txBody>
          <a:bodyPr>
            <a:normAutofit/>
          </a:bodyPr>
          <a:lstStyle/>
          <a:p>
            <a:r>
              <a:rPr lang="en-US" sz="2400" dirty="0" smtClean="0"/>
              <a:t>Root mean squared (RMS) error is a generally accepted way of measuring the quality of a compressed image as compared with the uncompressed original.</a:t>
            </a:r>
          </a:p>
          <a:p>
            <a:r>
              <a:rPr lang="en-US" sz="2400" dirty="0" smtClean="0"/>
              <a:t>RMS error is a measure of the difference between two same-sized images and is not related to the memory footprint of an image. </a:t>
            </a:r>
          </a:p>
          <a:p>
            <a:r>
              <a:rPr lang="en-US" sz="2400" dirty="0" smtClean="0"/>
              <a:t>Assume that a </a:t>
            </a:r>
            <a:r>
              <a:rPr lang="en-US" sz="2400" dirty="0" err="1" smtClean="0"/>
              <a:t>WxH</a:t>
            </a:r>
            <a:r>
              <a:rPr lang="en-US" sz="2400" dirty="0" smtClean="0"/>
              <a:t> image I having B bands is compressed into image I’.   The root mean square error is then given by</a:t>
            </a:r>
            <a:endParaRPr lang="en-US" sz="2400" dirty="0"/>
          </a:p>
        </p:txBody>
      </p:sp>
      <p:pic>
        <p:nvPicPr>
          <p:cNvPr id="56322" name="Picture 2"/>
          <p:cNvPicPr>
            <a:picLocks noChangeAspect="1" noChangeArrowheads="1"/>
          </p:cNvPicPr>
          <p:nvPr/>
        </p:nvPicPr>
        <p:blipFill>
          <a:blip r:embed="rId3"/>
          <a:srcRect/>
          <a:stretch>
            <a:fillRect/>
          </a:stretch>
        </p:blipFill>
        <p:spPr bwMode="auto">
          <a:xfrm>
            <a:off x="914400" y="4572000"/>
            <a:ext cx="7162800" cy="142598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Fidelity</a:t>
            </a:r>
            <a:endParaRPr lang="en-US" dirty="0"/>
          </a:p>
        </p:txBody>
      </p:sp>
      <p:sp>
        <p:nvSpPr>
          <p:cNvPr id="3" name="Content Placeholder 2"/>
          <p:cNvSpPr>
            <a:spLocks noGrp="1"/>
          </p:cNvSpPr>
          <p:nvPr>
            <p:ph sz="quarter" idx="1"/>
          </p:nvPr>
        </p:nvSpPr>
        <p:spPr/>
        <p:txBody>
          <a:bodyPr>
            <a:normAutofit/>
          </a:bodyPr>
          <a:lstStyle/>
          <a:p>
            <a:r>
              <a:rPr lang="en-US" sz="2400" dirty="0" smtClean="0"/>
              <a:t>The RMS error is a measure of the average sample error between two images. </a:t>
            </a:r>
          </a:p>
          <a:p>
            <a:r>
              <a:rPr lang="en-US" sz="2400" dirty="0" smtClean="0"/>
              <a:t>This can be seen by recognizing that the total number of samples in the image, </a:t>
            </a:r>
            <a:r>
              <a:rPr lang="en-US" sz="2400" dirty="0" err="1" smtClean="0"/>
              <a:t>WxHxB</a:t>
            </a:r>
            <a:r>
              <a:rPr lang="en-US" sz="2400" dirty="0" smtClean="0"/>
              <a:t>, occurs in the denominator and that the numerator sums the squares of the errors between every pair of corresponding samples in the two images. </a:t>
            </a:r>
          </a:p>
          <a:p>
            <a:r>
              <a:rPr lang="en-US" sz="2400" dirty="0" smtClean="0"/>
              <a:t>Since RMS is a measure of error</a:t>
            </a:r>
          </a:p>
          <a:p>
            <a:pPr lvl="1"/>
            <a:r>
              <a:rPr lang="en-US" sz="2100" dirty="0" smtClean="0"/>
              <a:t>small RMS measures indicate high fidelity</a:t>
            </a:r>
          </a:p>
          <a:p>
            <a:pPr lvl="1"/>
            <a:r>
              <a:rPr lang="en-US" sz="2100" dirty="0" smtClean="0"/>
              <a:t>Large RMS values indicate low fidelity</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2214</TotalTime>
  <Words>4379</Words>
  <Application>Microsoft Office PowerPoint</Application>
  <PresentationFormat>On-screen Show (4:3)</PresentationFormat>
  <Paragraphs>516</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Origin</vt:lpstr>
      <vt:lpstr>Compression</vt:lpstr>
      <vt:lpstr>Overview</vt:lpstr>
      <vt:lpstr>Overview</vt:lpstr>
      <vt:lpstr>Overview</vt:lpstr>
      <vt:lpstr>Overview</vt:lpstr>
      <vt:lpstr>Compression Ratio</vt:lpstr>
      <vt:lpstr>Savings Ratio</vt:lpstr>
      <vt:lpstr>Fidelity</vt:lpstr>
      <vt:lpstr>Fidelity</vt:lpstr>
      <vt:lpstr>Slide 10</vt:lpstr>
      <vt:lpstr>Lossy vs. Lossless</vt:lpstr>
      <vt:lpstr>Run Length Coding</vt:lpstr>
      <vt:lpstr>Slide 13</vt:lpstr>
      <vt:lpstr>Run Length Encoding Implementation</vt:lpstr>
      <vt:lpstr>RLE Implementation Issues</vt:lpstr>
      <vt:lpstr>RLE Implementation Issues</vt:lpstr>
      <vt:lpstr>Run length encoding of Grayscales</vt:lpstr>
      <vt:lpstr>RLE and Bit Planes</vt:lpstr>
      <vt:lpstr>RLE and Bit Planes</vt:lpstr>
      <vt:lpstr>RLE and Bit Planes</vt:lpstr>
      <vt:lpstr>Slide 21</vt:lpstr>
      <vt:lpstr>Implementation</vt:lpstr>
      <vt:lpstr>Slide 23</vt:lpstr>
      <vt:lpstr>ImageEncoder Notes</vt:lpstr>
      <vt:lpstr>ImageDecoder Notes</vt:lpstr>
      <vt:lpstr>Slide 26</vt:lpstr>
      <vt:lpstr>Hierarchical Coding</vt:lpstr>
      <vt:lpstr>Hierarchical Coding</vt:lpstr>
      <vt:lpstr>Quad Tree example</vt:lpstr>
      <vt:lpstr>CAC Example</vt:lpstr>
      <vt:lpstr>CAC Example</vt:lpstr>
      <vt:lpstr>CAC Implementation</vt:lpstr>
      <vt:lpstr>CAC Implementation</vt:lpstr>
      <vt:lpstr>CAC Implementation</vt:lpstr>
      <vt:lpstr>Hierarchical </vt:lpstr>
      <vt:lpstr>Hierarchical(Revisited)</vt:lpstr>
      <vt:lpstr>Lossy Hierarchical encoding</vt:lpstr>
      <vt:lpstr>Compression Example</vt:lpstr>
      <vt:lpstr>Compression Example</vt:lpstr>
      <vt:lpstr>Numeric Example</vt:lpstr>
      <vt:lpstr>Predictive Coding</vt:lpstr>
      <vt:lpstr>Lossless Predictive Coding</vt:lpstr>
      <vt:lpstr>Lossless Predictive Encoding</vt:lpstr>
      <vt:lpstr>Lossy Predictive Coding</vt:lpstr>
      <vt:lpstr>Delta Modulation Example</vt:lpstr>
      <vt:lpstr>Effect of delta value</vt:lpstr>
      <vt:lpstr>Delta Modulation Example</vt:lpstr>
      <vt:lpstr>Delta Modulation Example</vt:lpstr>
      <vt:lpstr>JPEG case study</vt:lpstr>
      <vt:lpstr>JPEG/JFIF overview</vt:lpstr>
      <vt:lpstr>JPEG/JFIF overview</vt:lpstr>
      <vt:lpstr>JPEG example (quality increases to the right)</vt:lpstr>
      <vt:lpstr>Definitions</vt:lpstr>
      <vt:lpstr>The Big Idea (LSB embedding)</vt:lpstr>
      <vt:lpstr>Java Framework</vt:lpstr>
      <vt:lpstr>Steganography</vt:lpstr>
      <vt:lpstr>Numeric Example</vt:lpstr>
      <vt:lpstr>Numeric Example</vt:lpstr>
      <vt:lpstr>Class design</vt:lpstr>
      <vt:lpstr>Implement the ImageOutputStream</vt:lpstr>
      <vt:lpstr>Embedding</vt:lpstr>
      <vt:lpstr>Embedding</vt:lpstr>
      <vt:lpstr>Embedding</vt:lpstr>
      <vt:lpstr>Embedding</vt:lpstr>
      <vt:lpstr>Example of Multiple Embeddings</vt:lpstr>
      <vt:lpstr>Other embedding techniques and uses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Compression</dc:title>
  <dc:creator>Kenny Hunt</dc:creator>
  <cp:lastModifiedBy>kenny</cp:lastModifiedBy>
  <cp:revision>78</cp:revision>
  <dcterms:created xsi:type="dcterms:W3CDTF">2008-11-14T14:59:55Z</dcterms:created>
  <dcterms:modified xsi:type="dcterms:W3CDTF">2010-12-03T16:00:30Z</dcterms:modified>
</cp:coreProperties>
</file>