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56" r:id="rId2"/>
    <p:sldId id="331" r:id="rId3"/>
    <p:sldId id="332" r:id="rId4"/>
    <p:sldId id="334" r:id="rId5"/>
    <p:sldId id="364" r:id="rId6"/>
    <p:sldId id="372" r:id="rId7"/>
    <p:sldId id="373" r:id="rId8"/>
    <p:sldId id="336" r:id="rId9"/>
    <p:sldId id="374" r:id="rId10"/>
    <p:sldId id="338" r:id="rId11"/>
    <p:sldId id="375" r:id="rId12"/>
    <p:sldId id="270" r:id="rId13"/>
    <p:sldId id="292" r:id="rId14"/>
    <p:sldId id="343" r:id="rId15"/>
    <p:sldId id="342" r:id="rId16"/>
    <p:sldId id="344" r:id="rId17"/>
    <p:sldId id="376" r:id="rId18"/>
    <p:sldId id="346" r:id="rId19"/>
    <p:sldId id="347" r:id="rId20"/>
    <p:sldId id="378" r:id="rId21"/>
    <p:sldId id="377" r:id="rId22"/>
    <p:sldId id="379" r:id="rId23"/>
    <p:sldId id="352" r:id="rId24"/>
    <p:sldId id="380" r:id="rId25"/>
    <p:sldId id="353" r:id="rId26"/>
    <p:sldId id="354" r:id="rId27"/>
    <p:sldId id="381" r:id="rId28"/>
    <p:sldId id="382" r:id="rId29"/>
    <p:sldId id="383" r:id="rId30"/>
    <p:sldId id="384" r:id="rId31"/>
    <p:sldId id="357" r:id="rId32"/>
    <p:sldId id="385" r:id="rId33"/>
    <p:sldId id="386" r:id="rId34"/>
    <p:sldId id="387" r:id="rId35"/>
    <p:sldId id="365" r:id="rId36"/>
    <p:sldId id="366" r:id="rId37"/>
    <p:sldId id="388" r:id="rId38"/>
    <p:sldId id="389" r:id="rId39"/>
    <p:sldId id="367" r:id="rId40"/>
    <p:sldId id="390" r:id="rId41"/>
    <p:sldId id="391" r:id="rId42"/>
    <p:sldId id="339" r:id="rId43"/>
    <p:sldId id="340" r:id="rId44"/>
    <p:sldId id="341" r:id="rId45"/>
    <p:sldId id="279" r:id="rId46"/>
    <p:sldId id="392" r:id="rId47"/>
    <p:sldId id="393" r:id="rId48"/>
    <p:sldId id="394" r:id="rId49"/>
    <p:sldId id="370" r:id="rId50"/>
    <p:sldId id="371" r:id="rId51"/>
    <p:sldId id="395" r:id="rId52"/>
    <p:sldId id="396" r:id="rId53"/>
    <p:sldId id="397"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5620"/>
    <p:restoredTop sz="94660"/>
  </p:normalViewPr>
  <p:slideViewPr>
    <p:cSldViewPr>
      <p:cViewPr varScale="1">
        <p:scale>
          <a:sx n="163" d="100"/>
          <a:sy n="163" d="100"/>
        </p:scale>
        <p:origin x="-198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743871-055E-4E5C-8ED5-BD83D5449FA5}" type="datetimeFigureOut">
              <a:rPr lang="en-US" smtClean="0"/>
              <a:pPr/>
              <a:t>12/1/2010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6763D2-1605-49CD-B4D9-5B2D98316D4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C52192-D875-450D-AA10-14FAE1E8F8FA}"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C52192-D875-450D-AA10-14FAE1E8F8FA}"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C52192-D875-450D-AA10-14FAE1E8F8FA}"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53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6763D2-1605-49CD-B4D9-5B2D98316D4B}"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ACDF6120-F1F0-4C60-9FE9-39AC71A9C79D}" type="datetimeFigureOut">
              <a:rPr lang="en-US" smtClean="0"/>
              <a:pPr/>
              <a:t>12/1/2010</a:t>
            </a:fld>
            <a:endParaRPr lang="en-US" sz="1600" dirty="0"/>
          </a:p>
        </p:txBody>
      </p:sp>
      <p:sp>
        <p:nvSpPr>
          <p:cNvPr id="17" name="Footer Placeholder 16"/>
          <p:cNvSpPr>
            <a:spLocks noGrp="1"/>
          </p:cNvSpPr>
          <p:nvPr>
            <p:ph type="ftr" sz="quarter" idx="11"/>
          </p:nvPr>
        </p:nvSpPr>
        <p:spPr>
          <a:xfrm>
            <a:off x="2898648" y="6355080"/>
            <a:ext cx="3474720" cy="365760"/>
          </a:xfrm>
        </p:spPr>
        <p:txBody>
          <a:bodyPr/>
          <a:lstStyle/>
          <a:p>
            <a:endParaRPr kumimoji="0" lang="en-US" dirty="0"/>
          </a:p>
        </p:txBody>
      </p:sp>
      <p:sp>
        <p:nvSpPr>
          <p:cNvPr id="29" name="Slide Number Placeholder 28"/>
          <p:cNvSpPr>
            <a:spLocks noGrp="1"/>
          </p:cNvSpPr>
          <p:nvPr>
            <p:ph type="sldNum" sz="quarter" idx="12"/>
          </p:nvPr>
        </p:nvSpPr>
        <p:spPr>
          <a:xfrm>
            <a:off x="1216152" y="6355080"/>
            <a:ext cx="1219200" cy="365760"/>
          </a:xfrm>
        </p:spPr>
        <p:txBody>
          <a:bodyPr/>
          <a:lstStyle/>
          <a:p>
            <a:fld id="{EA7C8D44-3667-46F6-9772-CC52308E2A7F}" type="slidenum">
              <a:rPr kumimoji="0" lang="en-US" smtClean="0"/>
              <a:pPr/>
              <a:t>‹#›</a:t>
            </a:fld>
            <a:endParaRPr kumimoji="0" lang="en-US" dirty="0"/>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CDF6120-F1F0-4C60-9FE9-39AC71A9C79D}" type="datetimeFigureOut">
              <a:rPr lang="en-US" smtClean="0"/>
              <a:pPr/>
              <a:t>12/1/2010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EA7C8D44-3667-46F6-9772-CC52308E2A7F}" type="slidenum">
              <a:rPr kumimoji="0" lang="en-US" smtClean="0"/>
              <a:pPr/>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CDF6120-F1F0-4C60-9FE9-39AC71A9C79D}" type="datetimeFigureOut">
              <a:rPr lang="en-US" smtClean="0"/>
              <a:pPr/>
              <a:t>12/1/2010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EA7C8D44-3667-46F6-9772-CC52308E2A7F}" type="slidenum">
              <a:rPr kumimoji="0" lang="en-US" smtClean="0"/>
              <a:pPr/>
              <a:t>‹#›</a:t>
            </a:fld>
            <a:endParaRPr kumimoji="0"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ACDF6120-F1F0-4C60-9FE9-39AC71A9C79D}" type="datetimeFigureOut">
              <a:rPr lang="en-US" smtClean="0"/>
              <a:pPr/>
              <a:t>12/1/2010</a:t>
            </a:fld>
            <a:endParaRPr lang="en-US" dirty="0"/>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EA7C8D44-3667-46F6-9772-CC52308E2A7F}" type="slidenum">
              <a:rPr kumimoji="0" lang="en-US" smtClean="0"/>
              <a:pPr/>
              <a:t>‹#›</a:t>
            </a:fld>
            <a:endParaRPr kumimoji="0" lang="en-US" dirty="0"/>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ACDF6120-F1F0-4C60-9FE9-39AC71A9C79D}" type="datetimeFigureOut">
              <a:rPr lang="en-US" smtClean="0"/>
              <a:pPr/>
              <a:t>12/1/2010</a:t>
            </a:fld>
            <a:endParaRPr lang="en-US" dirty="0"/>
          </a:p>
        </p:txBody>
      </p:sp>
      <p:sp>
        <p:nvSpPr>
          <p:cNvPr id="5" name="Footer Placeholder 4"/>
          <p:cNvSpPr>
            <a:spLocks noGrp="1"/>
          </p:cNvSpPr>
          <p:nvPr>
            <p:ph type="ftr" sz="quarter" idx="11"/>
          </p:nvPr>
        </p:nvSpPr>
        <p:spPr>
          <a:xfrm>
            <a:off x="2898648" y="6355080"/>
            <a:ext cx="3474720" cy="365760"/>
          </a:xfrm>
        </p:spPr>
        <p:txBody>
          <a:bodyPr/>
          <a:lstStyle/>
          <a:p>
            <a:endParaRPr kumimoji="0" lang="en-US" dirty="0"/>
          </a:p>
        </p:txBody>
      </p:sp>
      <p:sp>
        <p:nvSpPr>
          <p:cNvPr id="6" name="Slide Number Placeholder 5"/>
          <p:cNvSpPr>
            <a:spLocks noGrp="1"/>
          </p:cNvSpPr>
          <p:nvPr>
            <p:ph type="sldNum" sz="quarter" idx="12"/>
          </p:nvPr>
        </p:nvSpPr>
        <p:spPr>
          <a:xfrm>
            <a:off x="1069848" y="6355080"/>
            <a:ext cx="1520952" cy="365760"/>
          </a:xfrm>
        </p:spPr>
        <p:txBody>
          <a:bodyPr/>
          <a:lstStyle/>
          <a:p>
            <a:fld id="{EA7C8D44-3667-46F6-9772-CC52308E2A7F}" type="slidenum">
              <a:rPr kumimoji="0" lang="en-US" smtClean="0"/>
              <a:pPr/>
              <a:t>‹#›</a:t>
            </a:fld>
            <a:endParaRPr kumimoji="0" lang="en-US" dirty="0"/>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ACDF6120-F1F0-4C60-9FE9-39AC71A9C79D}" type="datetimeFigureOut">
              <a:rPr lang="en-US" smtClean="0"/>
              <a:pPr/>
              <a:t>12/1/2010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EA7C8D44-3667-46F6-9772-CC52308E2A7F}" type="slidenum">
              <a:rPr kumimoji="0" lang="en-US" smtClean="0"/>
              <a:pPr/>
              <a:t>‹#›</a:t>
            </a:fld>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ACDF6120-F1F0-4C60-9FE9-39AC71A9C79D}" type="datetimeFigureOut">
              <a:rPr lang="en-US" smtClean="0"/>
              <a:pPr/>
              <a:t>12/1/2010</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EA7C8D44-3667-46F6-9772-CC52308E2A7F}" type="slidenum">
              <a:rPr kumimoji="0" lang="en-US" smtClean="0"/>
              <a:pPr/>
              <a:t>‹#›</a:t>
            </a:fld>
            <a:endParaRPr kumimoji="0"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CDF6120-F1F0-4C60-9FE9-39AC71A9C79D}" type="datetimeFigureOut">
              <a:rPr lang="en-US" smtClean="0"/>
              <a:pPr/>
              <a:t>12/1/2010</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EA7C8D44-3667-46F6-9772-CC52308E2A7F}" type="slidenum">
              <a:rPr kumimoji="0" lang="en-US" smtClean="0"/>
              <a:pPr/>
              <a:t>‹#›</a:t>
            </a:fld>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DF6120-F1F0-4C60-9FE9-39AC71A9C79D}" type="datetimeFigureOut">
              <a:rPr lang="en-US" smtClean="0"/>
              <a:pPr/>
              <a:t>12/1/2010</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EA7C8D44-3667-46F6-9772-CC52308E2A7F}" type="slidenum">
              <a:rPr kumimoji="0" lang="en-US" smtClean="0"/>
              <a:pPr/>
              <a:t>‹#›</a:t>
            </a:fld>
            <a:endParaRPr kumimoji="0"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CDF6120-F1F0-4C60-9FE9-39AC71A9C79D}" type="datetimeFigureOut">
              <a:rPr lang="en-US" smtClean="0"/>
              <a:pPr/>
              <a:t>12/1/2010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EA7C8D44-3667-46F6-9772-CC52308E2A7F}" type="slidenum">
              <a:rPr kumimoji="0" lang="en-US" smtClean="0"/>
              <a:pPr/>
              <a:t>‹#›</a:t>
            </a:fld>
            <a:endParaRPr kumimoji="0"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CDF6120-F1F0-4C60-9FE9-39AC71A9C79D}" type="datetimeFigureOut">
              <a:rPr lang="en-US" smtClean="0"/>
              <a:pPr/>
              <a:t>12/1/2010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EA7C8D44-3667-46F6-9772-CC52308E2A7F}" type="slidenum">
              <a:rPr kumimoji="0" lang="en-US" smtClean="0"/>
              <a:pPr/>
              <a:t>‹#›</a:t>
            </a:fld>
            <a:endParaRPr kumimoji="0"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ACDF6120-F1F0-4C60-9FE9-39AC71A9C79D}" type="datetimeFigureOut">
              <a:rPr lang="en-US" smtClean="0"/>
              <a:pPr/>
              <a:t>12/1/2010</a:t>
            </a:fld>
            <a:endParaRPr lang="en-US" sz="1400" dirty="0">
              <a:solidFill>
                <a:schemeClr val="tx2"/>
              </a:solidFill>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algn="r" eaLnBrk="1" latinLnBrk="0" hangingPunct="1"/>
            <a:endParaRPr kumimoji="0" lang="en-US" sz="1400" dirty="0">
              <a:solidFill>
                <a:schemeClr val="tx2"/>
              </a:solidFill>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algn="l" eaLnBrk="1" latinLnBrk="0" hangingPunct="1"/>
            <a:fld id="{EA7C8D44-3667-46F6-9772-CC52308E2A7F}" type="slidenum">
              <a:rPr kumimoji="0" lang="en-US" smtClean="0"/>
              <a:pPr algn="l" eaLnBrk="1" latinLnBrk="0" hangingPunct="1"/>
              <a:t>‹#›</a:t>
            </a:fld>
            <a:endParaRPr kumimoji="0" lang="en-US" sz="1600" dirty="0">
              <a:solidFill>
                <a:schemeClr val="tx2"/>
              </a:solidFill>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a:t>
            </a:r>
            <a:r>
              <a:rPr lang="en-US" dirty="0" smtClean="0"/>
              <a:t>Fourier Domain</a:t>
            </a:r>
            <a:endParaRPr lang="en-US" dirty="0"/>
          </a:p>
        </p:txBody>
      </p:sp>
      <p:sp>
        <p:nvSpPr>
          <p:cNvPr id="3" name="Subtitle 2"/>
          <p:cNvSpPr>
            <a:spLocks noGrp="1"/>
          </p:cNvSpPr>
          <p:nvPr>
            <p:ph type="subTitle" idx="1"/>
          </p:nvPr>
        </p:nvSpPr>
        <p:spPr/>
        <p:txBody>
          <a:bodyPr/>
          <a:lstStyle/>
          <a:p>
            <a:r>
              <a:rPr lang="en-US" dirty="0" smtClean="0"/>
              <a:t>A complex study of complexity</a:t>
            </a:r>
            <a:endParaRPr lang="en-US" dirty="0"/>
          </a:p>
        </p:txBody>
      </p:sp>
      <p:pic>
        <p:nvPicPr>
          <p:cNvPr id="108546" name="Picture 2" descr="File:Gustav Klimt 016.jpg"/>
          <p:cNvPicPr>
            <a:picLocks noChangeAspect="1" noChangeArrowheads="1"/>
          </p:cNvPicPr>
          <p:nvPr/>
        </p:nvPicPr>
        <p:blipFill>
          <a:blip r:embed="rId3"/>
          <a:srcRect/>
          <a:stretch>
            <a:fillRect/>
          </a:stretch>
        </p:blipFill>
        <p:spPr bwMode="auto">
          <a:xfrm>
            <a:off x="914400" y="304289"/>
            <a:ext cx="3028188" cy="3048511"/>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Magnitude Spectrum and Phase Spectrum</a:t>
            </a:r>
            <a:endParaRPr lang="en-US" dirty="0"/>
          </a:p>
        </p:txBody>
      </p:sp>
      <p:sp>
        <p:nvSpPr>
          <p:cNvPr id="3" name="Content Placeholder 2"/>
          <p:cNvSpPr>
            <a:spLocks noGrp="1"/>
          </p:cNvSpPr>
          <p:nvPr>
            <p:ph sz="quarter" idx="1"/>
          </p:nvPr>
        </p:nvSpPr>
        <p:spPr>
          <a:xfrm>
            <a:off x="457200" y="1219200"/>
            <a:ext cx="8229600" cy="1981200"/>
          </a:xfrm>
        </p:spPr>
        <p:txBody>
          <a:bodyPr>
            <a:normAutofit fontScale="92500" lnSpcReduction="20000"/>
          </a:bodyPr>
          <a:lstStyle/>
          <a:p>
            <a:r>
              <a:rPr lang="en-US" dirty="0" smtClean="0"/>
              <a:t>The magnitude spectrum contains information about the shape of objects.  A strong edge in the source will generate a strong edge in the magnitude spectrum (rotated 90 degrees)</a:t>
            </a:r>
          </a:p>
          <a:p>
            <a:r>
              <a:rPr lang="en-US" dirty="0" smtClean="0"/>
              <a:t>The phase spectrum contains information about their actual location in the source.  An image of lots of ‘Q’s will have the same magnitude </a:t>
            </a:r>
            <a:r>
              <a:rPr lang="en-US" dirty="0" err="1" smtClean="0"/>
              <a:t>specta</a:t>
            </a:r>
            <a:r>
              <a:rPr lang="en-US" dirty="0" smtClean="0"/>
              <a:t> but not the same phase spectra.</a:t>
            </a:r>
            <a:endParaRPr lang="en-US" dirty="0"/>
          </a:p>
        </p:txBody>
      </p:sp>
      <p:pic>
        <p:nvPicPr>
          <p:cNvPr id="6" name="Picture 5" descr="LotsOfQs.png"/>
          <p:cNvPicPr>
            <a:picLocks noChangeAspect="1"/>
          </p:cNvPicPr>
          <p:nvPr/>
        </p:nvPicPr>
        <p:blipFill>
          <a:blip r:embed="rId3"/>
          <a:stretch>
            <a:fillRect/>
          </a:stretch>
        </p:blipFill>
        <p:spPr>
          <a:xfrm>
            <a:off x="7010400" y="3352800"/>
            <a:ext cx="1219200" cy="1219200"/>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6" descr="LetterQSpectrum.png"/>
          <p:cNvPicPr>
            <a:picLocks noChangeAspect="1"/>
          </p:cNvPicPr>
          <p:nvPr/>
        </p:nvPicPr>
        <p:blipFill>
          <a:blip r:embed="rId4" cstate="print"/>
          <a:stretch>
            <a:fillRect/>
          </a:stretch>
        </p:blipFill>
        <p:spPr>
          <a:xfrm>
            <a:off x="7010400" y="4724400"/>
            <a:ext cx="1219200" cy="1219200"/>
          </a:xfrm>
          <a:prstGeom prst="rect">
            <a:avLst/>
          </a:prstGeom>
          <a:ln>
            <a:solidFill>
              <a:schemeClr val="tx1"/>
            </a:solidFill>
          </a:ln>
          <a:effectLst>
            <a:outerShdw blurRad="292100" dist="139700" dir="2700000" algn="tl" rotWithShape="0">
              <a:srgbClr val="333333">
                <a:alpha val="65000"/>
              </a:srgbClr>
            </a:outerShdw>
          </a:effectLst>
        </p:spPr>
      </p:pic>
      <p:pic>
        <p:nvPicPr>
          <p:cNvPr id="6146" name="Picture 2"/>
          <p:cNvPicPr>
            <a:picLocks noChangeAspect="1" noChangeArrowheads="1"/>
          </p:cNvPicPr>
          <p:nvPr/>
        </p:nvPicPr>
        <p:blipFill>
          <a:blip r:embed="rId5"/>
          <a:srcRect/>
          <a:stretch>
            <a:fillRect/>
          </a:stretch>
        </p:blipFill>
        <p:spPr bwMode="auto">
          <a:xfrm>
            <a:off x="762000" y="3276600"/>
            <a:ext cx="5333999" cy="2882883"/>
          </a:xfrm>
          <a:prstGeom prst="rect">
            <a:avLst/>
          </a:prstGeom>
          <a:noFill/>
          <a:ln w="9525">
            <a:noFill/>
            <a:miter lim="800000"/>
            <a:headEnd/>
            <a:tailEnd/>
          </a:ln>
          <a:effectLst/>
        </p:spPr>
      </p:pic>
      <p:sp>
        <p:nvSpPr>
          <p:cNvPr id="8"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10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Magnitude Spectrum and Phase Spectrum</a:t>
            </a:r>
            <a:endParaRPr lang="en-US" dirty="0"/>
          </a:p>
        </p:txBody>
      </p:sp>
      <p:pic>
        <p:nvPicPr>
          <p:cNvPr id="5122" name="Picture 2"/>
          <p:cNvPicPr>
            <a:picLocks noChangeAspect="1" noChangeArrowheads="1"/>
          </p:cNvPicPr>
          <p:nvPr/>
        </p:nvPicPr>
        <p:blipFill>
          <a:blip r:embed="rId3"/>
          <a:srcRect/>
          <a:stretch>
            <a:fillRect/>
          </a:stretch>
        </p:blipFill>
        <p:spPr bwMode="auto">
          <a:xfrm>
            <a:off x="685800" y="1600200"/>
            <a:ext cx="7471425" cy="3986212"/>
          </a:xfrm>
          <a:prstGeom prst="rect">
            <a:avLst/>
          </a:prstGeom>
          <a:noFill/>
          <a:ln w="9525">
            <a:noFill/>
            <a:miter lim="800000"/>
            <a:headEnd/>
            <a:tailEnd/>
          </a:ln>
          <a:effectLst/>
        </p:spPr>
      </p:pic>
      <p:sp>
        <p:nvSpPr>
          <p:cNvPr id="4"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11</a:t>
            </a:fld>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r>
              <a:rPr lang="en-US"/>
              <a:t>DFT Example</a:t>
            </a:r>
          </a:p>
        </p:txBody>
      </p:sp>
      <p:sp>
        <p:nvSpPr>
          <p:cNvPr id="7" name="Slide Number Placeholder 5"/>
          <p:cNvSpPr>
            <a:spLocks noGrp="1"/>
          </p:cNvSpPr>
          <p:nvPr>
            <p:ph type="sldNum" sz="quarter" idx="12"/>
          </p:nvPr>
        </p:nvSpPr>
        <p:spPr/>
        <p:txBody>
          <a:bodyPr/>
          <a:lstStyle/>
          <a:p>
            <a:fld id="{214FCA4A-3C79-4848-BA87-CB9217BEFB0C}" type="slidenum">
              <a:rPr lang="en-US"/>
              <a:pPr/>
              <a:t>12</a:t>
            </a:fld>
            <a:endParaRPr lang="en-US"/>
          </a:p>
        </p:txBody>
      </p:sp>
      <p:sp>
        <p:nvSpPr>
          <p:cNvPr id="10" name="Content Placeholder 9"/>
          <p:cNvSpPr>
            <a:spLocks noGrp="1"/>
          </p:cNvSpPr>
          <p:nvPr>
            <p:ph sz="quarter" idx="1"/>
          </p:nvPr>
        </p:nvSpPr>
        <p:spPr>
          <a:xfrm>
            <a:off x="457200" y="1219200"/>
            <a:ext cx="8229600" cy="685800"/>
          </a:xfrm>
        </p:spPr>
        <p:txBody>
          <a:bodyPr/>
          <a:lstStyle/>
          <a:p>
            <a:r>
              <a:rPr lang="en-US" dirty="0" smtClean="0"/>
              <a:t>Given a row profile, compute the Fourier coefficients</a:t>
            </a:r>
            <a:endParaRPr lang="en-US" dirty="0"/>
          </a:p>
        </p:txBody>
      </p:sp>
      <p:pic>
        <p:nvPicPr>
          <p:cNvPr id="9" name="Picture 4"/>
          <p:cNvPicPr>
            <a:picLocks noChangeAspect="1" noChangeArrowheads="1"/>
          </p:cNvPicPr>
          <p:nvPr/>
        </p:nvPicPr>
        <p:blipFill>
          <a:blip r:embed="rId3"/>
          <a:srcRect/>
          <a:stretch>
            <a:fillRect/>
          </a:stretch>
        </p:blipFill>
        <p:spPr bwMode="auto">
          <a:xfrm>
            <a:off x="1143000" y="3124200"/>
            <a:ext cx="4114800" cy="1154243"/>
          </a:xfrm>
          <a:prstGeom prst="rect">
            <a:avLst/>
          </a:prstGeom>
          <a:ln>
            <a:solidFill>
              <a:schemeClr val="tx1"/>
            </a:solidFill>
          </a:ln>
          <a:effectLst>
            <a:outerShdw blurRad="292100" dist="139700" dir="2700000" algn="tl" rotWithShape="0">
              <a:srgbClr val="333333">
                <a:alpha val="65000"/>
              </a:srgbClr>
            </a:outerShdw>
          </a:effectLst>
        </p:spPr>
      </p:pic>
      <p:graphicFrame>
        <p:nvGraphicFramePr>
          <p:cNvPr id="11" name="Table 10"/>
          <p:cNvGraphicFramePr>
            <a:graphicFrameLocks noGrp="1"/>
          </p:cNvGraphicFramePr>
          <p:nvPr/>
        </p:nvGraphicFramePr>
        <p:xfrm>
          <a:off x="1143000" y="2133600"/>
          <a:ext cx="6705594" cy="741680"/>
        </p:xfrm>
        <a:graphic>
          <a:graphicData uri="http://schemas.openxmlformats.org/drawingml/2006/table">
            <a:tbl>
              <a:tblPr firstRow="1" bandRow="1">
                <a:tableStyleId>{5C22544A-7EE6-4342-B048-85BDC9FD1C3A}</a:tableStyleId>
              </a:tblPr>
              <a:tblGrid>
                <a:gridCol w="914397"/>
                <a:gridCol w="575735"/>
                <a:gridCol w="745066"/>
                <a:gridCol w="745066"/>
                <a:gridCol w="745066"/>
                <a:gridCol w="745066"/>
                <a:gridCol w="745066"/>
                <a:gridCol w="745066"/>
                <a:gridCol w="745066"/>
              </a:tblGrid>
              <a:tr h="370840">
                <a:tc>
                  <a:txBody>
                    <a:bodyPr/>
                    <a:lstStyle/>
                    <a:p>
                      <a:pPr algn="ctr"/>
                      <a:r>
                        <a:rPr lang="en-US" dirty="0" smtClean="0"/>
                        <a:t>Index</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b="1" dirty="0" smtClean="0">
                          <a:solidFill>
                            <a:schemeClr val="bg1"/>
                          </a:solidFill>
                        </a:rPr>
                        <a:t>Value</a:t>
                      </a:r>
                      <a:endParaRPr lang="en-US"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smtClean="0"/>
                        <a:t>20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56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83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104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114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r>
              <a:rPr lang="en-US" dirty="0" smtClean="0">
                <a:solidFill>
                  <a:schemeClr val="tx1"/>
                </a:solidFill>
              </a:rPr>
              <a:t>Translation, Rotation, </a:t>
            </a:r>
            <a:r>
              <a:rPr lang="en-US" dirty="0" err="1" smtClean="0">
                <a:solidFill>
                  <a:schemeClr val="tx1"/>
                </a:solidFill>
              </a:rPr>
              <a:t>Distributivity</a:t>
            </a:r>
            <a:endParaRPr lang="en-US" dirty="0">
              <a:solidFill>
                <a:schemeClr val="tx1"/>
              </a:solidFill>
            </a:endParaRPr>
          </a:p>
        </p:txBody>
      </p:sp>
      <p:sp>
        <p:nvSpPr>
          <p:cNvPr id="5" name="Slide Number Placeholder 5"/>
          <p:cNvSpPr>
            <a:spLocks noGrp="1"/>
          </p:cNvSpPr>
          <p:nvPr>
            <p:ph type="sldNum" sz="quarter" idx="12"/>
          </p:nvPr>
        </p:nvSpPr>
        <p:spPr/>
        <p:txBody>
          <a:bodyPr/>
          <a:lstStyle/>
          <a:p>
            <a:fld id="{407ABAE9-6984-4E6B-B318-A118E551458D}" type="slidenum">
              <a:rPr lang="en-US"/>
              <a:pPr/>
              <a:t>13</a:t>
            </a:fld>
            <a:endParaRPr lang="en-US" dirty="0"/>
          </a:p>
        </p:txBody>
      </p:sp>
      <p:sp>
        <p:nvSpPr>
          <p:cNvPr id="180227" name="Rectangle 3"/>
          <p:cNvSpPr>
            <a:spLocks noGrp="1" noChangeArrowheads="1"/>
          </p:cNvSpPr>
          <p:nvPr>
            <p:ph sz="quarter" idx="1"/>
          </p:nvPr>
        </p:nvSpPr>
        <p:spPr>
          <a:xfrm>
            <a:off x="457200" y="1219200"/>
            <a:ext cx="8229600" cy="2362200"/>
          </a:xfrm>
        </p:spPr>
        <p:txBody>
          <a:bodyPr>
            <a:noAutofit/>
          </a:bodyPr>
          <a:lstStyle/>
          <a:p>
            <a:r>
              <a:rPr lang="en-US" sz="2400" b="1" i="1" dirty="0" smtClean="0"/>
              <a:t>Translation</a:t>
            </a:r>
            <a:r>
              <a:rPr lang="en-US" sz="2400" dirty="0" smtClean="0"/>
              <a:t> of the source will cause the phase spectrum to change but leave the magnitude spectrum unchanged since the phase spectrum encodes location information while the magnitude spectrum encodes shape information.</a:t>
            </a:r>
          </a:p>
          <a:p>
            <a:r>
              <a:rPr lang="en-US" sz="2400" b="1" i="1" dirty="0" smtClean="0"/>
              <a:t>Rotation</a:t>
            </a:r>
            <a:r>
              <a:rPr lang="en-US" sz="2400" dirty="0" smtClean="0"/>
              <a:t> of the source corresponds to an identical rotation of the magnitude and phase spectra.</a:t>
            </a:r>
          </a:p>
          <a:p>
            <a:r>
              <a:rPr lang="en-US" sz="2400" b="1" i="1" dirty="0" err="1" smtClean="0"/>
              <a:t>Distributivity</a:t>
            </a:r>
            <a:r>
              <a:rPr lang="en-US" sz="2400" b="1" i="1" dirty="0" smtClean="0"/>
              <a:t>.</a:t>
            </a:r>
            <a:r>
              <a:rPr lang="en-US" sz="2400" dirty="0" smtClean="0"/>
              <a:t>  The Fourier transform is distributive over addition (not multiplication):</a:t>
            </a:r>
            <a:endParaRPr lang="en-US" sz="2400" dirty="0"/>
          </a:p>
        </p:txBody>
      </p:sp>
      <p:pic>
        <p:nvPicPr>
          <p:cNvPr id="7170" name="Picture 2"/>
          <p:cNvPicPr>
            <a:picLocks noChangeAspect="1" noChangeArrowheads="1"/>
          </p:cNvPicPr>
          <p:nvPr/>
        </p:nvPicPr>
        <p:blipFill>
          <a:blip r:embed="rId3"/>
          <a:srcRect/>
          <a:stretch>
            <a:fillRect/>
          </a:stretch>
        </p:blipFill>
        <p:spPr bwMode="auto">
          <a:xfrm>
            <a:off x="1371600" y="4724400"/>
            <a:ext cx="6173304" cy="9906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0227">
                                            <p:txEl>
                                              <p:pRg st="0" end="0"/>
                                            </p:txEl>
                                          </p:spTgt>
                                        </p:tgtEl>
                                        <p:attrNameLst>
                                          <p:attrName>style.visibility</p:attrName>
                                        </p:attrNameLst>
                                      </p:cBhvr>
                                      <p:to>
                                        <p:strVal val="visible"/>
                                      </p:to>
                                    </p:set>
                                    <p:anim calcmode="lin" valueType="num">
                                      <p:cBhvr additive="base">
                                        <p:cTn id="7" dur="500" fill="hold"/>
                                        <p:tgtEl>
                                          <p:spTgt spid="1802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02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0227">
                                            <p:txEl>
                                              <p:pRg st="1" end="1"/>
                                            </p:txEl>
                                          </p:spTgt>
                                        </p:tgtEl>
                                        <p:attrNameLst>
                                          <p:attrName>style.visibility</p:attrName>
                                        </p:attrNameLst>
                                      </p:cBhvr>
                                      <p:to>
                                        <p:strVal val="visible"/>
                                      </p:to>
                                    </p:set>
                                    <p:anim calcmode="lin" valueType="num">
                                      <p:cBhvr additive="base">
                                        <p:cTn id="13" dur="500" fill="hold"/>
                                        <p:tgtEl>
                                          <p:spTgt spid="1802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02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0227">
                                            <p:txEl>
                                              <p:pRg st="2" end="2"/>
                                            </p:txEl>
                                          </p:spTgt>
                                        </p:tgtEl>
                                        <p:attrNameLst>
                                          <p:attrName>style.visibility</p:attrName>
                                        </p:attrNameLst>
                                      </p:cBhvr>
                                      <p:to>
                                        <p:strVal val="visible"/>
                                      </p:to>
                                    </p:set>
                                    <p:anim calcmode="lin" valueType="num">
                                      <p:cBhvr additive="base">
                                        <p:cTn id="19" dur="500" fill="hold"/>
                                        <p:tgtEl>
                                          <p:spTgt spid="1802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022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Translation, Rotation, </a:t>
            </a:r>
            <a:r>
              <a:rPr lang="en-US" dirty="0" err="1" smtClean="0"/>
              <a:t>Distributivity</a:t>
            </a:r>
            <a:endParaRPr lang="en-US" dirty="0"/>
          </a:p>
        </p:txBody>
      </p:sp>
      <p:sp>
        <p:nvSpPr>
          <p:cNvPr id="5" name="Slide Number Placeholder 5"/>
          <p:cNvSpPr>
            <a:spLocks noGrp="1"/>
          </p:cNvSpPr>
          <p:nvPr>
            <p:ph type="sldNum" sz="quarter" idx="12"/>
          </p:nvPr>
        </p:nvSpPr>
        <p:spPr>
          <a:xfrm>
            <a:off x="612648" y="6356350"/>
            <a:ext cx="1981200" cy="365760"/>
          </a:xfrm>
        </p:spPr>
        <p:txBody>
          <a:bodyPr/>
          <a:lstStyle/>
          <a:p>
            <a:fld id="{407ABAE9-6984-4E6B-B318-A118E551458D}" type="slidenum">
              <a:rPr lang="en-US"/>
              <a:pPr/>
              <a:t>14</a:t>
            </a:fld>
            <a:endParaRPr lang="en-US" dirty="0"/>
          </a:p>
        </p:txBody>
      </p:sp>
      <p:pic>
        <p:nvPicPr>
          <p:cNvPr id="8194" name="Picture 2"/>
          <p:cNvPicPr>
            <a:picLocks noChangeAspect="1" noChangeArrowheads="1"/>
          </p:cNvPicPr>
          <p:nvPr/>
        </p:nvPicPr>
        <p:blipFill>
          <a:blip r:embed="rId3"/>
          <a:srcRect/>
          <a:stretch>
            <a:fillRect/>
          </a:stretch>
        </p:blipFill>
        <p:spPr bwMode="auto">
          <a:xfrm>
            <a:off x="228600" y="1371600"/>
            <a:ext cx="8418856" cy="4114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Periodicity</a:t>
            </a:r>
            <a:endParaRPr lang="en-US" dirty="0"/>
          </a:p>
        </p:txBody>
      </p:sp>
      <p:sp>
        <p:nvSpPr>
          <p:cNvPr id="3" name="Content Placeholder 2"/>
          <p:cNvSpPr>
            <a:spLocks noGrp="1"/>
          </p:cNvSpPr>
          <p:nvPr>
            <p:ph sz="quarter" idx="1"/>
          </p:nvPr>
        </p:nvSpPr>
        <p:spPr/>
        <p:txBody>
          <a:bodyPr>
            <a:noAutofit/>
          </a:bodyPr>
          <a:lstStyle/>
          <a:p>
            <a:r>
              <a:rPr lang="en-US" sz="2000" dirty="0" smtClean="0"/>
              <a:t>The DFT is periodic</a:t>
            </a:r>
          </a:p>
          <a:p>
            <a:pPr lvl="1"/>
            <a:r>
              <a:rPr lang="en-US" sz="1800" dirty="0" smtClean="0"/>
              <a:t>Sinusoids have infinite, repeating extent and so the DFT ‘image’ is infinite and repeated (tiled)</a:t>
            </a:r>
          </a:p>
          <a:p>
            <a:pPr>
              <a:buNone/>
            </a:pPr>
            <a:endParaRPr lang="en-US" sz="2400" dirty="0" smtClean="0"/>
          </a:p>
          <a:p>
            <a:endParaRPr lang="en-US" sz="2000" dirty="0" smtClean="0"/>
          </a:p>
          <a:p>
            <a:r>
              <a:rPr lang="en-US" sz="2000" dirty="0" smtClean="0"/>
              <a:t>While this property of the DFT may initially seem to be of little consequence, it carries important implications. </a:t>
            </a:r>
          </a:p>
          <a:p>
            <a:pPr lvl="1"/>
            <a:r>
              <a:rPr lang="en-US" sz="1800" dirty="0" smtClean="0"/>
              <a:t>Since the source image wraps around itself, the source image will appear to have edges where no edges actually exist.</a:t>
            </a:r>
          </a:p>
          <a:p>
            <a:pPr lvl="1"/>
            <a:r>
              <a:rPr lang="en-US" sz="1800" dirty="0" smtClean="0"/>
              <a:t>For example, the left side of an image is bright and the right side is dark, there will be a false edge created when the image is tiled since the brightness of the left side is placed adjacent to the darkness of the right side. </a:t>
            </a:r>
          </a:p>
          <a:p>
            <a:pPr lvl="1"/>
            <a:r>
              <a:rPr lang="en-US" sz="1800" dirty="0" smtClean="0"/>
              <a:t>These </a:t>
            </a:r>
            <a:r>
              <a:rPr lang="en-US" sz="1800" dirty="0" err="1" smtClean="0"/>
              <a:t>artiﬁcial</a:t>
            </a:r>
            <a:r>
              <a:rPr lang="en-US" sz="1800" dirty="0" smtClean="0"/>
              <a:t> edges will then be reflected in the amplitude spectrum and give a false characterization of the power spectrum of the source image.</a:t>
            </a:r>
            <a:endParaRPr lang="en-US" sz="1800" dirty="0"/>
          </a:p>
        </p:txBody>
      </p:sp>
      <p:sp>
        <p:nvSpPr>
          <p:cNvPr id="16" name="Slide Number Placeholder 5"/>
          <p:cNvSpPr>
            <a:spLocks noGrp="1"/>
          </p:cNvSpPr>
          <p:nvPr>
            <p:ph type="sldNum" sz="quarter" idx="12"/>
          </p:nvPr>
        </p:nvSpPr>
        <p:spPr>
          <a:xfrm>
            <a:off x="612648" y="6356350"/>
            <a:ext cx="1981200" cy="365760"/>
          </a:xfrm>
        </p:spPr>
        <p:txBody>
          <a:bodyPr/>
          <a:lstStyle/>
          <a:p>
            <a:fld id="{407ABAE9-6984-4E6B-B318-A118E551458D}" type="slidenum">
              <a:rPr lang="en-US"/>
              <a:pPr/>
              <a:t>15</a:t>
            </a:fld>
            <a:endParaRPr lang="en-US" dirty="0"/>
          </a:p>
        </p:txBody>
      </p:sp>
      <p:pic>
        <p:nvPicPr>
          <p:cNvPr id="9218" name="Picture 2"/>
          <p:cNvPicPr>
            <a:picLocks noChangeAspect="1" noChangeArrowheads="1"/>
          </p:cNvPicPr>
          <p:nvPr/>
        </p:nvPicPr>
        <p:blipFill>
          <a:blip r:embed="rId3"/>
          <a:srcRect/>
          <a:stretch>
            <a:fillRect/>
          </a:stretch>
        </p:blipFill>
        <p:spPr bwMode="auto">
          <a:xfrm>
            <a:off x="609600" y="2438400"/>
            <a:ext cx="8077200" cy="33872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6" name="Slide Number Placeholder 5"/>
          <p:cNvSpPr>
            <a:spLocks noGrp="1"/>
          </p:cNvSpPr>
          <p:nvPr>
            <p:ph type="sldNum" sz="quarter" idx="12"/>
          </p:nvPr>
        </p:nvSpPr>
        <p:spPr>
          <a:xfrm>
            <a:off x="612648" y="6356350"/>
            <a:ext cx="1981200" cy="365760"/>
          </a:xfrm>
        </p:spPr>
        <p:txBody>
          <a:bodyPr/>
          <a:lstStyle/>
          <a:p>
            <a:fld id="{407ABAE9-6984-4E6B-B318-A118E551458D}" type="slidenum">
              <a:rPr lang="en-US"/>
              <a:pPr/>
              <a:t>16</a:t>
            </a:fld>
            <a:endParaRPr lang="en-US" dirty="0"/>
          </a:p>
        </p:txBody>
      </p:sp>
      <p:pic>
        <p:nvPicPr>
          <p:cNvPr id="10242" name="Picture 2"/>
          <p:cNvPicPr>
            <a:picLocks noChangeAspect="1" noChangeArrowheads="1"/>
          </p:cNvPicPr>
          <p:nvPr/>
        </p:nvPicPr>
        <p:blipFill>
          <a:blip r:embed="rId3"/>
          <a:srcRect/>
          <a:stretch>
            <a:fillRect/>
          </a:stretch>
        </p:blipFill>
        <p:spPr bwMode="auto">
          <a:xfrm>
            <a:off x="533400" y="1371600"/>
            <a:ext cx="7965367" cy="4572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Windowing</a:t>
            </a:r>
            <a:endParaRPr lang="en-US" dirty="0"/>
          </a:p>
        </p:txBody>
      </p:sp>
      <p:sp>
        <p:nvSpPr>
          <p:cNvPr id="3" name="Content Placeholder 2"/>
          <p:cNvSpPr>
            <a:spLocks noGrp="1"/>
          </p:cNvSpPr>
          <p:nvPr>
            <p:ph sz="quarter" idx="1"/>
          </p:nvPr>
        </p:nvSpPr>
        <p:spPr/>
        <p:txBody>
          <a:bodyPr/>
          <a:lstStyle/>
          <a:p>
            <a:r>
              <a:rPr lang="en-US" dirty="0" smtClean="0"/>
              <a:t>Windowing is a technique to minimize the artificial distortions injected into the spectrum of an image due to tiling discontinuities. </a:t>
            </a:r>
          </a:p>
          <a:p>
            <a:r>
              <a:rPr lang="en-US" dirty="0" smtClean="0"/>
              <a:t>Windowing is an image processing filter that is applied prior to conversion into the Fourier domain and an inverse windowing filter must be applied when recovery of the source image is desired from the DFT coefficients.</a:t>
            </a:r>
          </a:p>
          <a:p>
            <a:r>
              <a:rPr lang="en-US" dirty="0" smtClean="0"/>
              <a:t>Windowing forces continuity (or near continuity) at tile edges.  Smoothly force the samples to be zero (or near zero) at the image edges by scaling image samples.</a:t>
            </a:r>
          </a:p>
        </p:txBody>
      </p:sp>
      <p:sp>
        <p:nvSpPr>
          <p:cNvPr id="4"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Windowing</a:t>
            </a:r>
            <a:endParaRPr lang="en-US" dirty="0"/>
          </a:p>
        </p:txBody>
      </p:sp>
      <p:sp>
        <p:nvSpPr>
          <p:cNvPr id="3" name="Content Placeholder 2"/>
          <p:cNvSpPr>
            <a:spLocks noGrp="1"/>
          </p:cNvSpPr>
          <p:nvPr>
            <p:ph sz="quarter" idx="1"/>
          </p:nvPr>
        </p:nvSpPr>
        <p:spPr/>
        <p:txBody>
          <a:bodyPr/>
          <a:lstStyle/>
          <a:p>
            <a:r>
              <a:rPr lang="en-US" dirty="0" smtClean="0"/>
              <a:t>Windowing is multiplication</a:t>
            </a:r>
          </a:p>
          <a:p>
            <a:pPr lvl="1"/>
            <a:r>
              <a:rPr lang="en-US" dirty="0" smtClean="0"/>
              <a:t>Each sample is multiplied by a windowing function</a:t>
            </a:r>
          </a:p>
          <a:p>
            <a:pPr lvl="1"/>
            <a:r>
              <a:rPr lang="en-US" dirty="0" smtClean="0"/>
              <a:t>Windowing function is parameterized on distance from center</a:t>
            </a:r>
          </a:p>
          <a:p>
            <a:pPr lvl="1"/>
            <a:r>
              <a:rPr lang="en-US" dirty="0" smtClean="0"/>
              <a:t>Windowing function is unity at the center and falls to zero at image borders</a:t>
            </a:r>
          </a:p>
          <a:p>
            <a:pPr lvl="1"/>
            <a:endParaRPr lang="en-US" dirty="0" smtClean="0"/>
          </a:p>
          <a:p>
            <a:r>
              <a:rPr lang="en-US" dirty="0" smtClean="0"/>
              <a:t>Choose a windowing function</a:t>
            </a:r>
          </a:p>
          <a:p>
            <a:pPr lvl="1"/>
            <a:r>
              <a:rPr lang="en-US" dirty="0" smtClean="0"/>
              <a:t>Bartlett</a:t>
            </a:r>
          </a:p>
          <a:p>
            <a:pPr lvl="1"/>
            <a:r>
              <a:rPr lang="en-US" dirty="0" err="1" smtClean="0"/>
              <a:t>Hanning</a:t>
            </a:r>
            <a:endParaRPr lang="en-US" dirty="0" smtClean="0"/>
          </a:p>
          <a:p>
            <a:pPr lvl="1"/>
            <a:r>
              <a:rPr lang="en-US" dirty="0" smtClean="0"/>
              <a:t>Blackman</a:t>
            </a:r>
          </a:p>
          <a:p>
            <a:pPr lvl="1"/>
            <a:r>
              <a:rPr lang="en-US" dirty="0" smtClean="0"/>
              <a:t>Hamming</a:t>
            </a:r>
          </a:p>
        </p:txBody>
      </p:sp>
      <p:sp>
        <p:nvSpPr>
          <p:cNvPr id="4" name="Slide Number Placeholder 5"/>
          <p:cNvSpPr>
            <a:spLocks noGrp="1"/>
          </p:cNvSpPr>
          <p:nvPr>
            <p:ph type="sldNum" sz="quarter" idx="12"/>
          </p:nvPr>
        </p:nvSpPr>
        <p:spPr>
          <a:xfrm>
            <a:off x="612648" y="6356350"/>
            <a:ext cx="1981200" cy="365760"/>
          </a:xfrm>
        </p:spPr>
        <p:txBody>
          <a:bodyPr/>
          <a:lstStyle/>
          <a:p>
            <a:fld id="{407ABAE9-6984-4E6B-B318-A118E551458D}" type="slidenum">
              <a:rPr lang="en-US"/>
              <a:pPr/>
              <a:t>18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 calcmode="lin" valueType="num">
                                      <p:cBhvr additive="base">
                                        <p:cTn id="4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Windowing Functions</a:t>
            </a:r>
            <a:endParaRPr lang="en-US" dirty="0"/>
          </a:p>
        </p:txBody>
      </p:sp>
      <p:sp>
        <p:nvSpPr>
          <p:cNvPr id="3" name="Content Placeholder 2"/>
          <p:cNvSpPr>
            <a:spLocks noGrp="1"/>
          </p:cNvSpPr>
          <p:nvPr>
            <p:ph sz="quarter" idx="1"/>
          </p:nvPr>
        </p:nvSpPr>
        <p:spPr>
          <a:xfrm>
            <a:off x="457200" y="1219200"/>
            <a:ext cx="8229600" cy="4876800"/>
          </a:xfrm>
        </p:spPr>
        <p:txBody>
          <a:bodyPr>
            <a:normAutofit/>
          </a:bodyPr>
          <a:lstStyle/>
          <a:p>
            <a:r>
              <a:rPr lang="en-US" dirty="0" smtClean="0"/>
              <a:t>The Bartlett window is a cone</a:t>
            </a:r>
          </a:p>
          <a:p>
            <a:pPr lvl="1"/>
            <a:r>
              <a:rPr lang="en-US" dirty="0" smtClean="0"/>
              <a:t>Discontinuous at edges and center</a:t>
            </a:r>
          </a:p>
          <a:p>
            <a:pPr lvl="1"/>
            <a:r>
              <a:rPr lang="en-US" dirty="0" smtClean="0"/>
              <a:t>Computationally simple</a:t>
            </a:r>
          </a:p>
          <a:p>
            <a:pPr lvl="1"/>
            <a:endParaRPr lang="en-US" dirty="0" smtClean="0"/>
          </a:p>
          <a:p>
            <a:pPr lvl="1"/>
            <a:endParaRPr lang="en-US" dirty="0" smtClean="0"/>
          </a:p>
          <a:p>
            <a:pPr lvl="1">
              <a:buNone/>
            </a:pPr>
            <a:endParaRPr lang="en-US" dirty="0" smtClean="0"/>
          </a:p>
          <a:p>
            <a:r>
              <a:rPr lang="en-US" dirty="0" err="1" smtClean="0"/>
              <a:t>Hanning</a:t>
            </a:r>
            <a:r>
              <a:rPr lang="en-US" dirty="0" smtClean="0"/>
              <a:t> window</a:t>
            </a:r>
          </a:p>
          <a:p>
            <a:pPr lvl="1"/>
            <a:r>
              <a:rPr lang="en-US" dirty="0" smtClean="0"/>
              <a:t>Continuous</a:t>
            </a:r>
          </a:p>
          <a:p>
            <a:pPr lvl="1">
              <a:buNone/>
            </a:pPr>
            <a:endParaRPr lang="en-US" dirty="0"/>
          </a:p>
        </p:txBody>
      </p:sp>
      <p:pic>
        <p:nvPicPr>
          <p:cNvPr id="145410" name="Picture 2"/>
          <p:cNvPicPr>
            <a:picLocks noChangeAspect="1" noChangeArrowheads="1"/>
          </p:cNvPicPr>
          <p:nvPr/>
        </p:nvPicPr>
        <p:blipFill>
          <a:blip r:embed="rId3"/>
          <a:srcRect/>
          <a:stretch>
            <a:fillRect/>
          </a:stretch>
        </p:blipFill>
        <p:spPr bwMode="auto">
          <a:xfrm>
            <a:off x="2743200" y="2743200"/>
            <a:ext cx="3124200" cy="803208"/>
          </a:xfrm>
          <a:prstGeom prst="rect">
            <a:avLst/>
          </a:prstGeom>
          <a:ln>
            <a:solidFill>
              <a:schemeClr val="tx1"/>
            </a:solidFill>
          </a:ln>
          <a:effectLst>
            <a:outerShdw blurRad="292100" dist="139700" dir="2700000" algn="tl" rotWithShape="0">
              <a:srgbClr val="333333">
                <a:alpha val="65000"/>
              </a:srgbClr>
            </a:outerShdw>
          </a:effectLst>
        </p:spPr>
      </p:pic>
      <p:sp>
        <p:nvSpPr>
          <p:cNvPr id="9" name="Slide Number Placeholder 5"/>
          <p:cNvSpPr>
            <a:spLocks noGrp="1"/>
          </p:cNvSpPr>
          <p:nvPr>
            <p:ph type="sldNum" sz="quarter" idx="12"/>
          </p:nvPr>
        </p:nvSpPr>
        <p:spPr>
          <a:xfrm>
            <a:off x="612648" y="6356350"/>
            <a:ext cx="1981200" cy="365760"/>
          </a:xfrm>
        </p:spPr>
        <p:txBody>
          <a:bodyPr/>
          <a:lstStyle/>
          <a:p>
            <a:fld id="{407ABAE9-6984-4E6B-B318-A118E551458D}" type="slidenum">
              <a:rPr lang="en-US"/>
              <a:pPr/>
              <a:t>19</a:t>
            </a:fld>
            <a:endParaRPr lang="en-US" dirty="0"/>
          </a:p>
        </p:txBody>
      </p:sp>
      <p:pic>
        <p:nvPicPr>
          <p:cNvPr id="12290" name="Picture 2"/>
          <p:cNvPicPr>
            <a:picLocks noChangeAspect="1" noChangeArrowheads="1"/>
          </p:cNvPicPr>
          <p:nvPr/>
        </p:nvPicPr>
        <p:blipFill>
          <a:blip r:embed="rId4"/>
          <a:srcRect/>
          <a:stretch>
            <a:fillRect/>
          </a:stretch>
        </p:blipFill>
        <p:spPr bwMode="auto">
          <a:xfrm>
            <a:off x="2362200" y="4876800"/>
            <a:ext cx="3686175" cy="800100"/>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5410"/>
                                        </p:tgtEl>
                                        <p:attrNameLst>
                                          <p:attrName>style.visibility</p:attrName>
                                        </p:attrNameLst>
                                      </p:cBhvr>
                                      <p:to>
                                        <p:strVal val="visible"/>
                                      </p:to>
                                    </p:set>
                                    <p:anim calcmode="lin" valueType="num">
                                      <p:cBhvr additive="base">
                                        <p:cTn id="21" dur="500" fill="hold"/>
                                        <p:tgtEl>
                                          <p:spTgt spid="145410"/>
                                        </p:tgtEl>
                                        <p:attrNameLst>
                                          <p:attrName>ppt_x</p:attrName>
                                        </p:attrNameLst>
                                      </p:cBhvr>
                                      <p:tavLst>
                                        <p:tav tm="0">
                                          <p:val>
                                            <p:strVal val="#ppt_x"/>
                                          </p:val>
                                        </p:tav>
                                        <p:tav tm="100000">
                                          <p:val>
                                            <p:strVal val="#ppt_x"/>
                                          </p:val>
                                        </p:tav>
                                      </p:tavLst>
                                    </p:anim>
                                    <p:anim calcmode="lin" valueType="num">
                                      <p:cBhvr additive="base">
                                        <p:cTn id="22" dur="500" fill="hold"/>
                                        <p:tgtEl>
                                          <p:spTgt spid="1454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290"/>
                                        </p:tgtEl>
                                        <p:attrNameLst>
                                          <p:attrName>style.visibility</p:attrName>
                                        </p:attrNameLst>
                                      </p:cBhvr>
                                      <p:to>
                                        <p:strVal val="visible"/>
                                      </p:to>
                                    </p:set>
                                    <p:anim calcmode="lin" valueType="num">
                                      <p:cBhvr additive="base">
                                        <p:cTn id="37" dur="500" fill="hold"/>
                                        <p:tgtEl>
                                          <p:spTgt spid="12290"/>
                                        </p:tgtEl>
                                        <p:attrNameLst>
                                          <p:attrName>ppt_x</p:attrName>
                                        </p:attrNameLst>
                                      </p:cBhvr>
                                      <p:tavLst>
                                        <p:tav tm="0">
                                          <p:val>
                                            <p:strVal val="#ppt_x"/>
                                          </p:val>
                                        </p:tav>
                                        <p:tav tm="100000">
                                          <p:val>
                                            <p:strVal val="#ppt_x"/>
                                          </p:val>
                                        </p:tav>
                                      </p:tavLst>
                                    </p:anim>
                                    <p:anim calcmode="lin" valueType="num">
                                      <p:cBhvr additive="base">
                                        <p:cTn id="3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Fourier Domain</a:t>
            </a:r>
            <a:endParaRPr lang="en-US" dirty="0"/>
          </a:p>
        </p:txBody>
      </p:sp>
      <p:sp>
        <p:nvSpPr>
          <p:cNvPr id="3" name="Content Placeholder 2"/>
          <p:cNvSpPr>
            <a:spLocks noGrp="1"/>
          </p:cNvSpPr>
          <p:nvPr>
            <p:ph sz="quarter" idx="1"/>
          </p:nvPr>
        </p:nvSpPr>
        <p:spPr>
          <a:xfrm>
            <a:off x="304800" y="1219200"/>
            <a:ext cx="8382000" cy="5105400"/>
          </a:xfrm>
        </p:spPr>
        <p:txBody>
          <a:bodyPr>
            <a:normAutofit/>
          </a:bodyPr>
          <a:lstStyle/>
          <a:p>
            <a:r>
              <a:rPr lang="en-US" dirty="0" smtClean="0"/>
              <a:t>Expresses an image as the sum of weighted sinusoids</a:t>
            </a:r>
          </a:p>
          <a:p>
            <a:pPr lvl="1"/>
            <a:r>
              <a:rPr lang="en-US" dirty="0" smtClean="0"/>
              <a:t>Wavelengths are determined by image dimensions</a:t>
            </a:r>
          </a:p>
          <a:p>
            <a:pPr lvl="1"/>
            <a:r>
              <a:rPr lang="en-US" dirty="0" smtClean="0"/>
              <a:t>Amplitudes are determined by sample values</a:t>
            </a:r>
          </a:p>
          <a:p>
            <a:r>
              <a:rPr lang="en-US" dirty="0" smtClean="0"/>
              <a:t>Fourier coefficients are </a:t>
            </a:r>
            <a:r>
              <a:rPr lang="en-US" b="1" i="1" dirty="0" smtClean="0"/>
              <a:t>complex</a:t>
            </a:r>
            <a:r>
              <a:rPr lang="en-US" dirty="0" smtClean="0"/>
              <a:t> rather than real values</a:t>
            </a:r>
          </a:p>
          <a:p>
            <a:r>
              <a:rPr lang="en-US" dirty="0" smtClean="0"/>
              <a:t>Given a one-dimensional sequence f of N samples, the one dimensional discrete Fourier transform is given as</a:t>
            </a:r>
          </a:p>
          <a:p>
            <a:endParaRPr lang="en-US" dirty="0" smtClean="0"/>
          </a:p>
          <a:p>
            <a:endParaRPr lang="en-US" dirty="0" smtClean="0"/>
          </a:p>
          <a:p>
            <a:endParaRPr lang="en-US" dirty="0" smtClean="0"/>
          </a:p>
          <a:p>
            <a:pPr>
              <a:buNone/>
            </a:pPr>
            <a:endParaRPr lang="en-US" dirty="0" smtClean="0"/>
          </a:p>
          <a:p>
            <a:pPr lvl="1"/>
            <a:r>
              <a:rPr lang="en-US" dirty="0" smtClean="0"/>
              <a:t>N is the length of a row and hence u is in [0, N-1]</a:t>
            </a:r>
          </a:p>
        </p:txBody>
      </p:sp>
      <p:pic>
        <p:nvPicPr>
          <p:cNvPr id="132098" name="Picture 2"/>
          <p:cNvPicPr>
            <a:picLocks noChangeAspect="1" noChangeArrowheads="1"/>
          </p:cNvPicPr>
          <p:nvPr/>
        </p:nvPicPr>
        <p:blipFill>
          <a:blip r:embed="rId3"/>
          <a:srcRect/>
          <a:stretch>
            <a:fillRect/>
          </a:stretch>
        </p:blipFill>
        <p:spPr bwMode="auto">
          <a:xfrm>
            <a:off x="1066800" y="4114800"/>
            <a:ext cx="6858000" cy="1156955"/>
          </a:xfrm>
          <a:prstGeom prst="rect">
            <a:avLst/>
          </a:prstGeom>
          <a:ln>
            <a:solidFill>
              <a:schemeClr val="tx1"/>
            </a:solidFill>
          </a:ln>
          <a:effectLst>
            <a:outerShdw blurRad="292100" dist="139700" dir="2700000" algn="tl" rotWithShape="0">
              <a:srgbClr val="333333">
                <a:alpha val="65000"/>
              </a:srgbClr>
            </a:outerShdw>
          </a:effectLst>
        </p:spPr>
      </p:pic>
      <p:sp>
        <p:nvSpPr>
          <p:cNvPr id="5"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Bartlett</a:t>
            </a:r>
            <a:endParaRPr lang="en-US" dirty="0"/>
          </a:p>
        </p:txBody>
      </p:sp>
      <p:sp>
        <p:nvSpPr>
          <p:cNvPr id="3" name="Content Placeholder 2"/>
          <p:cNvSpPr>
            <a:spLocks noGrp="1"/>
          </p:cNvSpPr>
          <p:nvPr>
            <p:ph sz="quarter" idx="1"/>
          </p:nvPr>
        </p:nvSpPr>
        <p:spPr>
          <a:xfrm>
            <a:off x="457200" y="1219200"/>
            <a:ext cx="8229600" cy="4876800"/>
          </a:xfrm>
        </p:spPr>
        <p:txBody>
          <a:bodyPr>
            <a:normAutofit/>
          </a:bodyPr>
          <a:lstStyle/>
          <a:p>
            <a:r>
              <a:rPr lang="en-US" dirty="0" smtClean="0"/>
              <a:t>Blackman window</a:t>
            </a:r>
          </a:p>
          <a:p>
            <a:pPr lvl="1"/>
            <a:r>
              <a:rPr lang="en-US" dirty="0" smtClean="0"/>
              <a:t>Continuous</a:t>
            </a:r>
          </a:p>
          <a:p>
            <a:pPr lvl="1"/>
            <a:r>
              <a:rPr lang="en-US" dirty="0" smtClean="0"/>
              <a:t>Steeper </a:t>
            </a:r>
            <a:r>
              <a:rPr lang="en-US" dirty="0" err="1" smtClean="0"/>
              <a:t>dropoff</a:t>
            </a:r>
            <a:r>
              <a:rPr lang="en-US" dirty="0" smtClean="0"/>
              <a:t> than </a:t>
            </a:r>
            <a:r>
              <a:rPr lang="en-US" dirty="0" err="1" smtClean="0"/>
              <a:t>Hanning</a:t>
            </a:r>
            <a:endParaRPr lang="en-US" dirty="0" smtClean="0"/>
          </a:p>
          <a:p>
            <a:pPr lvl="1"/>
            <a:endParaRPr lang="en-US" dirty="0" smtClean="0"/>
          </a:p>
          <a:p>
            <a:endParaRPr lang="en-US" dirty="0" smtClean="0"/>
          </a:p>
          <a:p>
            <a:pPr>
              <a:buNone/>
            </a:pPr>
            <a:endParaRPr lang="en-US" dirty="0" smtClean="0"/>
          </a:p>
          <a:p>
            <a:r>
              <a:rPr lang="en-US" dirty="0" smtClean="0"/>
              <a:t>Hamming (not </a:t>
            </a:r>
            <a:r>
              <a:rPr lang="en-US" dirty="0" err="1" smtClean="0"/>
              <a:t>Hanning</a:t>
            </a:r>
            <a:r>
              <a:rPr lang="en-US" dirty="0" smtClean="0"/>
              <a:t>) window</a:t>
            </a:r>
          </a:p>
          <a:p>
            <a:pPr lvl="1"/>
            <a:r>
              <a:rPr lang="en-US" dirty="0" smtClean="0"/>
              <a:t>Discontinuous at edges</a:t>
            </a:r>
          </a:p>
          <a:p>
            <a:pPr lvl="1"/>
            <a:r>
              <a:rPr lang="en-US" dirty="0" smtClean="0"/>
              <a:t>Steeper </a:t>
            </a:r>
            <a:r>
              <a:rPr lang="en-US" dirty="0" err="1" smtClean="0"/>
              <a:t>dropoff</a:t>
            </a:r>
            <a:r>
              <a:rPr lang="en-US" dirty="0" smtClean="0"/>
              <a:t> than </a:t>
            </a:r>
            <a:r>
              <a:rPr lang="en-US" dirty="0" err="1" smtClean="0"/>
              <a:t>Hanning</a:t>
            </a:r>
            <a:endParaRPr lang="en-US" dirty="0" smtClean="0"/>
          </a:p>
          <a:p>
            <a:pPr lvl="1"/>
            <a:endParaRPr lang="en-US" dirty="0"/>
          </a:p>
        </p:txBody>
      </p:sp>
      <p:sp>
        <p:nvSpPr>
          <p:cNvPr id="9" name="Slide Number Placeholder 5"/>
          <p:cNvSpPr>
            <a:spLocks noGrp="1"/>
          </p:cNvSpPr>
          <p:nvPr>
            <p:ph type="sldNum" sz="quarter" idx="12"/>
          </p:nvPr>
        </p:nvSpPr>
        <p:spPr>
          <a:xfrm>
            <a:off x="612648" y="6356350"/>
            <a:ext cx="1981200" cy="365760"/>
          </a:xfrm>
        </p:spPr>
        <p:txBody>
          <a:bodyPr/>
          <a:lstStyle/>
          <a:p>
            <a:fld id="{407ABAE9-6984-4E6B-B318-A118E551458D}" type="slidenum">
              <a:rPr lang="en-US"/>
              <a:pPr/>
              <a:t>20</a:t>
            </a:fld>
            <a:endParaRPr lang="en-US" dirty="0"/>
          </a:p>
        </p:txBody>
      </p:sp>
      <p:pic>
        <p:nvPicPr>
          <p:cNvPr id="12291" name="Picture 3"/>
          <p:cNvPicPr>
            <a:picLocks noChangeAspect="1" noChangeArrowheads="1"/>
          </p:cNvPicPr>
          <p:nvPr/>
        </p:nvPicPr>
        <p:blipFill>
          <a:blip r:embed="rId3"/>
          <a:srcRect/>
          <a:stretch>
            <a:fillRect/>
          </a:stretch>
        </p:blipFill>
        <p:spPr bwMode="auto">
          <a:xfrm>
            <a:off x="1676400" y="2743200"/>
            <a:ext cx="6629400" cy="811577"/>
          </a:xfrm>
          <a:prstGeom prst="rect">
            <a:avLst/>
          </a:prstGeom>
          <a:ln>
            <a:solidFill>
              <a:schemeClr val="tx1"/>
            </a:solidFill>
          </a:ln>
          <a:effectLst>
            <a:outerShdw blurRad="292100" dist="139700" dir="2700000" algn="tl" rotWithShape="0">
              <a:srgbClr val="333333">
                <a:alpha val="65000"/>
              </a:srgbClr>
            </a:outerShdw>
          </a:effectLst>
        </p:spPr>
      </p:pic>
      <p:pic>
        <p:nvPicPr>
          <p:cNvPr id="13315" name="Picture 3"/>
          <p:cNvPicPr>
            <a:picLocks noChangeAspect="1" noChangeArrowheads="1"/>
          </p:cNvPicPr>
          <p:nvPr/>
        </p:nvPicPr>
        <p:blipFill>
          <a:blip r:embed="rId4"/>
          <a:srcRect/>
          <a:stretch>
            <a:fillRect/>
          </a:stretch>
        </p:blipFill>
        <p:spPr bwMode="auto">
          <a:xfrm>
            <a:off x="2667000" y="5334000"/>
            <a:ext cx="4371975" cy="676275"/>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291"/>
                                        </p:tgtEl>
                                        <p:attrNameLst>
                                          <p:attrName>style.visibility</p:attrName>
                                        </p:attrNameLst>
                                      </p:cBhvr>
                                      <p:to>
                                        <p:strVal val="visible"/>
                                      </p:to>
                                    </p:set>
                                    <p:anim calcmode="lin" valueType="num">
                                      <p:cBhvr additive="base">
                                        <p:cTn id="21" dur="500" fill="hold"/>
                                        <p:tgtEl>
                                          <p:spTgt spid="12291"/>
                                        </p:tgtEl>
                                        <p:attrNameLst>
                                          <p:attrName>ppt_x</p:attrName>
                                        </p:attrNameLst>
                                      </p:cBhvr>
                                      <p:tavLst>
                                        <p:tav tm="0">
                                          <p:val>
                                            <p:strVal val="#ppt_x"/>
                                          </p:val>
                                        </p:tav>
                                        <p:tav tm="100000">
                                          <p:val>
                                            <p:strVal val="#ppt_x"/>
                                          </p:val>
                                        </p:tav>
                                      </p:tavLst>
                                    </p:anim>
                                    <p:anim calcmode="lin" valueType="num">
                                      <p:cBhvr additive="base">
                                        <p:cTn id="22" dur="500" fill="hold"/>
                                        <p:tgtEl>
                                          <p:spTgt spid="1229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315"/>
                                        </p:tgtEl>
                                        <p:attrNameLst>
                                          <p:attrName>style.visibility</p:attrName>
                                        </p:attrNameLst>
                                      </p:cBhvr>
                                      <p:to>
                                        <p:strVal val="visible"/>
                                      </p:to>
                                    </p:set>
                                    <p:anim calcmode="lin" valueType="num">
                                      <p:cBhvr additive="base">
                                        <p:cTn id="41" dur="500" fill="hold"/>
                                        <p:tgtEl>
                                          <p:spTgt spid="13315"/>
                                        </p:tgtEl>
                                        <p:attrNameLst>
                                          <p:attrName>ppt_x</p:attrName>
                                        </p:attrNameLst>
                                      </p:cBhvr>
                                      <p:tavLst>
                                        <p:tav tm="0">
                                          <p:val>
                                            <p:strVal val="#ppt_x"/>
                                          </p:val>
                                        </p:tav>
                                        <p:tav tm="100000">
                                          <p:val>
                                            <p:strVal val="#ppt_x"/>
                                          </p:val>
                                        </p:tav>
                                      </p:tavLst>
                                    </p:anim>
                                    <p:anim calcmode="lin" valueType="num">
                                      <p:cBhvr additive="base">
                                        <p:cTn id="42" dur="500" fill="hold"/>
                                        <p:tgtEl>
                                          <p:spTgt spid="133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Windowing Functions</a:t>
            </a:r>
            <a:endParaRPr lang="en-US" dirty="0"/>
          </a:p>
        </p:txBody>
      </p:sp>
      <p:pic>
        <p:nvPicPr>
          <p:cNvPr id="11266" name="Picture 2"/>
          <p:cNvPicPr>
            <a:picLocks noChangeAspect="1" noChangeArrowheads="1"/>
          </p:cNvPicPr>
          <p:nvPr/>
        </p:nvPicPr>
        <p:blipFill>
          <a:blip r:embed="rId3"/>
          <a:srcRect/>
          <a:stretch>
            <a:fillRect/>
          </a:stretch>
        </p:blipFill>
        <p:spPr bwMode="auto">
          <a:xfrm>
            <a:off x="1371600" y="1295400"/>
            <a:ext cx="6705600" cy="4895016"/>
          </a:xfrm>
          <a:prstGeom prst="rect">
            <a:avLst/>
          </a:prstGeom>
          <a:noFill/>
          <a:ln w="9525">
            <a:noFill/>
            <a:miter lim="800000"/>
            <a:headEnd/>
            <a:tailEnd/>
          </a:ln>
          <a:effectLst/>
        </p:spPr>
      </p:pic>
      <p:sp>
        <p:nvSpPr>
          <p:cNvPr id="4"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21</a:t>
            </a:fld>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Effect of Windowing on Amplitude Spectrum</a:t>
            </a:r>
            <a:endParaRPr lang="en-US" dirty="0"/>
          </a:p>
        </p:txBody>
      </p:sp>
      <p:pic>
        <p:nvPicPr>
          <p:cNvPr id="14338" name="Picture 2"/>
          <p:cNvPicPr>
            <a:picLocks noChangeAspect="1" noChangeArrowheads="1"/>
          </p:cNvPicPr>
          <p:nvPr/>
        </p:nvPicPr>
        <p:blipFill>
          <a:blip r:embed="rId3"/>
          <a:srcRect/>
          <a:stretch>
            <a:fillRect/>
          </a:stretch>
        </p:blipFill>
        <p:spPr bwMode="auto">
          <a:xfrm>
            <a:off x="457199" y="1295400"/>
            <a:ext cx="8209299" cy="4953000"/>
          </a:xfrm>
          <a:prstGeom prst="rect">
            <a:avLst/>
          </a:prstGeom>
          <a:noFill/>
          <a:ln w="9525">
            <a:noFill/>
            <a:miter lim="800000"/>
            <a:headEnd/>
            <a:tailEnd/>
          </a:ln>
          <a:effectLst/>
        </p:spPr>
      </p:pic>
      <p:sp>
        <p:nvSpPr>
          <p:cNvPr id="5"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22</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Frequency Domain Filtering</a:t>
            </a:r>
            <a:endParaRPr lang="en-US" dirty="0"/>
          </a:p>
        </p:txBody>
      </p:sp>
      <p:sp>
        <p:nvSpPr>
          <p:cNvPr id="3" name="Content Placeholder 2"/>
          <p:cNvSpPr>
            <a:spLocks noGrp="1"/>
          </p:cNvSpPr>
          <p:nvPr>
            <p:ph sz="quarter" idx="1"/>
          </p:nvPr>
        </p:nvSpPr>
        <p:spPr>
          <a:xfrm>
            <a:off x="457200" y="1219200"/>
            <a:ext cx="8229600" cy="4800600"/>
          </a:xfrm>
        </p:spPr>
        <p:txBody>
          <a:bodyPr>
            <a:normAutofit/>
          </a:bodyPr>
          <a:lstStyle/>
          <a:p>
            <a:r>
              <a:rPr lang="en-US" dirty="0" smtClean="0"/>
              <a:t>Images can be processed in either the spatial or frequency domain</a:t>
            </a:r>
          </a:p>
          <a:p>
            <a:pPr lvl="1"/>
            <a:r>
              <a:rPr lang="en-US" dirty="0" smtClean="0"/>
              <a:t>Spatial domain filters have already been discussed</a:t>
            </a:r>
          </a:p>
          <a:p>
            <a:pPr lvl="1"/>
            <a:r>
              <a:rPr lang="en-US" dirty="0" smtClean="0"/>
              <a:t>Frequency domain filters can achieve the same results by altering the DFT coefficients directly</a:t>
            </a:r>
          </a:p>
          <a:p>
            <a:pPr lvl="1"/>
            <a:r>
              <a:rPr lang="en-US" dirty="0" smtClean="0"/>
              <a:t>Frequency domain filtering can be generalized as the multiplication of the spectrum F of an image by a transfer function H. </a:t>
            </a:r>
          </a:p>
          <a:p>
            <a:pPr lvl="1"/>
            <a:endParaRPr lang="en-US" dirty="0" smtClean="0"/>
          </a:p>
          <a:p>
            <a:pPr lvl="1"/>
            <a:endParaRPr lang="en-US" dirty="0" smtClean="0"/>
          </a:p>
          <a:p>
            <a:pPr lvl="1"/>
            <a:endParaRPr lang="en-US" dirty="0" smtClean="0"/>
          </a:p>
        </p:txBody>
      </p:sp>
      <p:sp>
        <p:nvSpPr>
          <p:cNvPr id="5" name="Slide Number Placeholder 5"/>
          <p:cNvSpPr>
            <a:spLocks noGrp="1"/>
          </p:cNvSpPr>
          <p:nvPr>
            <p:ph type="sldNum" sz="quarter" idx="12"/>
          </p:nvPr>
        </p:nvSpPr>
        <p:spPr>
          <a:xfrm>
            <a:off x="612648" y="6356350"/>
            <a:ext cx="1981200" cy="365760"/>
          </a:xfrm>
        </p:spPr>
        <p:txBody>
          <a:bodyPr/>
          <a:lstStyle/>
          <a:p>
            <a:fld id="{407ABAE9-6984-4E6B-B318-A118E551458D}" type="slidenum">
              <a:rPr lang="en-US"/>
              <a:pPr/>
              <a:t>23</a:t>
            </a:fld>
            <a:endParaRPr lang="en-US" dirty="0"/>
          </a:p>
        </p:txBody>
      </p:sp>
      <p:pic>
        <p:nvPicPr>
          <p:cNvPr id="15362" name="Picture 2"/>
          <p:cNvPicPr>
            <a:picLocks noChangeAspect="1" noChangeArrowheads="1"/>
          </p:cNvPicPr>
          <p:nvPr/>
        </p:nvPicPr>
        <p:blipFill>
          <a:blip r:embed="rId3"/>
          <a:srcRect/>
          <a:stretch>
            <a:fillRect/>
          </a:stretch>
        </p:blipFill>
        <p:spPr bwMode="auto">
          <a:xfrm>
            <a:off x="1295400" y="4648200"/>
            <a:ext cx="7239000" cy="48207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362"/>
                                        </p:tgtEl>
                                        <p:attrNameLst>
                                          <p:attrName>style.visibility</p:attrName>
                                        </p:attrNameLst>
                                      </p:cBhvr>
                                      <p:to>
                                        <p:strVal val="visible"/>
                                      </p:to>
                                    </p:set>
                                    <p:anim calcmode="lin" valueType="num">
                                      <p:cBhvr additive="base">
                                        <p:cTn id="25" dur="500" fill="hold"/>
                                        <p:tgtEl>
                                          <p:spTgt spid="15362"/>
                                        </p:tgtEl>
                                        <p:attrNameLst>
                                          <p:attrName>ppt_x</p:attrName>
                                        </p:attrNameLst>
                                      </p:cBhvr>
                                      <p:tavLst>
                                        <p:tav tm="0">
                                          <p:val>
                                            <p:strVal val="#ppt_x"/>
                                          </p:val>
                                        </p:tav>
                                        <p:tav tm="100000">
                                          <p:val>
                                            <p:strVal val="#ppt_x"/>
                                          </p:val>
                                        </p:tav>
                                      </p:tavLst>
                                    </p:anim>
                                    <p:anim calcmode="lin" valueType="num">
                                      <p:cBhvr additive="base">
                                        <p:cTn id="26"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Frequency Domain Filtering</a:t>
            </a:r>
            <a:endParaRPr lang="en-US" dirty="0"/>
          </a:p>
        </p:txBody>
      </p:sp>
      <p:sp>
        <p:nvSpPr>
          <p:cNvPr id="3" name="Content Placeholder 2"/>
          <p:cNvSpPr>
            <a:spLocks noGrp="1"/>
          </p:cNvSpPr>
          <p:nvPr>
            <p:ph sz="quarter" idx="1"/>
          </p:nvPr>
        </p:nvSpPr>
        <p:spPr/>
        <p:txBody>
          <a:bodyPr/>
          <a:lstStyle/>
          <a:p>
            <a:r>
              <a:rPr lang="en-US" dirty="0" smtClean="0"/>
              <a:t>Recall that the DFT coefficients are complex-valued.</a:t>
            </a:r>
          </a:p>
          <a:p>
            <a:pPr lvl="1"/>
            <a:r>
              <a:rPr lang="en-US" dirty="0" smtClean="0"/>
              <a:t>Multiplication of F with H will possibly change both the amplitude and phase spectrum</a:t>
            </a:r>
          </a:p>
          <a:p>
            <a:pPr lvl="1"/>
            <a:r>
              <a:rPr lang="en-US" dirty="0" smtClean="0"/>
              <a:t>In practice, however, most frequency domain filters are zero-phase.  This means that the phase spectrum is not changed; only the amplitude spectrum is changed.</a:t>
            </a:r>
            <a:endParaRPr lang="en-US" dirty="0"/>
          </a:p>
        </p:txBody>
      </p:sp>
      <p:pic>
        <p:nvPicPr>
          <p:cNvPr id="4" name="Picture 2"/>
          <p:cNvPicPr>
            <a:picLocks noChangeAspect="1" noChangeArrowheads="1"/>
          </p:cNvPicPr>
          <p:nvPr/>
        </p:nvPicPr>
        <p:blipFill>
          <a:blip r:embed="rId3"/>
          <a:srcRect/>
          <a:stretch>
            <a:fillRect/>
          </a:stretch>
        </p:blipFill>
        <p:spPr bwMode="auto">
          <a:xfrm>
            <a:off x="1295400" y="4648200"/>
            <a:ext cx="7239000" cy="482073"/>
          </a:xfrm>
          <a:prstGeom prst="rect">
            <a:avLst/>
          </a:prstGeom>
          <a:noFill/>
          <a:ln w="9525">
            <a:noFill/>
            <a:miter lim="800000"/>
            <a:headEnd/>
            <a:tailEnd/>
          </a:ln>
          <a:effectLst/>
        </p:spPr>
      </p:pic>
      <p:sp>
        <p:nvSpPr>
          <p:cNvPr id="5"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24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t>
            </a:r>
            <a:endParaRPr lang="en-US" dirty="0"/>
          </a:p>
        </p:txBody>
      </p:sp>
      <p:sp>
        <p:nvSpPr>
          <p:cNvPr id="5" name="Slide Number Placeholder 5"/>
          <p:cNvSpPr>
            <a:spLocks noGrp="1"/>
          </p:cNvSpPr>
          <p:nvPr>
            <p:ph type="sldNum" sz="quarter" idx="12"/>
          </p:nvPr>
        </p:nvSpPr>
        <p:spPr/>
        <p:txBody>
          <a:bodyPr/>
          <a:lstStyle/>
          <a:p>
            <a:fld id="{407ABAE9-6984-4E6B-B318-A118E551458D}" type="slidenum">
              <a:rPr lang="en-US"/>
              <a:pPr/>
              <a:t>25</a:t>
            </a:fld>
            <a:endParaRPr lang="en-US" dirty="0"/>
          </a:p>
        </p:txBody>
      </p:sp>
      <p:sp>
        <p:nvSpPr>
          <p:cNvPr id="3" name="Content Placeholder 2"/>
          <p:cNvSpPr>
            <a:spLocks noGrp="1"/>
          </p:cNvSpPr>
          <p:nvPr>
            <p:ph sz="quarter" idx="1"/>
          </p:nvPr>
        </p:nvSpPr>
        <p:spPr/>
        <p:txBody>
          <a:bodyPr/>
          <a:lstStyle/>
          <a:p>
            <a:r>
              <a:rPr lang="en-US" dirty="0" smtClean="0"/>
              <a:t>Convolution in the spatial domain corresponds to multiplication in the Fourier domain.</a:t>
            </a:r>
          </a:p>
          <a:p>
            <a:endParaRPr lang="en-US" dirty="0" smtClean="0"/>
          </a:p>
          <a:p>
            <a:endParaRPr lang="en-US" dirty="0" smtClean="0"/>
          </a:p>
          <a:p>
            <a:endParaRPr lang="en-US" dirty="0" smtClean="0"/>
          </a:p>
          <a:p>
            <a:r>
              <a:rPr lang="en-US" dirty="0" smtClean="0"/>
              <a:t>This has strong computational implications</a:t>
            </a:r>
          </a:p>
          <a:p>
            <a:pPr lvl="1"/>
            <a:r>
              <a:rPr lang="en-US" dirty="0" smtClean="0"/>
              <a:t>Recall that convolution of an </a:t>
            </a:r>
            <a:r>
              <a:rPr lang="en-US" dirty="0" err="1" smtClean="0"/>
              <a:t>NxN</a:t>
            </a:r>
            <a:r>
              <a:rPr lang="en-US" dirty="0" smtClean="0"/>
              <a:t> image with </a:t>
            </a:r>
            <a:r>
              <a:rPr lang="en-US" dirty="0" err="1" smtClean="0"/>
              <a:t>MxM</a:t>
            </a:r>
            <a:r>
              <a:rPr lang="en-US" dirty="0" smtClean="0"/>
              <a:t> kernel is O(M</a:t>
            </a:r>
            <a:r>
              <a:rPr lang="en-US" baseline="30000" dirty="0" smtClean="0"/>
              <a:t>2</a:t>
            </a:r>
            <a:r>
              <a:rPr lang="en-US" dirty="0" smtClean="0"/>
              <a:t>N</a:t>
            </a:r>
            <a:r>
              <a:rPr lang="en-US" baseline="30000" dirty="0" smtClean="0"/>
              <a:t>2</a:t>
            </a:r>
            <a:r>
              <a:rPr lang="en-US" dirty="0" smtClean="0"/>
              <a:t>) in the spatial domain.</a:t>
            </a:r>
          </a:p>
          <a:p>
            <a:pPr lvl="1"/>
            <a:r>
              <a:rPr lang="en-US" dirty="0" smtClean="0"/>
              <a:t>What is the performance in the Fourier domain?</a:t>
            </a:r>
          </a:p>
          <a:p>
            <a:pPr lvl="2"/>
            <a:r>
              <a:rPr lang="en-US" dirty="0" smtClean="0"/>
              <a:t>O(N</a:t>
            </a:r>
            <a:r>
              <a:rPr lang="en-US" baseline="30000" dirty="0" smtClean="0"/>
              <a:t>2</a:t>
            </a:r>
            <a:r>
              <a:rPr lang="en-US" dirty="0" smtClean="0"/>
              <a:t>)</a:t>
            </a:r>
          </a:p>
        </p:txBody>
      </p:sp>
      <p:pic>
        <p:nvPicPr>
          <p:cNvPr id="150530" name="Picture 2"/>
          <p:cNvPicPr>
            <a:picLocks noChangeAspect="1" noChangeArrowheads="1"/>
          </p:cNvPicPr>
          <p:nvPr/>
        </p:nvPicPr>
        <p:blipFill>
          <a:blip r:embed="rId3"/>
          <a:srcRect/>
          <a:stretch>
            <a:fillRect/>
          </a:stretch>
        </p:blipFill>
        <p:spPr bwMode="auto">
          <a:xfrm>
            <a:off x="3124200" y="2514600"/>
            <a:ext cx="2952750" cy="714375"/>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0530"/>
                                        </p:tgtEl>
                                        <p:attrNameLst>
                                          <p:attrName>style.visibility</p:attrName>
                                        </p:attrNameLst>
                                      </p:cBhvr>
                                      <p:to>
                                        <p:strVal val="visible"/>
                                      </p:to>
                                    </p:set>
                                    <p:anim calcmode="lin" valueType="num">
                                      <p:cBhvr additive="base">
                                        <p:cTn id="13" dur="500" fill="hold"/>
                                        <p:tgtEl>
                                          <p:spTgt spid="150530"/>
                                        </p:tgtEl>
                                        <p:attrNameLst>
                                          <p:attrName>ppt_x</p:attrName>
                                        </p:attrNameLst>
                                      </p:cBhvr>
                                      <p:tavLst>
                                        <p:tav tm="0">
                                          <p:val>
                                            <p:strVal val="#ppt_x"/>
                                          </p:val>
                                        </p:tav>
                                        <p:tav tm="100000">
                                          <p:val>
                                            <p:strVal val="#ppt_x"/>
                                          </p:val>
                                        </p:tav>
                                      </p:tavLst>
                                    </p:anim>
                                    <p:anim calcmode="lin" valueType="num">
                                      <p:cBhvr additive="base">
                                        <p:cTn id="14" dur="500" fill="hold"/>
                                        <p:tgtEl>
                                          <p:spTgt spid="1505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4" fill="hold" grpId="0" nodeType="after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 calcmode="lin" valueType="num">
                                      <p:cBhvr additive="base">
                                        <p:cTn id="3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t>
            </a:r>
            <a:endParaRPr lang="en-US" dirty="0"/>
          </a:p>
        </p:txBody>
      </p:sp>
      <p:sp>
        <p:nvSpPr>
          <p:cNvPr id="3" name="Content Placeholder 2"/>
          <p:cNvSpPr>
            <a:spLocks noGrp="1"/>
          </p:cNvSpPr>
          <p:nvPr>
            <p:ph sz="quarter" idx="1"/>
          </p:nvPr>
        </p:nvSpPr>
        <p:spPr>
          <a:xfrm>
            <a:off x="457200" y="1219200"/>
            <a:ext cx="8229600" cy="4953000"/>
          </a:xfrm>
        </p:spPr>
        <p:txBody>
          <a:bodyPr>
            <a:normAutofit lnSpcReduction="10000"/>
          </a:bodyPr>
          <a:lstStyle/>
          <a:p>
            <a:r>
              <a:rPr lang="en-US" dirty="0" smtClean="0"/>
              <a:t>Convolution of an image f with kernel h can be performed using point-by-point multiplication</a:t>
            </a:r>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This may seem inefficient since the DFT must be computed twice (forward and inverse).</a:t>
            </a:r>
          </a:p>
          <a:p>
            <a:pPr lvl="1"/>
            <a:r>
              <a:rPr lang="en-US" dirty="0" smtClean="0"/>
              <a:t>The brute-force technique is O(n^4)</a:t>
            </a:r>
          </a:p>
          <a:p>
            <a:pPr lvl="1"/>
            <a:r>
              <a:rPr lang="en-US" dirty="0" smtClean="0"/>
              <a:t>The FFT technique (presented later) is O(</a:t>
            </a:r>
            <a:r>
              <a:rPr lang="en-US" dirty="0" err="1" smtClean="0"/>
              <a:t>NLogN</a:t>
            </a:r>
            <a:r>
              <a:rPr lang="en-US" dirty="0" smtClean="0"/>
              <a:t>)</a:t>
            </a:r>
            <a:endParaRPr lang="en-US" dirty="0"/>
          </a:p>
        </p:txBody>
      </p:sp>
      <p:sp>
        <p:nvSpPr>
          <p:cNvPr id="6" name="Slide Number Placeholder 5"/>
          <p:cNvSpPr>
            <a:spLocks noGrp="1"/>
          </p:cNvSpPr>
          <p:nvPr>
            <p:ph type="sldNum" sz="quarter" idx="12"/>
          </p:nvPr>
        </p:nvSpPr>
        <p:spPr>
          <a:xfrm>
            <a:off x="612648" y="6356350"/>
            <a:ext cx="1981200" cy="365760"/>
          </a:xfrm>
        </p:spPr>
        <p:txBody>
          <a:bodyPr/>
          <a:lstStyle/>
          <a:p>
            <a:fld id="{407ABAE9-6984-4E6B-B318-A118E551458D}" type="slidenum">
              <a:rPr lang="en-US"/>
              <a:pPr/>
              <a:t>26</a:t>
            </a:fld>
            <a:endParaRPr lang="en-US" dirty="0"/>
          </a:p>
        </p:txBody>
      </p:sp>
      <p:pic>
        <p:nvPicPr>
          <p:cNvPr id="109570" name="Picture 2"/>
          <p:cNvPicPr>
            <a:picLocks noChangeAspect="1" noChangeArrowheads="1"/>
          </p:cNvPicPr>
          <p:nvPr/>
        </p:nvPicPr>
        <p:blipFill>
          <a:blip r:embed="rId3"/>
          <a:srcRect/>
          <a:stretch>
            <a:fillRect/>
          </a:stretch>
        </p:blipFill>
        <p:spPr bwMode="auto">
          <a:xfrm>
            <a:off x="642938" y="2381250"/>
            <a:ext cx="7858125" cy="2095500"/>
          </a:xfrm>
          <a:prstGeom prst="rect">
            <a:avLst/>
          </a:prstGeom>
          <a:ln>
            <a:solidFill>
              <a:schemeClr val="accent1"/>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 calcmode="lin" valueType="num">
                                      <p:cBhvr additive="base">
                                        <p:cTn id="1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 calcmode="lin" valueType="num">
                                      <p:cBhvr additive="base">
                                        <p:cTn id="2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 Pass Filtering</a:t>
            </a:r>
            <a:endParaRPr lang="en-US" dirty="0"/>
          </a:p>
        </p:txBody>
      </p:sp>
      <p:sp>
        <p:nvSpPr>
          <p:cNvPr id="3" name="Content Placeholder 2"/>
          <p:cNvSpPr>
            <a:spLocks noGrp="1"/>
          </p:cNvSpPr>
          <p:nvPr>
            <p:ph sz="quarter" idx="1"/>
          </p:nvPr>
        </p:nvSpPr>
        <p:spPr/>
        <p:txBody>
          <a:bodyPr>
            <a:normAutofit fontScale="85000" lnSpcReduction="20000"/>
          </a:bodyPr>
          <a:lstStyle/>
          <a:p>
            <a:r>
              <a:rPr lang="en-US" dirty="0" smtClean="0"/>
              <a:t>Low pass filtering is convolution.  It attenuates high frequency components of an image while leaving low frequency components intact. </a:t>
            </a:r>
          </a:p>
          <a:p>
            <a:r>
              <a:rPr lang="en-US" dirty="0" smtClean="0"/>
              <a:t>Low pass filtering can be naturally accomplished in the frequency domain since the frequency components are explicitly isolated in the spectrum.</a:t>
            </a:r>
          </a:p>
          <a:p>
            <a:r>
              <a:rPr lang="en-US" dirty="0" smtClean="0"/>
              <a:t>The DFT coefficients correspond to frequency components of the source and that their frequency increases with increasing distance from the center of the shifted spectrum. </a:t>
            </a:r>
          </a:p>
          <a:p>
            <a:pPr lvl="1"/>
            <a:r>
              <a:rPr lang="en-US" dirty="0" smtClean="0"/>
              <a:t>Low pass filtering is then accomplished by zeroing the amplitude of the high frequency DFT coefficients.  Determining which DFT coefficients should be zeroed amounts to determining how far the coefficients is from the center of the shifted spectrum. </a:t>
            </a:r>
          </a:p>
          <a:p>
            <a:pPr lvl="1"/>
            <a:r>
              <a:rPr lang="en-US" dirty="0" smtClean="0"/>
              <a:t>Typically, a threshold radius is chosen such that all DFT coefficients outside of this threshold radius have their magnitude set to zero while all DFT coefficients falling inside of the threshold are unchanged (passed through).</a:t>
            </a:r>
            <a:endParaRPr lang="en-US" dirty="0"/>
          </a:p>
        </p:txBody>
      </p:sp>
      <p:sp>
        <p:nvSpPr>
          <p:cNvPr id="4"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27</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 Pass Filtering</a:t>
            </a:r>
            <a:endParaRPr lang="en-US" dirty="0"/>
          </a:p>
        </p:txBody>
      </p:sp>
      <p:sp>
        <p:nvSpPr>
          <p:cNvPr id="3" name="Content Placeholder 2"/>
          <p:cNvSpPr>
            <a:spLocks noGrp="1"/>
          </p:cNvSpPr>
          <p:nvPr>
            <p:ph sz="quarter" idx="1"/>
          </p:nvPr>
        </p:nvSpPr>
        <p:spPr/>
        <p:txBody>
          <a:bodyPr>
            <a:normAutofit/>
          </a:bodyPr>
          <a:lstStyle/>
          <a:p>
            <a:r>
              <a:rPr lang="en-US" sz="2400" dirty="0" smtClean="0"/>
              <a:t>Representing low pass filtering as multiplication of DFT coefficients, we must identify a transfer function (H) that corresponds to setting high-frequency components to zero.</a:t>
            </a:r>
          </a:p>
          <a:p>
            <a:r>
              <a:rPr lang="en-US" sz="2400" dirty="0" smtClean="0"/>
              <a:t>An “ideal” low pass filter is given in 9.23 where </a:t>
            </a:r>
            <a:r>
              <a:rPr lang="en-US" sz="2400" dirty="0" err="1" smtClean="0"/>
              <a:t>rc</a:t>
            </a:r>
            <a:r>
              <a:rPr lang="en-US" sz="2400" dirty="0" smtClean="0"/>
              <a:t> is the cutoff frequency.</a:t>
            </a:r>
          </a:p>
          <a:p>
            <a:pPr lvl="1"/>
            <a:r>
              <a:rPr lang="en-US" sz="1800" dirty="0" smtClean="0"/>
              <a:t>The term </a:t>
            </a:r>
            <a:r>
              <a:rPr lang="en-US" sz="1800" i="1" dirty="0" smtClean="0"/>
              <a:t>ideal</a:t>
            </a:r>
            <a:r>
              <a:rPr lang="en-US" sz="1800" dirty="0" smtClean="0"/>
              <a:t> as it is used of an </a:t>
            </a:r>
            <a:r>
              <a:rPr lang="en-US" sz="1800" i="1" dirty="0" smtClean="0"/>
              <a:t>ideal</a:t>
            </a:r>
            <a:r>
              <a:rPr lang="en-US" sz="1800" dirty="0" smtClean="0"/>
              <a:t> low pass filter should not be taken to mean that this filter is optimal for low pass filtering. </a:t>
            </a:r>
          </a:p>
          <a:p>
            <a:pPr lvl="1"/>
            <a:r>
              <a:rPr lang="en-US" sz="1800" dirty="0" smtClean="0"/>
              <a:t>An ideal low pass filter is ideal in the sense that it has an exact cutoff above which all terms are exactly zero and below which all terms are set to unity. </a:t>
            </a:r>
          </a:p>
        </p:txBody>
      </p:sp>
      <p:pic>
        <p:nvPicPr>
          <p:cNvPr id="16386" name="Picture 2"/>
          <p:cNvPicPr>
            <a:picLocks noChangeAspect="1" noChangeArrowheads="1"/>
          </p:cNvPicPr>
          <p:nvPr/>
        </p:nvPicPr>
        <p:blipFill>
          <a:blip r:embed="rId3"/>
          <a:srcRect/>
          <a:stretch>
            <a:fillRect/>
          </a:stretch>
        </p:blipFill>
        <p:spPr bwMode="auto">
          <a:xfrm>
            <a:off x="1143000" y="4876800"/>
            <a:ext cx="7421880" cy="914400"/>
          </a:xfrm>
          <a:prstGeom prst="rect">
            <a:avLst/>
          </a:prstGeom>
          <a:noFill/>
          <a:ln w="9525">
            <a:noFill/>
            <a:miter lim="800000"/>
            <a:headEnd/>
            <a:tailEnd/>
          </a:ln>
          <a:effectLst/>
        </p:spPr>
      </p:pic>
      <p:sp>
        <p:nvSpPr>
          <p:cNvPr id="5"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28</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Ideal low pass filter</a:t>
            </a:r>
            <a:endParaRPr lang="en-US" dirty="0"/>
          </a:p>
        </p:txBody>
      </p:sp>
      <p:pic>
        <p:nvPicPr>
          <p:cNvPr id="17410" name="Picture 2"/>
          <p:cNvPicPr>
            <a:picLocks noChangeAspect="1" noChangeArrowheads="1"/>
          </p:cNvPicPr>
          <p:nvPr/>
        </p:nvPicPr>
        <p:blipFill>
          <a:blip r:embed="rId3"/>
          <a:srcRect/>
          <a:stretch>
            <a:fillRect/>
          </a:stretch>
        </p:blipFill>
        <p:spPr bwMode="auto">
          <a:xfrm>
            <a:off x="228600" y="1981200"/>
            <a:ext cx="8633226" cy="3048000"/>
          </a:xfrm>
          <a:prstGeom prst="rect">
            <a:avLst/>
          </a:prstGeom>
          <a:noFill/>
          <a:ln w="9525">
            <a:noFill/>
            <a:miter lim="800000"/>
            <a:headEnd/>
            <a:tailEnd/>
          </a:ln>
          <a:effectLst/>
        </p:spPr>
      </p:pic>
      <p:sp>
        <p:nvSpPr>
          <p:cNvPr id="4"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29</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 complexities</a:t>
            </a:r>
            <a:endParaRPr lang="en-US" dirty="0"/>
          </a:p>
        </p:txBody>
      </p:sp>
      <p:sp>
        <p:nvSpPr>
          <p:cNvPr id="3" name="Content Placeholder 2"/>
          <p:cNvSpPr>
            <a:spLocks noGrp="1"/>
          </p:cNvSpPr>
          <p:nvPr>
            <p:ph sz="quarter" idx="1"/>
          </p:nvPr>
        </p:nvSpPr>
        <p:spPr/>
        <p:txBody>
          <a:bodyPr/>
          <a:lstStyle/>
          <a:p>
            <a:r>
              <a:rPr lang="en-US" dirty="0" smtClean="0"/>
              <a:t>The symbol j denotes the imaginary unit</a:t>
            </a:r>
          </a:p>
          <a:p>
            <a:pPr lvl="1"/>
            <a:r>
              <a:rPr lang="en-US" dirty="0" smtClean="0"/>
              <a:t>j satisfies the relation </a:t>
            </a:r>
            <a:r>
              <a:rPr lang="en-US" b="1" dirty="0" smtClean="0">
                <a:latin typeface="Courier New" pitchFamily="49" charset="0"/>
                <a:cs typeface="Courier New" pitchFamily="49" charset="0"/>
              </a:rPr>
              <a:t>j</a:t>
            </a:r>
            <a:r>
              <a:rPr lang="en-US" b="1" baseline="30000" dirty="0" smtClean="0">
                <a:latin typeface="Courier New" pitchFamily="49" charset="0"/>
                <a:cs typeface="Courier New" pitchFamily="49" charset="0"/>
              </a:rPr>
              <a:t>2</a:t>
            </a:r>
            <a:r>
              <a:rPr lang="en-US" b="1" dirty="0" smtClean="0">
                <a:latin typeface="Courier New" pitchFamily="49" charset="0"/>
                <a:cs typeface="Courier New" pitchFamily="49" charset="0"/>
              </a:rPr>
              <a:t> = 1</a:t>
            </a:r>
          </a:p>
          <a:p>
            <a:pPr lvl="1"/>
            <a:endParaRPr lang="en-US" b="1" dirty="0" smtClean="0">
              <a:latin typeface="Courier New" pitchFamily="49" charset="0"/>
              <a:cs typeface="Courier New" pitchFamily="49" charset="0"/>
            </a:endParaRPr>
          </a:p>
          <a:p>
            <a:r>
              <a:rPr lang="en-US" dirty="0" smtClean="0"/>
              <a:t>Usually written more compactly by using Euler’s formula</a:t>
            </a:r>
            <a:endParaRPr lang="en-US" b="1" dirty="0" smtClean="0">
              <a:latin typeface="Courier New" pitchFamily="49" charset="0"/>
              <a:cs typeface="Courier New" pitchFamily="49" charset="0"/>
            </a:endParaRPr>
          </a:p>
        </p:txBody>
      </p:sp>
      <p:pic>
        <p:nvPicPr>
          <p:cNvPr id="7" name="Picture 2"/>
          <p:cNvPicPr>
            <a:picLocks noChangeAspect="1" noChangeArrowheads="1"/>
          </p:cNvPicPr>
          <p:nvPr/>
        </p:nvPicPr>
        <p:blipFill>
          <a:blip r:embed="rId3"/>
          <a:srcRect/>
          <a:stretch>
            <a:fillRect/>
          </a:stretch>
        </p:blipFill>
        <p:spPr bwMode="auto">
          <a:xfrm>
            <a:off x="5181600" y="304800"/>
            <a:ext cx="3657600" cy="617042"/>
          </a:xfrm>
          <a:prstGeom prst="rect">
            <a:avLst/>
          </a:prstGeom>
          <a:ln>
            <a:solidFill>
              <a:schemeClr val="tx1"/>
            </a:solidFill>
          </a:ln>
          <a:effectLst>
            <a:outerShdw blurRad="292100" dist="139700" dir="2700000" algn="tl" rotWithShape="0">
              <a:srgbClr val="333333">
                <a:alpha val="65000"/>
              </a:srgbClr>
            </a:outerShdw>
          </a:effectLst>
        </p:spPr>
      </p:pic>
      <p:pic>
        <p:nvPicPr>
          <p:cNvPr id="2051" name="Picture 3"/>
          <p:cNvPicPr>
            <a:picLocks noChangeAspect="1" noChangeArrowheads="1"/>
          </p:cNvPicPr>
          <p:nvPr/>
        </p:nvPicPr>
        <p:blipFill>
          <a:blip r:embed="rId4"/>
          <a:srcRect/>
          <a:stretch>
            <a:fillRect/>
          </a:stretch>
        </p:blipFill>
        <p:spPr bwMode="auto">
          <a:xfrm>
            <a:off x="609600" y="3276600"/>
            <a:ext cx="8105775" cy="548173"/>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a:srcRect/>
          <a:stretch>
            <a:fillRect/>
          </a:stretch>
        </p:blipFill>
        <p:spPr bwMode="auto">
          <a:xfrm>
            <a:off x="714375" y="4267200"/>
            <a:ext cx="8001000" cy="1141801"/>
          </a:xfrm>
          <a:prstGeom prst="rect">
            <a:avLst/>
          </a:prstGeom>
          <a:noFill/>
          <a:ln w="9525">
            <a:noFill/>
            <a:miter lim="800000"/>
            <a:headEnd/>
            <a:tailEnd/>
          </a:ln>
          <a:effectLst/>
        </p:spPr>
      </p:pic>
      <p:sp>
        <p:nvSpPr>
          <p:cNvPr id="8"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Ideal Low-Pass filtering example</a:t>
            </a:r>
            <a:endParaRPr lang="en-US" dirty="0"/>
          </a:p>
        </p:txBody>
      </p:sp>
      <p:pic>
        <p:nvPicPr>
          <p:cNvPr id="18434" name="Picture 2"/>
          <p:cNvPicPr>
            <a:picLocks noChangeAspect="1" noChangeArrowheads="1"/>
          </p:cNvPicPr>
          <p:nvPr/>
        </p:nvPicPr>
        <p:blipFill>
          <a:blip r:embed="rId3"/>
          <a:srcRect/>
          <a:stretch>
            <a:fillRect/>
          </a:stretch>
        </p:blipFill>
        <p:spPr bwMode="auto">
          <a:xfrm>
            <a:off x="228600" y="1295399"/>
            <a:ext cx="8458200" cy="4832069"/>
          </a:xfrm>
          <a:prstGeom prst="rect">
            <a:avLst/>
          </a:prstGeom>
          <a:noFill/>
          <a:ln w="9525">
            <a:noFill/>
            <a:miter lim="800000"/>
            <a:headEnd/>
            <a:tailEnd/>
          </a:ln>
          <a:effectLst/>
        </p:spPr>
      </p:pic>
      <p:sp>
        <p:nvSpPr>
          <p:cNvPr id="4"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30</a:t>
            </a:fld>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 Pass Filtering</a:t>
            </a:r>
            <a:endParaRPr lang="en-US" dirty="0"/>
          </a:p>
        </p:txBody>
      </p:sp>
      <p:sp>
        <p:nvSpPr>
          <p:cNvPr id="3" name="Content Placeholder 2"/>
          <p:cNvSpPr>
            <a:spLocks noGrp="1"/>
          </p:cNvSpPr>
          <p:nvPr>
            <p:ph sz="quarter" idx="1"/>
          </p:nvPr>
        </p:nvSpPr>
        <p:spPr>
          <a:xfrm>
            <a:off x="457200" y="1219200"/>
            <a:ext cx="8229600" cy="4724400"/>
          </a:xfrm>
        </p:spPr>
        <p:txBody>
          <a:bodyPr>
            <a:normAutofit/>
          </a:bodyPr>
          <a:lstStyle/>
          <a:p>
            <a:r>
              <a:rPr lang="en-US" dirty="0" smtClean="0"/>
              <a:t>Butterworth filter is a low-pass filter with smooth edges such that there is no (or minimal) ringing in the spatial domain</a:t>
            </a:r>
          </a:p>
          <a:p>
            <a:pPr lvl="1"/>
            <a:r>
              <a:rPr lang="en-US" dirty="0" smtClean="0"/>
              <a:t>Parameterized on “order” – defines the sharpness of the filter</a:t>
            </a:r>
          </a:p>
          <a:p>
            <a:pPr lvl="1"/>
            <a:endParaRPr lang="en-US" dirty="0" smtClean="0"/>
          </a:p>
          <a:p>
            <a:pPr lvl="1"/>
            <a:endParaRPr lang="en-US" dirty="0" smtClean="0"/>
          </a:p>
          <a:p>
            <a:pPr lvl="1"/>
            <a:endParaRPr lang="en-US" dirty="0" smtClean="0"/>
          </a:p>
          <a:p>
            <a:pPr lvl="1"/>
            <a:endParaRPr lang="en-US" dirty="0" smtClean="0"/>
          </a:p>
          <a:p>
            <a:pPr lvl="1"/>
            <a:r>
              <a:rPr lang="en-US" dirty="0" smtClean="0"/>
              <a:t>N is the order of the filter. Larger N represent stronger cutoffs</a:t>
            </a:r>
          </a:p>
          <a:p>
            <a:pPr lvl="1"/>
            <a:r>
              <a:rPr lang="en-US" dirty="0" err="1" smtClean="0"/>
              <a:t>Rc</a:t>
            </a:r>
            <a:r>
              <a:rPr lang="en-US" dirty="0" smtClean="0"/>
              <a:t> is the cutoff frequency.  Smaller </a:t>
            </a:r>
            <a:r>
              <a:rPr lang="en-US" dirty="0" err="1" smtClean="0"/>
              <a:t>Rc</a:t>
            </a:r>
            <a:r>
              <a:rPr lang="en-US" dirty="0" smtClean="0"/>
              <a:t> is stronger blur</a:t>
            </a:r>
          </a:p>
          <a:p>
            <a:pPr lvl="1"/>
            <a:endParaRPr lang="en-US" dirty="0" smtClean="0"/>
          </a:p>
          <a:p>
            <a:pPr lvl="1"/>
            <a:endParaRPr lang="en-US" dirty="0" smtClean="0"/>
          </a:p>
        </p:txBody>
      </p:sp>
      <p:pic>
        <p:nvPicPr>
          <p:cNvPr id="153602" name="Picture 2"/>
          <p:cNvPicPr>
            <a:picLocks noChangeAspect="1" noChangeArrowheads="1"/>
          </p:cNvPicPr>
          <p:nvPr/>
        </p:nvPicPr>
        <p:blipFill>
          <a:blip r:embed="rId3"/>
          <a:srcRect/>
          <a:stretch>
            <a:fillRect/>
          </a:stretch>
        </p:blipFill>
        <p:spPr bwMode="auto">
          <a:xfrm>
            <a:off x="2971800" y="3352800"/>
            <a:ext cx="3200400" cy="859055"/>
          </a:xfrm>
          <a:prstGeom prst="rect">
            <a:avLst/>
          </a:prstGeom>
          <a:ln>
            <a:solidFill>
              <a:schemeClr val="tx1"/>
            </a:solidFill>
          </a:ln>
          <a:effectLst>
            <a:outerShdw blurRad="292100" dist="139700" dir="2700000" algn="tl" rotWithShape="0">
              <a:srgbClr val="333333">
                <a:alpha val="65000"/>
              </a:srgbClr>
            </a:outerShdw>
          </a:effectLst>
        </p:spPr>
      </p:pic>
      <p:sp>
        <p:nvSpPr>
          <p:cNvPr id="9" name="Slide Number Placeholder 5"/>
          <p:cNvSpPr>
            <a:spLocks noGrp="1"/>
          </p:cNvSpPr>
          <p:nvPr>
            <p:ph type="sldNum" sz="quarter" idx="12"/>
          </p:nvPr>
        </p:nvSpPr>
        <p:spPr>
          <a:xfrm>
            <a:off x="612648" y="6356350"/>
            <a:ext cx="1981200" cy="365760"/>
          </a:xfrm>
        </p:spPr>
        <p:txBody>
          <a:bodyPr/>
          <a:lstStyle/>
          <a:p>
            <a:fld id="{407ABAE9-6984-4E6B-B318-A118E551458D}" type="slidenum">
              <a:rPr lang="en-US"/>
              <a:pPr/>
              <a:t>31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3602"/>
                                        </p:tgtEl>
                                        <p:attrNameLst>
                                          <p:attrName>style.visibility</p:attrName>
                                        </p:attrNameLst>
                                      </p:cBhvr>
                                      <p:to>
                                        <p:strVal val="visible"/>
                                      </p:to>
                                    </p:set>
                                    <p:anim calcmode="lin" valueType="num">
                                      <p:cBhvr additive="base">
                                        <p:cTn id="17" dur="500" fill="hold"/>
                                        <p:tgtEl>
                                          <p:spTgt spid="153602"/>
                                        </p:tgtEl>
                                        <p:attrNameLst>
                                          <p:attrName>ppt_x</p:attrName>
                                        </p:attrNameLst>
                                      </p:cBhvr>
                                      <p:tavLst>
                                        <p:tav tm="0">
                                          <p:val>
                                            <p:strVal val="#ppt_x"/>
                                          </p:val>
                                        </p:tav>
                                        <p:tav tm="100000">
                                          <p:val>
                                            <p:strVal val="#ppt_x"/>
                                          </p:val>
                                        </p:tav>
                                      </p:tavLst>
                                    </p:anim>
                                    <p:anim calcmode="lin" valueType="num">
                                      <p:cBhvr additive="base">
                                        <p:cTn id="18" dur="500" fill="hold"/>
                                        <p:tgtEl>
                                          <p:spTgt spid="15360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Butterworth Filters</a:t>
            </a:r>
            <a:endParaRPr lang="en-US" dirty="0"/>
          </a:p>
        </p:txBody>
      </p:sp>
      <p:pic>
        <p:nvPicPr>
          <p:cNvPr id="1026" name="Picture 2"/>
          <p:cNvPicPr>
            <a:picLocks noChangeAspect="1" noChangeArrowheads="1"/>
          </p:cNvPicPr>
          <p:nvPr/>
        </p:nvPicPr>
        <p:blipFill>
          <a:blip r:embed="rId3"/>
          <a:srcRect/>
          <a:stretch>
            <a:fillRect/>
          </a:stretch>
        </p:blipFill>
        <p:spPr bwMode="auto">
          <a:xfrm>
            <a:off x="914400" y="1295400"/>
            <a:ext cx="7317809" cy="5029200"/>
          </a:xfrm>
          <a:prstGeom prst="rect">
            <a:avLst/>
          </a:prstGeom>
          <a:noFill/>
          <a:ln w="9525">
            <a:noFill/>
            <a:miter lim="800000"/>
            <a:headEnd/>
            <a:tailEnd/>
          </a:ln>
          <a:effectLst/>
        </p:spPr>
      </p:pic>
      <p:sp>
        <p:nvSpPr>
          <p:cNvPr id="4"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32</a:t>
            </a:fld>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Ideal vs. Butterworth (5</a:t>
            </a:r>
            <a:r>
              <a:rPr lang="en-US" baseline="30000" dirty="0" smtClean="0"/>
              <a:t>th</a:t>
            </a:r>
            <a:r>
              <a:rPr lang="en-US" dirty="0" smtClean="0"/>
              <a:t> order)</a:t>
            </a:r>
            <a:endParaRPr lang="en-US" dirty="0"/>
          </a:p>
        </p:txBody>
      </p:sp>
      <p:pic>
        <p:nvPicPr>
          <p:cNvPr id="2050" name="Picture 2"/>
          <p:cNvPicPr>
            <a:picLocks noChangeAspect="1" noChangeArrowheads="1"/>
          </p:cNvPicPr>
          <p:nvPr/>
        </p:nvPicPr>
        <p:blipFill>
          <a:blip r:embed="rId3"/>
          <a:srcRect/>
          <a:stretch>
            <a:fillRect/>
          </a:stretch>
        </p:blipFill>
        <p:spPr bwMode="auto">
          <a:xfrm>
            <a:off x="304800" y="1447800"/>
            <a:ext cx="8229600" cy="4518313"/>
          </a:xfrm>
          <a:prstGeom prst="rect">
            <a:avLst/>
          </a:prstGeom>
          <a:noFill/>
          <a:ln w="9525">
            <a:noFill/>
            <a:miter lim="800000"/>
            <a:headEnd/>
            <a:tailEnd/>
          </a:ln>
          <a:effectLst/>
        </p:spPr>
      </p:pic>
      <p:sp>
        <p:nvSpPr>
          <p:cNvPr id="4"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33</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Gaussian low pass filter</a:t>
            </a:r>
            <a:endParaRPr lang="en-US" dirty="0"/>
          </a:p>
        </p:txBody>
      </p:sp>
      <p:sp>
        <p:nvSpPr>
          <p:cNvPr id="3" name="Content Placeholder 2"/>
          <p:cNvSpPr>
            <a:spLocks noGrp="1"/>
          </p:cNvSpPr>
          <p:nvPr>
            <p:ph sz="quarter" idx="1"/>
          </p:nvPr>
        </p:nvSpPr>
        <p:spPr/>
        <p:txBody>
          <a:bodyPr>
            <a:normAutofit/>
          </a:bodyPr>
          <a:lstStyle/>
          <a:p>
            <a:r>
              <a:rPr lang="en-US" dirty="0" smtClean="0"/>
              <a:t>Other well-known frequency domain low pass </a:t>
            </a:r>
            <a:r>
              <a:rPr lang="en-US" dirty="0" err="1" smtClean="0"/>
              <a:t>ﬁlters</a:t>
            </a:r>
            <a:r>
              <a:rPr lang="en-US" dirty="0" smtClean="0"/>
              <a:t> include the </a:t>
            </a:r>
            <a:r>
              <a:rPr lang="en-US" dirty="0" err="1" smtClean="0"/>
              <a:t>Chebyshev</a:t>
            </a:r>
            <a:r>
              <a:rPr lang="en-US" dirty="0" smtClean="0"/>
              <a:t> and the Gaussian transfer functions. </a:t>
            </a:r>
          </a:p>
          <a:p>
            <a:pPr lvl="1"/>
            <a:r>
              <a:rPr lang="en-US" dirty="0" smtClean="0"/>
              <a:t>The Gaussian low pass </a:t>
            </a:r>
            <a:r>
              <a:rPr lang="en-US" dirty="0" err="1" smtClean="0"/>
              <a:t>ﬁlter</a:t>
            </a:r>
            <a:r>
              <a:rPr lang="en-US" dirty="0" smtClean="0"/>
              <a:t> has the very interesting property of having the same form in both the Fourier and spatial domains. In other words, the DFT of a Gaussian function is itself a Gaussian function. </a:t>
            </a:r>
          </a:p>
          <a:p>
            <a:pPr lvl="1"/>
            <a:r>
              <a:rPr lang="en-US" dirty="0" smtClean="0"/>
              <a:t>A Gaussian low pass filter introduces no ringing when applied either in the spatial or frequency domains. The Gaussian transfer function is given as</a:t>
            </a:r>
            <a:endParaRPr lang="en-US" dirty="0"/>
          </a:p>
        </p:txBody>
      </p:sp>
      <p:pic>
        <p:nvPicPr>
          <p:cNvPr id="3074" name="Picture 2"/>
          <p:cNvPicPr>
            <a:picLocks noChangeAspect="1" noChangeArrowheads="1"/>
          </p:cNvPicPr>
          <p:nvPr/>
        </p:nvPicPr>
        <p:blipFill>
          <a:blip r:embed="rId3"/>
          <a:srcRect/>
          <a:stretch>
            <a:fillRect/>
          </a:stretch>
        </p:blipFill>
        <p:spPr bwMode="auto">
          <a:xfrm>
            <a:off x="1066800" y="5410200"/>
            <a:ext cx="7696200" cy="574151"/>
          </a:xfrm>
          <a:prstGeom prst="rect">
            <a:avLst/>
          </a:prstGeom>
          <a:noFill/>
          <a:ln w="9525">
            <a:noFill/>
            <a:miter lim="800000"/>
            <a:headEnd/>
            <a:tailEnd/>
          </a:ln>
          <a:effectLst/>
        </p:spPr>
      </p:pic>
      <p:sp>
        <p:nvSpPr>
          <p:cNvPr id="5"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High-pass and band-pass filtering</a:t>
            </a:r>
            <a:endParaRPr lang="en-US" dirty="0"/>
          </a:p>
        </p:txBody>
      </p:sp>
      <p:sp>
        <p:nvSpPr>
          <p:cNvPr id="3" name="Content Placeholder 2"/>
          <p:cNvSpPr>
            <a:spLocks noGrp="1"/>
          </p:cNvSpPr>
          <p:nvPr>
            <p:ph sz="quarter" idx="1"/>
          </p:nvPr>
        </p:nvSpPr>
        <p:spPr/>
        <p:txBody>
          <a:bodyPr/>
          <a:lstStyle/>
          <a:p>
            <a:r>
              <a:rPr lang="en-US" dirty="0" smtClean="0"/>
              <a:t>High pass attenuates low frequency components while leaving high frequency components intact.</a:t>
            </a:r>
          </a:p>
          <a:p>
            <a:r>
              <a:rPr lang="en-US" dirty="0" smtClean="0"/>
              <a:t>The technique for performing high pass filtering is identical to that of low-pass filtering; however, the transfer functions are inverses to the low pass functions.</a:t>
            </a:r>
          </a:p>
        </p:txBody>
      </p:sp>
      <p:sp>
        <p:nvSpPr>
          <p:cNvPr id="4"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Pass</a:t>
            </a:r>
            <a:endParaRPr lang="en-US" dirty="0"/>
          </a:p>
        </p:txBody>
      </p:sp>
      <p:sp>
        <p:nvSpPr>
          <p:cNvPr id="3" name="Content Placeholder 2"/>
          <p:cNvSpPr>
            <a:spLocks noGrp="1"/>
          </p:cNvSpPr>
          <p:nvPr>
            <p:ph sz="quarter" idx="1"/>
          </p:nvPr>
        </p:nvSpPr>
        <p:spPr>
          <a:xfrm>
            <a:off x="457200" y="1219200"/>
            <a:ext cx="8229600" cy="609600"/>
          </a:xfrm>
        </p:spPr>
        <p:txBody>
          <a:bodyPr/>
          <a:lstStyle/>
          <a:p>
            <a:r>
              <a:rPr lang="en-US" dirty="0" smtClean="0"/>
              <a:t>Ideal – Butterworth - Gaussian</a:t>
            </a:r>
            <a:endParaRPr lang="en-US" dirty="0"/>
          </a:p>
        </p:txBody>
      </p:sp>
      <p:pic>
        <p:nvPicPr>
          <p:cNvPr id="4098" name="Picture 2"/>
          <p:cNvPicPr>
            <a:picLocks noChangeAspect="1" noChangeArrowheads="1"/>
          </p:cNvPicPr>
          <p:nvPr/>
        </p:nvPicPr>
        <p:blipFill>
          <a:blip r:embed="rId3"/>
          <a:srcRect/>
          <a:stretch>
            <a:fillRect/>
          </a:stretch>
        </p:blipFill>
        <p:spPr bwMode="auto">
          <a:xfrm>
            <a:off x="990600" y="2057400"/>
            <a:ext cx="7543800" cy="919787"/>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a:srcRect/>
          <a:stretch>
            <a:fillRect/>
          </a:stretch>
        </p:blipFill>
        <p:spPr bwMode="auto">
          <a:xfrm>
            <a:off x="981075" y="3200400"/>
            <a:ext cx="7553325" cy="836551"/>
          </a:xfrm>
          <a:prstGeom prst="rect">
            <a:avLst/>
          </a:prstGeom>
          <a:noFill/>
          <a:ln w="9525">
            <a:noFill/>
            <a:miter lim="800000"/>
            <a:headEnd/>
            <a:tailEnd/>
          </a:ln>
          <a:effectLst/>
        </p:spPr>
      </p:pic>
      <p:pic>
        <p:nvPicPr>
          <p:cNvPr id="4100" name="Picture 4"/>
          <p:cNvPicPr>
            <a:picLocks noChangeAspect="1" noChangeArrowheads="1"/>
          </p:cNvPicPr>
          <p:nvPr/>
        </p:nvPicPr>
        <p:blipFill>
          <a:blip r:embed="rId5"/>
          <a:srcRect/>
          <a:stretch>
            <a:fillRect/>
          </a:stretch>
        </p:blipFill>
        <p:spPr bwMode="auto">
          <a:xfrm>
            <a:off x="609600" y="4343400"/>
            <a:ext cx="7924800" cy="613533"/>
          </a:xfrm>
          <a:prstGeom prst="rect">
            <a:avLst/>
          </a:prstGeom>
          <a:noFill/>
          <a:ln w="9525">
            <a:noFill/>
            <a:miter lim="800000"/>
            <a:headEnd/>
            <a:tailEnd/>
          </a:ln>
          <a:effectLst/>
        </p:spPr>
      </p:pic>
      <p:sp>
        <p:nvSpPr>
          <p:cNvPr id="10"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Band Filters</a:t>
            </a:r>
            <a:endParaRPr lang="en-US" dirty="0"/>
          </a:p>
        </p:txBody>
      </p:sp>
      <p:sp>
        <p:nvSpPr>
          <p:cNvPr id="3" name="Content Placeholder 2"/>
          <p:cNvSpPr>
            <a:spLocks noGrp="1"/>
          </p:cNvSpPr>
          <p:nvPr>
            <p:ph sz="quarter" idx="1"/>
          </p:nvPr>
        </p:nvSpPr>
        <p:spPr/>
        <p:txBody>
          <a:bodyPr>
            <a:normAutofit fontScale="85000" lnSpcReduction="20000"/>
          </a:bodyPr>
          <a:lstStyle/>
          <a:p>
            <a:r>
              <a:rPr lang="en-US" dirty="0" smtClean="0"/>
              <a:t>Low pass filtering is useful for reducing noise but may produce an image that is overly blurry. </a:t>
            </a:r>
          </a:p>
          <a:p>
            <a:r>
              <a:rPr lang="en-US" dirty="0" smtClean="0"/>
              <a:t>High pass filtering is useful for sharpening edges but also accentuates image noise. </a:t>
            </a:r>
          </a:p>
          <a:p>
            <a:r>
              <a:rPr lang="en-US" dirty="0" smtClean="0"/>
              <a:t>Band filtering seeks to retain the benefits of these techniques while reducing their undesirable properties. </a:t>
            </a:r>
          </a:p>
          <a:p>
            <a:r>
              <a:rPr lang="en-US" dirty="0" smtClean="0"/>
              <a:t>Band filtering isolates the mid-range frequencies from both the low-range and high-range frequencies.  </a:t>
            </a:r>
          </a:p>
          <a:p>
            <a:pPr lvl="1"/>
            <a:r>
              <a:rPr lang="en-US" dirty="0" smtClean="0"/>
              <a:t>A band stop (or notch) filter attenuates mid-level frequencies while leaving the high and low frequencies unaltered. </a:t>
            </a:r>
          </a:p>
          <a:p>
            <a:pPr lvl="1"/>
            <a:r>
              <a:rPr lang="en-US" dirty="0" smtClean="0"/>
              <a:t>A band pass filter is the inverse of a band stop; leaving the mid-level frequencies unaltered while attenuating the low and high frequencies in the image. </a:t>
            </a:r>
          </a:p>
          <a:p>
            <a:r>
              <a:rPr lang="en-US" dirty="0" smtClean="0"/>
              <a:t>A band of frequencies may be specified by giving the center frequency and the width of the band. The band width determines the range of frequencies that are included in the band.</a:t>
            </a:r>
            <a:endParaRPr lang="en-US" dirty="0"/>
          </a:p>
        </p:txBody>
      </p:sp>
      <p:sp>
        <p:nvSpPr>
          <p:cNvPr id="4"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37</a:t>
            </a:fld>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Band filters</a:t>
            </a:r>
            <a:endParaRPr lang="en-US" dirty="0"/>
          </a:p>
        </p:txBody>
      </p:sp>
      <p:sp>
        <p:nvSpPr>
          <p:cNvPr id="3" name="Content Placeholder 2"/>
          <p:cNvSpPr>
            <a:spLocks noGrp="1"/>
          </p:cNvSpPr>
          <p:nvPr>
            <p:ph sz="quarter" idx="1"/>
          </p:nvPr>
        </p:nvSpPr>
        <p:spPr/>
        <p:txBody>
          <a:bodyPr/>
          <a:lstStyle/>
          <a:p>
            <a:r>
              <a:rPr lang="en-US" dirty="0" smtClean="0"/>
              <a:t>A band stop filter is essentially a combination of a low and high pass filter, which implies that ideal, Butterworth, and Gaussian band stop filters can be defined.</a:t>
            </a:r>
          </a:p>
          <a:p>
            <a:r>
              <a:rPr lang="en-US" dirty="0" smtClean="0"/>
              <a:t>Equation 9.29 is the Butterworth band pass while Equation 9.30 is the Butterworth band stop.</a:t>
            </a:r>
            <a:endParaRPr lang="en-US" dirty="0"/>
          </a:p>
        </p:txBody>
      </p:sp>
      <p:pic>
        <p:nvPicPr>
          <p:cNvPr id="6146" name="Picture 2"/>
          <p:cNvPicPr>
            <a:picLocks noChangeAspect="1" noChangeArrowheads="1"/>
          </p:cNvPicPr>
          <p:nvPr/>
        </p:nvPicPr>
        <p:blipFill>
          <a:blip r:embed="rId3"/>
          <a:srcRect/>
          <a:stretch>
            <a:fillRect/>
          </a:stretch>
        </p:blipFill>
        <p:spPr bwMode="auto">
          <a:xfrm>
            <a:off x="990600" y="3886200"/>
            <a:ext cx="7620000" cy="832437"/>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a:srcRect/>
          <a:stretch>
            <a:fillRect/>
          </a:stretch>
        </p:blipFill>
        <p:spPr bwMode="auto">
          <a:xfrm>
            <a:off x="838200" y="4876800"/>
            <a:ext cx="7772400" cy="843462"/>
          </a:xfrm>
          <a:prstGeom prst="rect">
            <a:avLst/>
          </a:prstGeom>
          <a:noFill/>
          <a:ln w="9525">
            <a:noFill/>
            <a:miter lim="800000"/>
            <a:headEnd/>
            <a:tailEnd/>
          </a:ln>
          <a:effectLst/>
        </p:spPr>
      </p:pic>
      <p:sp>
        <p:nvSpPr>
          <p:cNvPr id="6"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38</a:t>
            </a:fld>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Band pass and band stop</a:t>
            </a:r>
            <a:endParaRPr lang="en-US" dirty="0"/>
          </a:p>
        </p:txBody>
      </p:sp>
      <p:pic>
        <p:nvPicPr>
          <p:cNvPr id="5122" name="Picture 2"/>
          <p:cNvPicPr>
            <a:picLocks noChangeAspect="1" noChangeArrowheads="1"/>
          </p:cNvPicPr>
          <p:nvPr/>
        </p:nvPicPr>
        <p:blipFill>
          <a:blip r:embed="rId3"/>
          <a:srcRect/>
          <a:stretch>
            <a:fillRect/>
          </a:stretch>
        </p:blipFill>
        <p:spPr bwMode="auto">
          <a:xfrm>
            <a:off x="304799" y="1371600"/>
            <a:ext cx="8587373" cy="4267200"/>
          </a:xfrm>
          <a:prstGeom prst="rect">
            <a:avLst/>
          </a:prstGeom>
          <a:noFill/>
          <a:ln w="9525">
            <a:noFill/>
            <a:miter lim="800000"/>
            <a:headEnd/>
            <a:tailEnd/>
          </a:ln>
          <a:effectLst/>
        </p:spPr>
      </p:pic>
      <p:sp>
        <p:nvSpPr>
          <p:cNvPr id="5"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Forward and Inverse</a:t>
            </a:r>
            <a:endParaRPr lang="en-US" dirty="0"/>
          </a:p>
        </p:txBody>
      </p:sp>
      <p:pic>
        <p:nvPicPr>
          <p:cNvPr id="4" name="Picture 4"/>
          <p:cNvPicPr>
            <a:picLocks noChangeAspect="1" noChangeArrowheads="1"/>
          </p:cNvPicPr>
          <p:nvPr/>
        </p:nvPicPr>
        <p:blipFill>
          <a:blip r:embed="rId3"/>
          <a:srcRect/>
          <a:stretch>
            <a:fillRect/>
          </a:stretch>
        </p:blipFill>
        <p:spPr bwMode="auto">
          <a:xfrm>
            <a:off x="1981200" y="1524000"/>
            <a:ext cx="5229225" cy="1466850"/>
          </a:xfrm>
          <a:prstGeom prst="rect">
            <a:avLst/>
          </a:prstGeom>
          <a:ln>
            <a:solidFill>
              <a:schemeClr val="tx1"/>
            </a:solidFill>
          </a:ln>
          <a:effectLst>
            <a:outerShdw blurRad="292100" dist="139700" dir="2700000" algn="tl" rotWithShape="0">
              <a:srgbClr val="333333">
                <a:alpha val="65000"/>
              </a:srgbClr>
            </a:outerShdw>
          </a:effectLst>
        </p:spPr>
      </p:pic>
      <p:pic>
        <p:nvPicPr>
          <p:cNvPr id="136196" name="Picture 4"/>
          <p:cNvPicPr>
            <a:picLocks noChangeAspect="1" noChangeArrowheads="1"/>
          </p:cNvPicPr>
          <p:nvPr/>
        </p:nvPicPr>
        <p:blipFill>
          <a:blip r:embed="rId4"/>
          <a:srcRect/>
          <a:stretch>
            <a:fillRect/>
          </a:stretch>
        </p:blipFill>
        <p:spPr bwMode="auto">
          <a:xfrm>
            <a:off x="1981200" y="3505199"/>
            <a:ext cx="5181600" cy="1626781"/>
          </a:xfrm>
          <a:prstGeom prst="rect">
            <a:avLst/>
          </a:prstGeom>
          <a:ln>
            <a:solidFill>
              <a:schemeClr val="tx1"/>
            </a:solidFill>
          </a:ln>
          <a:effectLst>
            <a:outerShdw blurRad="292100" dist="139700" dir="2700000" algn="tl" rotWithShape="0">
              <a:srgbClr val="333333">
                <a:alpha val="65000"/>
              </a:srgbClr>
            </a:outerShdw>
          </a:effectLst>
        </p:spPr>
      </p:pic>
      <p:sp>
        <p:nvSpPr>
          <p:cNvPr id="5"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Periodic Noise Removal</a:t>
            </a:r>
            <a:endParaRPr lang="en-US" dirty="0"/>
          </a:p>
        </p:txBody>
      </p:sp>
      <p:sp>
        <p:nvSpPr>
          <p:cNvPr id="3" name="Content Placeholder 2"/>
          <p:cNvSpPr>
            <a:spLocks noGrp="1"/>
          </p:cNvSpPr>
          <p:nvPr>
            <p:ph sz="quarter" idx="1"/>
          </p:nvPr>
        </p:nvSpPr>
        <p:spPr/>
        <p:txBody>
          <a:bodyPr>
            <a:normAutofit/>
          </a:bodyPr>
          <a:lstStyle/>
          <a:p>
            <a:r>
              <a:rPr lang="en-US" dirty="0" smtClean="0"/>
              <a:t>Direct frequency domain filtering can be used to identify and eliminate periodic noise from a digital image. </a:t>
            </a:r>
          </a:p>
          <a:p>
            <a:r>
              <a:rPr lang="en-US" dirty="0" smtClean="0"/>
              <a:t>Periodic noise can penetrate a digital image if the acquisition system is in close proximity to electromechanical machinery, electric motors, power lines, and the like. </a:t>
            </a:r>
          </a:p>
          <a:p>
            <a:r>
              <a:rPr lang="en-US" dirty="0" smtClean="0"/>
              <a:t>Periodic noise manifests as sharp localized spikes in the spectrum, and hence specialized filters or interactive systems can be used to identify and eliminate this type of noise. </a:t>
            </a:r>
            <a:endParaRPr lang="en-US" dirty="0"/>
          </a:p>
        </p:txBody>
      </p:sp>
      <p:sp>
        <p:nvSpPr>
          <p:cNvPr id="4"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40</a:t>
            </a:fld>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Periodic Noise Example</a:t>
            </a:r>
            <a:endParaRPr lang="en-US" dirty="0"/>
          </a:p>
        </p:txBody>
      </p:sp>
      <p:pic>
        <p:nvPicPr>
          <p:cNvPr id="7170" name="Picture 2"/>
          <p:cNvPicPr>
            <a:picLocks noChangeAspect="1" noChangeArrowheads="1"/>
          </p:cNvPicPr>
          <p:nvPr/>
        </p:nvPicPr>
        <p:blipFill>
          <a:blip r:embed="rId3"/>
          <a:srcRect/>
          <a:stretch>
            <a:fillRect/>
          </a:stretch>
        </p:blipFill>
        <p:spPr bwMode="auto">
          <a:xfrm>
            <a:off x="228600" y="1676400"/>
            <a:ext cx="8686800" cy="3426311"/>
          </a:xfrm>
          <a:prstGeom prst="rect">
            <a:avLst/>
          </a:prstGeom>
          <a:noFill/>
          <a:ln w="9525">
            <a:noFill/>
            <a:miter lim="800000"/>
            <a:headEnd/>
            <a:tailEnd/>
          </a:ln>
          <a:effectLst/>
        </p:spPr>
      </p:pic>
      <p:sp>
        <p:nvSpPr>
          <p:cNvPr id="4"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a:t>
            </a:r>
            <a:endParaRPr lang="en-US" dirty="0"/>
          </a:p>
        </p:txBody>
      </p:sp>
      <p:pic>
        <p:nvPicPr>
          <p:cNvPr id="8194" name="Picture 2"/>
          <p:cNvPicPr>
            <a:picLocks noChangeAspect="1" noChangeArrowheads="1"/>
          </p:cNvPicPr>
          <p:nvPr/>
        </p:nvPicPr>
        <p:blipFill>
          <a:blip r:embed="rId3"/>
          <a:srcRect/>
          <a:stretch>
            <a:fillRect/>
          </a:stretch>
        </p:blipFill>
        <p:spPr bwMode="auto">
          <a:xfrm>
            <a:off x="1752600" y="1295400"/>
            <a:ext cx="5512905" cy="4953000"/>
          </a:xfrm>
          <a:prstGeom prst="rect">
            <a:avLst/>
          </a:prstGeom>
          <a:noFill/>
          <a:ln w="9525">
            <a:noFill/>
            <a:miter lim="800000"/>
            <a:headEnd/>
            <a:tailEnd/>
          </a:ln>
          <a:effectLst/>
        </p:spPr>
      </p:pic>
      <p:sp>
        <p:nvSpPr>
          <p:cNvPr id="5"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42</a:t>
            </a:fld>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a:t>
            </a:r>
            <a:endParaRPr lang="en-US" dirty="0"/>
          </a:p>
        </p:txBody>
      </p:sp>
      <p:pic>
        <p:nvPicPr>
          <p:cNvPr id="9218" name="Picture 2"/>
          <p:cNvPicPr>
            <a:picLocks noChangeAspect="1" noChangeArrowheads="1"/>
          </p:cNvPicPr>
          <p:nvPr/>
        </p:nvPicPr>
        <p:blipFill>
          <a:blip r:embed="rId3"/>
          <a:srcRect/>
          <a:stretch>
            <a:fillRect/>
          </a:stretch>
        </p:blipFill>
        <p:spPr bwMode="auto">
          <a:xfrm>
            <a:off x="381000" y="1676400"/>
            <a:ext cx="8382000" cy="3077954"/>
          </a:xfrm>
          <a:prstGeom prst="rect">
            <a:avLst/>
          </a:prstGeom>
          <a:noFill/>
          <a:ln w="9525">
            <a:noFill/>
            <a:miter lim="800000"/>
            <a:headEnd/>
            <a:tailEnd/>
          </a:ln>
          <a:effectLst/>
        </p:spPr>
      </p:pic>
      <p:sp>
        <p:nvSpPr>
          <p:cNvPr id="5"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43</a:t>
            </a:fld>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DFT</a:t>
            </a:r>
            <a:endParaRPr lang="en-US" dirty="0"/>
          </a:p>
        </p:txBody>
      </p:sp>
      <p:pic>
        <p:nvPicPr>
          <p:cNvPr id="141315" name="Picture 3"/>
          <p:cNvPicPr>
            <a:picLocks noChangeAspect="1" noChangeArrowheads="1"/>
          </p:cNvPicPr>
          <p:nvPr/>
        </p:nvPicPr>
        <p:blipFill>
          <a:blip r:embed="rId3"/>
          <a:srcRect/>
          <a:stretch>
            <a:fillRect/>
          </a:stretch>
        </p:blipFill>
        <p:spPr bwMode="auto">
          <a:xfrm>
            <a:off x="4343400" y="152400"/>
            <a:ext cx="4267200" cy="786474"/>
          </a:xfrm>
          <a:prstGeom prst="rect">
            <a:avLst/>
          </a:prstGeom>
          <a:ln>
            <a:solidFill>
              <a:schemeClr val="tx1"/>
            </a:solidFill>
          </a:ln>
          <a:effectLst>
            <a:outerShdw blurRad="292100" dist="139700" dir="2700000" algn="tl" rotWithShape="0">
              <a:srgbClr val="333333">
                <a:alpha val="65000"/>
              </a:srgbClr>
            </a:outerShdw>
          </a:effectLst>
        </p:spPr>
      </p:pic>
      <p:pic>
        <p:nvPicPr>
          <p:cNvPr id="10242" name="Picture 2"/>
          <p:cNvPicPr>
            <a:picLocks noChangeAspect="1" noChangeArrowheads="1"/>
          </p:cNvPicPr>
          <p:nvPr/>
        </p:nvPicPr>
        <p:blipFill>
          <a:blip r:embed="rId4"/>
          <a:srcRect/>
          <a:stretch>
            <a:fillRect/>
          </a:stretch>
        </p:blipFill>
        <p:spPr bwMode="auto">
          <a:xfrm>
            <a:off x="457200" y="1219200"/>
            <a:ext cx="8274858" cy="5181600"/>
          </a:xfrm>
          <a:prstGeom prst="rect">
            <a:avLst/>
          </a:prstGeom>
          <a:noFill/>
          <a:ln w="9525">
            <a:noFill/>
            <a:miter lim="800000"/>
            <a:headEnd/>
            <a:tailEnd/>
          </a:ln>
          <a:effectLst/>
        </p:spPr>
      </p:pic>
      <p:sp>
        <p:nvSpPr>
          <p:cNvPr id="7"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44</a:t>
            </a:fld>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5"/>
          <p:cNvSpPr>
            <a:spLocks noGrp="1"/>
          </p:cNvSpPr>
          <p:nvPr>
            <p:ph type="sldNum" sz="quarter" idx="12"/>
          </p:nvPr>
        </p:nvSpPr>
        <p:spPr/>
        <p:txBody>
          <a:bodyPr/>
          <a:lstStyle/>
          <a:p>
            <a:fld id="{50EFF625-7B1D-40F0-89A7-12D18CA2B5CE}" type="slidenum">
              <a:rPr lang="en-US"/>
              <a:pPr/>
              <a:t>45</a:t>
            </a:fld>
            <a:endParaRPr lang="en-US"/>
          </a:p>
        </p:txBody>
      </p:sp>
      <p:grpSp>
        <p:nvGrpSpPr>
          <p:cNvPr id="2" name="Group 27"/>
          <p:cNvGrpSpPr>
            <a:grpSpLocks/>
          </p:cNvGrpSpPr>
          <p:nvPr/>
        </p:nvGrpSpPr>
        <p:grpSpPr bwMode="auto">
          <a:xfrm>
            <a:off x="3505200" y="2667000"/>
            <a:ext cx="4191000" cy="1863725"/>
            <a:chOff x="2208" y="2112"/>
            <a:chExt cx="2640" cy="1174"/>
          </a:xfrm>
        </p:grpSpPr>
        <p:sp>
          <p:nvSpPr>
            <p:cNvPr id="164883" name="Text Box 19"/>
            <p:cNvSpPr txBox="1">
              <a:spLocks noChangeArrowheads="1"/>
            </p:cNvSpPr>
            <p:nvPr/>
          </p:nvSpPr>
          <p:spPr bwMode="auto">
            <a:xfrm>
              <a:off x="3792" y="2640"/>
              <a:ext cx="816" cy="250"/>
            </a:xfrm>
            <a:prstGeom prst="rect">
              <a:avLst/>
            </a:prstGeom>
            <a:noFill/>
            <a:ln w="9525">
              <a:noFill/>
              <a:miter lim="800000"/>
              <a:headEnd/>
              <a:tailEnd/>
            </a:ln>
            <a:effectLst/>
          </p:spPr>
          <p:txBody>
            <a:bodyPr>
              <a:spAutoFit/>
            </a:bodyPr>
            <a:lstStyle/>
            <a:p>
              <a:pPr>
                <a:spcBef>
                  <a:spcPct val="20000"/>
                </a:spcBef>
              </a:pPr>
              <a:r>
                <a:rPr lang="en-US" sz="1000"/>
                <a:t>1 Dimensional Inverse Col by Col</a:t>
              </a:r>
            </a:p>
          </p:txBody>
        </p:sp>
        <p:grpSp>
          <p:nvGrpSpPr>
            <p:cNvPr id="3" name="Group 25"/>
            <p:cNvGrpSpPr>
              <a:grpSpLocks/>
            </p:cNvGrpSpPr>
            <p:nvPr/>
          </p:nvGrpSpPr>
          <p:grpSpPr bwMode="auto">
            <a:xfrm>
              <a:off x="2208" y="2112"/>
              <a:ext cx="2640" cy="1174"/>
              <a:chOff x="2208" y="2112"/>
              <a:chExt cx="2640" cy="1174"/>
            </a:xfrm>
          </p:grpSpPr>
          <p:sp>
            <p:nvSpPr>
              <p:cNvPr id="164885" name="Line 21"/>
              <p:cNvSpPr>
                <a:spLocks noChangeShapeType="1"/>
              </p:cNvSpPr>
              <p:nvPr/>
            </p:nvSpPr>
            <p:spPr bwMode="auto">
              <a:xfrm flipV="1">
                <a:off x="4848" y="2112"/>
                <a:ext cx="0" cy="816"/>
              </a:xfrm>
              <a:prstGeom prst="line">
                <a:avLst/>
              </a:prstGeom>
              <a:noFill/>
              <a:ln w="9525">
                <a:solidFill>
                  <a:schemeClr val="tx1"/>
                </a:solidFill>
                <a:round/>
                <a:headEnd/>
                <a:tailEnd/>
              </a:ln>
              <a:effectLst>
                <a:outerShdw dist="107763" dir="2700000" algn="ctr" rotWithShape="0">
                  <a:schemeClr val="bg2"/>
                </a:outerShdw>
              </a:effectLst>
            </p:spPr>
            <p:txBody>
              <a:bodyPr/>
              <a:lstStyle/>
              <a:p>
                <a:endParaRPr lang="en-US"/>
              </a:p>
            </p:txBody>
          </p:sp>
          <p:sp>
            <p:nvSpPr>
              <p:cNvPr id="164880" name="Text Box 16"/>
              <p:cNvSpPr txBox="1">
                <a:spLocks noChangeArrowheads="1"/>
              </p:cNvSpPr>
              <p:nvPr/>
            </p:nvSpPr>
            <p:spPr bwMode="auto">
              <a:xfrm>
                <a:off x="2208" y="2592"/>
                <a:ext cx="1248" cy="694"/>
              </a:xfrm>
              <a:prstGeom prst="rect">
                <a:avLst/>
              </a:prstGeom>
              <a:solidFill>
                <a:schemeClr val="accent4">
                  <a:lumMod val="75000"/>
                </a:schemeClr>
              </a:solidFill>
              <a:ln w="9525">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algn="ctr">
                  <a:spcBef>
                    <a:spcPct val="10000"/>
                  </a:spcBef>
                </a:pPr>
                <a:r>
                  <a:rPr lang="en-US" dirty="0"/>
                  <a:t>Partially</a:t>
                </a:r>
              </a:p>
              <a:p>
                <a:pPr algn="ctr">
                  <a:spcBef>
                    <a:spcPct val="10000"/>
                  </a:spcBef>
                </a:pPr>
                <a:r>
                  <a:rPr lang="en-US" dirty="0"/>
                  <a:t>Transformed</a:t>
                </a:r>
              </a:p>
              <a:p>
                <a:pPr algn="ctr">
                  <a:spcBef>
                    <a:spcPct val="10000"/>
                  </a:spcBef>
                </a:pPr>
                <a:r>
                  <a:rPr lang="en-US" sz="1400" dirty="0"/>
                  <a:t>(2D Complex)</a:t>
                </a:r>
              </a:p>
            </p:txBody>
          </p:sp>
          <p:sp>
            <p:nvSpPr>
              <p:cNvPr id="164878" name="Line 14"/>
              <p:cNvSpPr>
                <a:spLocks noChangeShapeType="1"/>
              </p:cNvSpPr>
              <p:nvPr/>
            </p:nvSpPr>
            <p:spPr bwMode="auto">
              <a:xfrm>
                <a:off x="3456" y="2928"/>
                <a:ext cx="1392" cy="0"/>
              </a:xfrm>
              <a:prstGeom prst="line">
                <a:avLst/>
              </a:prstGeom>
              <a:noFill/>
              <a:ln w="9525">
                <a:solidFill>
                  <a:schemeClr val="tx1"/>
                </a:solidFill>
                <a:round/>
                <a:headEnd type="triangle" w="med" len="med"/>
                <a:tailEnd/>
              </a:ln>
              <a:effectLst/>
            </p:spPr>
            <p:txBody>
              <a:bodyPr/>
              <a:lstStyle/>
              <a:p>
                <a:endParaRPr lang="en-US"/>
              </a:p>
            </p:txBody>
          </p:sp>
        </p:grpSp>
      </p:grpSp>
      <p:sp>
        <p:nvSpPr>
          <p:cNvPr id="164866" name="Rectangle 2"/>
          <p:cNvSpPr>
            <a:spLocks noGrp="1" noChangeArrowheads="1"/>
          </p:cNvSpPr>
          <p:nvPr>
            <p:ph type="title"/>
          </p:nvPr>
        </p:nvSpPr>
        <p:spPr/>
        <p:txBody>
          <a:bodyPr/>
          <a:lstStyle/>
          <a:p>
            <a:r>
              <a:rPr lang="en-US"/>
              <a:t>Separability</a:t>
            </a:r>
          </a:p>
        </p:txBody>
      </p:sp>
      <p:sp>
        <p:nvSpPr>
          <p:cNvPr id="164868" name="Text Box 4"/>
          <p:cNvSpPr txBox="1">
            <a:spLocks noChangeArrowheads="1"/>
          </p:cNvSpPr>
          <p:nvPr/>
        </p:nvSpPr>
        <p:spPr bwMode="auto">
          <a:xfrm>
            <a:off x="533400" y="5410200"/>
            <a:ext cx="8229600" cy="646331"/>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spcBef>
                <a:spcPct val="50000"/>
              </a:spcBef>
            </a:pPr>
            <a:r>
              <a:rPr lang="en-US" sz="1800" dirty="0" smtClean="0"/>
              <a:t>The  Fourier Transform is </a:t>
            </a:r>
            <a:r>
              <a:rPr lang="en-US" sz="1800" dirty="0" err="1" smtClean="0"/>
              <a:t>separble</a:t>
            </a:r>
            <a:r>
              <a:rPr lang="en-US" sz="1800" dirty="0" smtClean="0"/>
              <a:t>.</a:t>
            </a:r>
            <a:r>
              <a:rPr lang="en-US" dirty="0" smtClean="0"/>
              <a:t>  </a:t>
            </a:r>
            <a:r>
              <a:rPr lang="en-US" sz="1800" dirty="0" smtClean="0"/>
              <a:t>We </a:t>
            </a:r>
            <a:r>
              <a:rPr lang="en-US" sz="1800" dirty="0"/>
              <a:t>can compute the 2d DFT (and inverse) by repeated applications of the 1D </a:t>
            </a:r>
            <a:r>
              <a:rPr lang="en-US" sz="1800" dirty="0" smtClean="0"/>
              <a:t>DFT</a:t>
            </a:r>
          </a:p>
        </p:txBody>
      </p:sp>
      <p:grpSp>
        <p:nvGrpSpPr>
          <p:cNvPr id="4" name="Group 22"/>
          <p:cNvGrpSpPr>
            <a:grpSpLocks/>
          </p:cNvGrpSpPr>
          <p:nvPr/>
        </p:nvGrpSpPr>
        <p:grpSpPr bwMode="auto">
          <a:xfrm>
            <a:off x="762000" y="1600200"/>
            <a:ext cx="8001000" cy="1101725"/>
            <a:chOff x="480" y="1440"/>
            <a:chExt cx="5040" cy="694"/>
          </a:xfrm>
        </p:grpSpPr>
        <p:sp>
          <p:nvSpPr>
            <p:cNvPr id="164872" name="Line 8"/>
            <p:cNvSpPr>
              <a:spLocks noChangeShapeType="1"/>
            </p:cNvSpPr>
            <p:nvPr/>
          </p:nvSpPr>
          <p:spPr bwMode="auto">
            <a:xfrm>
              <a:off x="1392" y="1776"/>
              <a:ext cx="816" cy="0"/>
            </a:xfrm>
            <a:prstGeom prst="line">
              <a:avLst/>
            </a:prstGeom>
            <a:noFill/>
            <a:ln w="9525">
              <a:solidFill>
                <a:schemeClr val="tx1"/>
              </a:solidFill>
              <a:round/>
              <a:headEnd/>
              <a:tailEnd type="triangle" w="med" len="med"/>
            </a:ln>
            <a:effectLst/>
          </p:spPr>
          <p:txBody>
            <a:bodyPr/>
            <a:lstStyle/>
            <a:p>
              <a:endParaRPr lang="en-US"/>
            </a:p>
          </p:txBody>
        </p:sp>
        <p:sp>
          <p:nvSpPr>
            <p:cNvPr id="164873" name="Line 9"/>
            <p:cNvSpPr>
              <a:spLocks noChangeShapeType="1"/>
            </p:cNvSpPr>
            <p:nvPr/>
          </p:nvSpPr>
          <p:spPr bwMode="auto">
            <a:xfrm>
              <a:off x="3456" y="1776"/>
              <a:ext cx="816" cy="0"/>
            </a:xfrm>
            <a:prstGeom prst="line">
              <a:avLst/>
            </a:prstGeom>
            <a:noFill/>
            <a:ln w="9525">
              <a:solidFill>
                <a:schemeClr val="tx1"/>
              </a:solidFill>
              <a:round/>
              <a:headEnd/>
              <a:tailEnd type="triangle" w="med" len="med"/>
            </a:ln>
            <a:effectLst/>
          </p:spPr>
          <p:txBody>
            <a:bodyPr/>
            <a:lstStyle/>
            <a:p>
              <a:endParaRPr lang="en-US"/>
            </a:p>
          </p:txBody>
        </p:sp>
        <p:sp>
          <p:nvSpPr>
            <p:cNvPr id="164869" name="Text Box 5"/>
            <p:cNvSpPr txBox="1">
              <a:spLocks noChangeArrowheads="1"/>
            </p:cNvSpPr>
            <p:nvPr/>
          </p:nvSpPr>
          <p:spPr bwMode="auto">
            <a:xfrm>
              <a:off x="480" y="1440"/>
              <a:ext cx="912" cy="694"/>
            </a:xfrm>
            <a:prstGeom prst="rect">
              <a:avLst/>
            </a:prstGeom>
            <a:solidFill>
              <a:schemeClr val="accent2"/>
            </a:solidFill>
            <a:ln w="9525">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algn="ctr">
                <a:spcBef>
                  <a:spcPct val="10000"/>
                </a:spcBef>
              </a:pPr>
              <a:r>
                <a:rPr lang="en-US" dirty="0"/>
                <a:t>Spatial</a:t>
              </a:r>
            </a:p>
            <a:p>
              <a:pPr algn="ctr">
                <a:spcBef>
                  <a:spcPct val="10000"/>
                </a:spcBef>
              </a:pPr>
              <a:r>
                <a:rPr lang="en-US" dirty="0"/>
                <a:t>Image</a:t>
              </a:r>
            </a:p>
            <a:p>
              <a:pPr algn="ctr">
                <a:spcBef>
                  <a:spcPct val="10000"/>
                </a:spcBef>
              </a:pPr>
              <a:r>
                <a:rPr lang="en-US" sz="1400" dirty="0"/>
                <a:t>(2D </a:t>
              </a:r>
              <a:r>
                <a:rPr lang="en-US" sz="1400" dirty="0" err="1"/>
                <a:t>Ints</a:t>
              </a:r>
              <a:r>
                <a:rPr lang="en-US" sz="1400" dirty="0"/>
                <a:t>)</a:t>
              </a:r>
            </a:p>
          </p:txBody>
        </p:sp>
        <p:sp>
          <p:nvSpPr>
            <p:cNvPr id="164870" name="Text Box 6"/>
            <p:cNvSpPr txBox="1">
              <a:spLocks noChangeArrowheads="1"/>
            </p:cNvSpPr>
            <p:nvPr/>
          </p:nvSpPr>
          <p:spPr bwMode="auto">
            <a:xfrm>
              <a:off x="2208" y="1440"/>
              <a:ext cx="1248" cy="694"/>
            </a:xfrm>
            <a:prstGeom prst="rect">
              <a:avLst/>
            </a:prstGeom>
            <a:solidFill>
              <a:schemeClr val="accent4">
                <a:lumMod val="75000"/>
              </a:schemeClr>
            </a:solidFill>
            <a:ln w="9525">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algn="ctr">
                <a:spcBef>
                  <a:spcPct val="10000"/>
                </a:spcBef>
              </a:pPr>
              <a:r>
                <a:rPr lang="en-US" dirty="0"/>
                <a:t>Partially</a:t>
              </a:r>
            </a:p>
            <a:p>
              <a:pPr algn="ctr">
                <a:spcBef>
                  <a:spcPct val="10000"/>
                </a:spcBef>
              </a:pPr>
              <a:r>
                <a:rPr lang="en-US" dirty="0"/>
                <a:t>Transformed</a:t>
              </a:r>
            </a:p>
            <a:p>
              <a:pPr algn="ctr">
                <a:spcBef>
                  <a:spcPct val="10000"/>
                </a:spcBef>
              </a:pPr>
              <a:r>
                <a:rPr lang="en-US" sz="1400" dirty="0"/>
                <a:t>(2D Complex)</a:t>
              </a:r>
            </a:p>
          </p:txBody>
        </p:sp>
        <p:sp>
          <p:nvSpPr>
            <p:cNvPr id="164871" name="Text Box 7"/>
            <p:cNvSpPr txBox="1">
              <a:spLocks noChangeArrowheads="1"/>
            </p:cNvSpPr>
            <p:nvPr/>
          </p:nvSpPr>
          <p:spPr bwMode="auto">
            <a:xfrm>
              <a:off x="4272" y="1440"/>
              <a:ext cx="1248" cy="694"/>
            </a:xfrm>
            <a:prstGeom prst="rect">
              <a:avLst/>
            </a:prstGeom>
            <a:solidFill>
              <a:schemeClr val="accent3">
                <a:lumMod val="75000"/>
              </a:schemeClr>
            </a:solidFill>
            <a:ln w="9525">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algn="ctr">
                <a:spcBef>
                  <a:spcPct val="10000"/>
                </a:spcBef>
              </a:pPr>
              <a:r>
                <a:rPr lang="en-US"/>
                <a:t>Fully</a:t>
              </a:r>
            </a:p>
            <a:p>
              <a:pPr algn="ctr">
                <a:spcBef>
                  <a:spcPct val="10000"/>
                </a:spcBef>
              </a:pPr>
              <a:r>
                <a:rPr lang="en-US"/>
                <a:t>Transformed</a:t>
              </a:r>
            </a:p>
            <a:p>
              <a:pPr algn="ctr">
                <a:spcBef>
                  <a:spcPct val="10000"/>
                </a:spcBef>
              </a:pPr>
              <a:r>
                <a:rPr lang="en-US" sz="1400"/>
                <a:t>(2D Complex)</a:t>
              </a:r>
            </a:p>
          </p:txBody>
        </p:sp>
        <p:sp>
          <p:nvSpPr>
            <p:cNvPr id="164874" name="Text Box 10"/>
            <p:cNvSpPr txBox="1">
              <a:spLocks noChangeArrowheads="1"/>
            </p:cNvSpPr>
            <p:nvPr/>
          </p:nvSpPr>
          <p:spPr bwMode="auto">
            <a:xfrm>
              <a:off x="1488" y="1488"/>
              <a:ext cx="658" cy="269"/>
            </a:xfrm>
            <a:prstGeom prst="rect">
              <a:avLst/>
            </a:prstGeom>
            <a:noFill/>
            <a:ln w="9525">
              <a:noFill/>
              <a:miter lim="800000"/>
              <a:headEnd/>
              <a:tailEnd/>
            </a:ln>
            <a:effectLst/>
          </p:spPr>
          <p:txBody>
            <a:bodyPr>
              <a:spAutoFit/>
            </a:bodyPr>
            <a:lstStyle/>
            <a:p>
              <a:pPr>
                <a:spcBef>
                  <a:spcPct val="20000"/>
                </a:spcBef>
              </a:pPr>
              <a:r>
                <a:rPr lang="en-US" sz="1000"/>
                <a:t>1 Dimensional</a:t>
              </a:r>
            </a:p>
            <a:p>
              <a:pPr>
                <a:spcBef>
                  <a:spcPct val="20000"/>
                </a:spcBef>
              </a:pPr>
              <a:r>
                <a:rPr lang="en-US" sz="1000"/>
                <a:t>Row by Row</a:t>
              </a:r>
            </a:p>
          </p:txBody>
        </p:sp>
        <p:sp>
          <p:nvSpPr>
            <p:cNvPr id="164875" name="Text Box 11"/>
            <p:cNvSpPr txBox="1">
              <a:spLocks noChangeArrowheads="1"/>
            </p:cNvSpPr>
            <p:nvPr/>
          </p:nvSpPr>
          <p:spPr bwMode="auto">
            <a:xfrm>
              <a:off x="3552" y="1488"/>
              <a:ext cx="658" cy="269"/>
            </a:xfrm>
            <a:prstGeom prst="rect">
              <a:avLst/>
            </a:prstGeom>
            <a:noFill/>
            <a:ln w="9525">
              <a:noFill/>
              <a:miter lim="800000"/>
              <a:headEnd/>
              <a:tailEnd/>
            </a:ln>
            <a:effectLst/>
          </p:spPr>
          <p:txBody>
            <a:bodyPr>
              <a:spAutoFit/>
            </a:bodyPr>
            <a:lstStyle/>
            <a:p>
              <a:pPr>
                <a:spcBef>
                  <a:spcPct val="20000"/>
                </a:spcBef>
              </a:pPr>
              <a:r>
                <a:rPr lang="en-US" sz="1000" dirty="0"/>
                <a:t>1 Dimensional</a:t>
              </a:r>
            </a:p>
            <a:p>
              <a:pPr>
                <a:spcBef>
                  <a:spcPct val="20000"/>
                </a:spcBef>
              </a:pPr>
              <a:r>
                <a:rPr lang="en-US" sz="1000" dirty="0"/>
                <a:t>Col by Col</a:t>
              </a:r>
            </a:p>
          </p:txBody>
        </p:sp>
      </p:grpSp>
      <p:grpSp>
        <p:nvGrpSpPr>
          <p:cNvPr id="5" name="Group 26"/>
          <p:cNvGrpSpPr>
            <a:grpSpLocks/>
          </p:cNvGrpSpPr>
          <p:nvPr/>
        </p:nvGrpSpPr>
        <p:grpSpPr bwMode="auto">
          <a:xfrm>
            <a:off x="1447800" y="2743200"/>
            <a:ext cx="2019300" cy="1916113"/>
            <a:chOff x="936" y="1702"/>
            <a:chExt cx="1272" cy="1207"/>
          </a:xfrm>
        </p:grpSpPr>
        <p:sp>
          <p:nvSpPr>
            <p:cNvPr id="164882" name="Text Box 18"/>
            <p:cNvSpPr txBox="1">
              <a:spLocks noChangeArrowheads="1"/>
            </p:cNvSpPr>
            <p:nvPr/>
          </p:nvSpPr>
          <p:spPr bwMode="auto">
            <a:xfrm>
              <a:off x="1152" y="2640"/>
              <a:ext cx="864" cy="269"/>
            </a:xfrm>
            <a:prstGeom prst="rect">
              <a:avLst/>
            </a:prstGeom>
            <a:noFill/>
            <a:ln w="9525">
              <a:noFill/>
              <a:miter lim="800000"/>
              <a:headEnd/>
              <a:tailEnd/>
            </a:ln>
            <a:effectLst/>
          </p:spPr>
          <p:txBody>
            <a:bodyPr>
              <a:spAutoFit/>
            </a:bodyPr>
            <a:lstStyle/>
            <a:p>
              <a:pPr>
                <a:spcBef>
                  <a:spcPct val="20000"/>
                </a:spcBef>
              </a:pPr>
              <a:r>
                <a:rPr lang="en-US" sz="1000"/>
                <a:t>1 Dimensional</a:t>
              </a:r>
            </a:p>
            <a:p>
              <a:pPr>
                <a:spcBef>
                  <a:spcPct val="20000"/>
                </a:spcBef>
              </a:pPr>
              <a:r>
                <a:rPr lang="en-US" sz="1000"/>
                <a:t>Inverse Row by Row</a:t>
              </a:r>
            </a:p>
          </p:txBody>
        </p:sp>
        <p:cxnSp>
          <p:nvCxnSpPr>
            <p:cNvPr id="164888" name="AutoShape 24"/>
            <p:cNvCxnSpPr>
              <a:cxnSpLocks noChangeShapeType="1"/>
              <a:stCxn id="164880" idx="1"/>
              <a:endCxn id="164869" idx="2"/>
            </p:cNvCxnSpPr>
            <p:nvPr/>
          </p:nvCxnSpPr>
          <p:spPr bwMode="auto">
            <a:xfrm rot="10800000">
              <a:off x="936" y="1702"/>
              <a:ext cx="1272" cy="805"/>
            </a:xfrm>
            <a:prstGeom prst="bentConnector2">
              <a:avLst/>
            </a:prstGeom>
            <a:noFill/>
            <a:ln w="9525">
              <a:solidFill>
                <a:schemeClr val="tx1"/>
              </a:solidFill>
              <a:miter lim="800000"/>
              <a:headEnd/>
              <a:tailEnd type="triangle" w="med" len="med"/>
            </a:ln>
            <a:effectLst/>
          </p:spPr>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4868"/>
                                        </p:tgtEl>
                                        <p:attrNameLst>
                                          <p:attrName>style.visibility</p:attrName>
                                        </p:attrNameLst>
                                      </p:cBhvr>
                                      <p:to>
                                        <p:strVal val="visible"/>
                                      </p:to>
                                    </p:set>
                                    <p:anim calcmode="lin" valueType="num">
                                      <p:cBhvr additive="base">
                                        <p:cTn id="25" dur="500" fill="hold"/>
                                        <p:tgtEl>
                                          <p:spTgt spid="164868"/>
                                        </p:tgtEl>
                                        <p:attrNameLst>
                                          <p:attrName>ppt_x</p:attrName>
                                        </p:attrNameLst>
                                      </p:cBhvr>
                                      <p:tavLst>
                                        <p:tav tm="0">
                                          <p:val>
                                            <p:strVal val="0-#ppt_w/2"/>
                                          </p:val>
                                        </p:tav>
                                        <p:tav tm="100000">
                                          <p:val>
                                            <p:strVal val="#ppt_x"/>
                                          </p:val>
                                        </p:tav>
                                      </p:tavLst>
                                    </p:anim>
                                    <p:anim calcmode="lin" valueType="num">
                                      <p:cBhvr additive="base">
                                        <p:cTn id="26" dur="500" fill="hold"/>
                                        <p:tgtEl>
                                          <p:spTgt spid="1648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8"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FFT</a:t>
            </a:r>
            <a:endParaRPr lang="en-US" dirty="0"/>
          </a:p>
        </p:txBody>
      </p:sp>
      <p:sp>
        <p:nvSpPr>
          <p:cNvPr id="3" name="Content Placeholder 2"/>
          <p:cNvSpPr>
            <a:spLocks noGrp="1"/>
          </p:cNvSpPr>
          <p:nvPr>
            <p:ph sz="quarter" idx="1"/>
          </p:nvPr>
        </p:nvSpPr>
        <p:spPr/>
        <p:txBody>
          <a:bodyPr>
            <a:normAutofit fontScale="92500"/>
          </a:bodyPr>
          <a:lstStyle/>
          <a:p>
            <a:r>
              <a:rPr lang="en-US" dirty="0" smtClean="0"/>
              <a:t>The Fast Fourier Transform (FFT) is an efficient technique to compute the DFT by clever elimination of redundant computations. </a:t>
            </a:r>
          </a:p>
          <a:p>
            <a:pPr lvl="1"/>
            <a:r>
              <a:rPr lang="en-US" dirty="0" smtClean="0"/>
              <a:t>The FFT is used in a plethora of domains to solve problems in spectral analysis, audio signal processing, computational chemistry, error correcting codes, and of course image processing. </a:t>
            </a:r>
          </a:p>
          <a:p>
            <a:pPr lvl="1"/>
            <a:r>
              <a:rPr lang="en-US" dirty="0" smtClean="0"/>
              <a:t>The FFT is so important that it is often implemented in hardware.</a:t>
            </a:r>
          </a:p>
          <a:p>
            <a:r>
              <a:rPr lang="en-US" dirty="0" smtClean="0"/>
              <a:t>While various FFT techniques have been discovered, the term FFT typically refers to the Cooley-</a:t>
            </a:r>
            <a:r>
              <a:rPr lang="en-US" dirty="0" err="1" smtClean="0"/>
              <a:t>Tukey</a:t>
            </a:r>
            <a:r>
              <a:rPr lang="en-US" dirty="0" smtClean="0"/>
              <a:t> algorithm. This technique was discovered and rediscovered by a variety of mathematicians but was popularized by J. W. Cooley and J. W. </a:t>
            </a:r>
            <a:r>
              <a:rPr lang="en-US" dirty="0" err="1" smtClean="0"/>
              <a:t>Tukey</a:t>
            </a:r>
            <a:r>
              <a:rPr lang="en-US" dirty="0" smtClean="0"/>
              <a:t> in their 1965 publication entitled </a:t>
            </a:r>
            <a:r>
              <a:rPr lang="en-US" i="1" dirty="0" smtClean="0"/>
              <a:t>An Algorithm for the Machine Calculation of Complex Fourier Series</a:t>
            </a:r>
            <a:endParaRPr lang="en-US" i="1" dirty="0"/>
          </a:p>
        </p:txBody>
      </p:sp>
      <p:sp>
        <p:nvSpPr>
          <p:cNvPr id="4"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46</a:t>
            </a:fld>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FFT Overview</a:t>
            </a:r>
            <a:endParaRPr lang="en-US" dirty="0"/>
          </a:p>
        </p:txBody>
      </p:sp>
      <p:sp>
        <p:nvSpPr>
          <p:cNvPr id="3" name="Content Placeholder 2"/>
          <p:cNvSpPr>
            <a:spLocks noGrp="1"/>
          </p:cNvSpPr>
          <p:nvPr>
            <p:ph sz="quarter" idx="1"/>
          </p:nvPr>
        </p:nvSpPr>
        <p:spPr/>
        <p:txBody>
          <a:bodyPr>
            <a:normAutofit fontScale="85000" lnSpcReduction="20000"/>
          </a:bodyPr>
          <a:lstStyle/>
          <a:p>
            <a:r>
              <a:rPr lang="en-US" dirty="0" smtClean="0"/>
              <a:t>A typical divide and conquer strategy forms the basic premise of the FFT.   For the one-dimensional case, an input of length N is divided into two subsections of equal length. </a:t>
            </a:r>
          </a:p>
          <a:p>
            <a:pPr marL="731520" lvl="1" indent="-457200">
              <a:buFont typeface="+mj-lt"/>
              <a:buAutoNum type="arabicPeriod"/>
            </a:pPr>
            <a:r>
              <a:rPr lang="en-US" dirty="0" smtClean="0"/>
              <a:t>The first subsection contains all of the even-indexed samples of the input</a:t>
            </a:r>
          </a:p>
          <a:p>
            <a:pPr marL="731520" lvl="1" indent="-457200">
              <a:buFont typeface="+mj-lt"/>
              <a:buAutoNum type="arabicPeriod"/>
            </a:pPr>
            <a:r>
              <a:rPr lang="en-US" dirty="0" smtClean="0"/>
              <a:t>The second subsection contains all of the odd-indexed samples. </a:t>
            </a:r>
          </a:p>
          <a:p>
            <a:pPr marL="731520" lvl="1" indent="-457200">
              <a:buFont typeface="+mj-lt"/>
              <a:buAutoNum type="arabicPeriod"/>
            </a:pPr>
            <a:r>
              <a:rPr lang="en-US" dirty="0" smtClean="0"/>
              <a:t>The FFT of each of the components is then computed and the resulting DFT coefficients are then combined by multiplication with complex roots of unity.</a:t>
            </a:r>
          </a:p>
          <a:p>
            <a:r>
              <a:rPr lang="en-US" dirty="0" smtClean="0"/>
              <a:t>Since the input must be divided into two equally sized subsections at every step, the algorithm is limited to handling those inputs where N is a power of 2. </a:t>
            </a:r>
          </a:p>
          <a:p>
            <a:r>
              <a:rPr lang="en-US" dirty="0" smtClean="0"/>
              <a:t>Variants on the Cooley-</a:t>
            </a:r>
            <a:r>
              <a:rPr lang="en-US" dirty="0" err="1" smtClean="0"/>
              <a:t>Tukey</a:t>
            </a:r>
            <a:r>
              <a:rPr lang="en-US" dirty="0" smtClean="0"/>
              <a:t> algorithm have been developed that are able to compute the DFT of a sequence of any length.  Implementations that require the input to be a power of 2 are known as radix-2.</a:t>
            </a:r>
            <a:endParaRPr lang="en-US" dirty="0"/>
          </a:p>
        </p:txBody>
      </p:sp>
      <p:sp>
        <p:nvSpPr>
          <p:cNvPr id="5"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47</a:t>
            </a:fld>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FFT</a:t>
            </a:r>
            <a:endParaRPr lang="en-US" dirty="0"/>
          </a:p>
        </p:txBody>
      </p:sp>
      <p:sp>
        <p:nvSpPr>
          <p:cNvPr id="3" name="Content Placeholder 2"/>
          <p:cNvSpPr>
            <a:spLocks noGrp="1"/>
          </p:cNvSpPr>
          <p:nvPr>
            <p:ph sz="quarter" idx="1"/>
          </p:nvPr>
        </p:nvSpPr>
        <p:spPr/>
        <p:txBody>
          <a:bodyPr/>
          <a:lstStyle/>
          <a:p>
            <a:r>
              <a:rPr lang="en-US" dirty="0" smtClean="0"/>
              <a:t>Let f(x) be a sequence of N samples and let e(x) be the even-indexed values while o(x) are the odd-indexed samples (using zero indexing).  Let E(u) and O(u) be the Fourier coefficients of e(x) and o(x) and let M = N/2.  The Fourier coefficients of f are then given by</a:t>
            </a:r>
            <a:endParaRPr lang="en-US" dirty="0"/>
          </a:p>
        </p:txBody>
      </p:sp>
      <p:pic>
        <p:nvPicPr>
          <p:cNvPr id="12290" name="Picture 2"/>
          <p:cNvPicPr>
            <a:picLocks noChangeAspect="1" noChangeArrowheads="1"/>
          </p:cNvPicPr>
          <p:nvPr/>
        </p:nvPicPr>
        <p:blipFill>
          <a:blip r:embed="rId3"/>
          <a:srcRect/>
          <a:stretch>
            <a:fillRect/>
          </a:stretch>
        </p:blipFill>
        <p:spPr bwMode="auto">
          <a:xfrm>
            <a:off x="304800" y="4038600"/>
            <a:ext cx="8406317" cy="1295400"/>
          </a:xfrm>
          <a:prstGeom prst="rect">
            <a:avLst/>
          </a:prstGeom>
          <a:noFill/>
          <a:ln w="9525">
            <a:noFill/>
            <a:miter lim="800000"/>
            <a:headEnd/>
            <a:tailEnd/>
          </a:ln>
          <a:effectLst/>
        </p:spPr>
      </p:pic>
      <p:sp>
        <p:nvSpPr>
          <p:cNvPr id="5"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48</a:t>
            </a:fld>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srcRect/>
          <a:stretch>
            <a:fillRect/>
          </a:stretch>
        </p:blipFill>
        <p:spPr bwMode="auto">
          <a:xfrm>
            <a:off x="1295400" y="152400"/>
            <a:ext cx="6473371" cy="6400800"/>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DFT</a:t>
            </a:r>
            <a:endParaRPr lang="en-US" dirty="0"/>
          </a:p>
        </p:txBody>
      </p:sp>
      <p:pic>
        <p:nvPicPr>
          <p:cNvPr id="108546" name="Picture 2"/>
          <p:cNvPicPr>
            <a:picLocks noChangeAspect="1" noChangeArrowheads="1"/>
          </p:cNvPicPr>
          <p:nvPr/>
        </p:nvPicPr>
        <p:blipFill>
          <a:blip r:embed="rId3"/>
          <a:srcRect/>
          <a:stretch>
            <a:fillRect/>
          </a:stretch>
        </p:blipFill>
        <p:spPr bwMode="auto">
          <a:xfrm>
            <a:off x="738188" y="1981200"/>
            <a:ext cx="7667625" cy="2952750"/>
          </a:xfrm>
          <a:prstGeom prst="rect">
            <a:avLst/>
          </a:prstGeom>
          <a:ln>
            <a:solidFill>
              <a:schemeClr val="accent1"/>
            </a:solidFill>
          </a:ln>
          <a:effectLst>
            <a:outerShdw blurRad="292100" dist="139700" dir="2700000" algn="tl" rotWithShape="0">
              <a:srgbClr val="333333">
                <a:alpha val="65000"/>
              </a:srgbClr>
            </a:outerShdw>
          </a:effectLst>
        </p:spPr>
      </p:pic>
      <p:sp>
        <p:nvSpPr>
          <p:cNvPr id="4"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5</a:t>
            </a:fld>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srcRect/>
          <a:stretch>
            <a:fillRect/>
          </a:stretch>
        </p:blipFill>
        <p:spPr bwMode="auto">
          <a:xfrm>
            <a:off x="228600" y="533400"/>
            <a:ext cx="8407034" cy="5362575"/>
          </a:xfrm>
          <a:prstGeom prst="rect">
            <a:avLst/>
          </a:prstGeom>
          <a:noFill/>
          <a:ln w="9525">
            <a:noFill/>
            <a:miter lim="800000"/>
            <a:headEnd/>
            <a:tailEnd/>
          </a:ln>
          <a:effectLst/>
        </p:spPr>
      </p:pic>
      <p:sp>
        <p:nvSpPr>
          <p:cNvPr id="4"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50</a:t>
            </a:fld>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Wavelets</a:t>
            </a:r>
            <a:endParaRPr lang="en-US" dirty="0"/>
          </a:p>
        </p:txBody>
      </p:sp>
      <p:sp>
        <p:nvSpPr>
          <p:cNvPr id="3" name="Content Placeholder 2"/>
          <p:cNvSpPr>
            <a:spLocks noGrp="1"/>
          </p:cNvSpPr>
          <p:nvPr>
            <p:ph sz="quarter" idx="1"/>
          </p:nvPr>
        </p:nvSpPr>
        <p:spPr/>
        <p:txBody>
          <a:bodyPr>
            <a:normAutofit fontScale="85000" lnSpcReduction="10000"/>
          </a:bodyPr>
          <a:lstStyle/>
          <a:p>
            <a:r>
              <a:rPr lang="en-US" dirty="0" smtClean="0"/>
              <a:t>Similar to the Fourier series, wavelets are a class of functions that decompose a signal into a set of basis functions and that have properties superior to the DFT for some applications.</a:t>
            </a:r>
          </a:p>
          <a:p>
            <a:r>
              <a:rPr lang="en-US" dirty="0" smtClean="0"/>
              <a:t>In wavelet transformations, the basis functions are all scaled and translated copies of a waveform known as the </a:t>
            </a:r>
            <a:r>
              <a:rPr lang="en-US" i="1" dirty="0" smtClean="0"/>
              <a:t>mother wavelet</a:t>
            </a:r>
            <a:r>
              <a:rPr lang="en-US" dirty="0" smtClean="0"/>
              <a:t>.</a:t>
            </a:r>
          </a:p>
          <a:p>
            <a:r>
              <a:rPr lang="en-US" dirty="0" smtClean="0"/>
              <a:t>The discrete wavelet transform (DWT) is used to convert a finite length discrete sequence into a sequence of wavelet coefficients based on the mother wavelet.</a:t>
            </a:r>
          </a:p>
          <a:p>
            <a:r>
              <a:rPr lang="en-US" dirty="0" smtClean="0"/>
              <a:t>The DWT is a recursive process where at each stage of the transform the input is scaled and a set of average (or low frequency) coefficients and detail (or high frequency) coefficients is generated.</a:t>
            </a:r>
          </a:p>
          <a:p>
            <a:r>
              <a:rPr lang="en-US" dirty="0" smtClean="0"/>
              <a:t>Each subsequent stage operates only on the low frequency terms; thus generating a </a:t>
            </a:r>
            <a:r>
              <a:rPr lang="en-US" i="1" dirty="0" smtClean="0"/>
              <a:t>pyramid</a:t>
            </a:r>
            <a:r>
              <a:rPr lang="en-US" dirty="0" smtClean="0"/>
              <a:t> of increasingly coarse approximations of original sequence in addition to the high frequency content that can be used to reconstruct the original.</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Haar</a:t>
            </a:r>
            <a:r>
              <a:rPr lang="en-US" dirty="0" smtClean="0"/>
              <a:t> wavelet example</a:t>
            </a:r>
            <a:endParaRPr lang="en-US" dirty="0"/>
          </a:p>
        </p:txBody>
      </p:sp>
      <p:sp>
        <p:nvSpPr>
          <p:cNvPr id="3" name="Content Placeholder 2"/>
          <p:cNvSpPr>
            <a:spLocks noGrp="1"/>
          </p:cNvSpPr>
          <p:nvPr>
            <p:ph sz="quarter" idx="1"/>
          </p:nvPr>
        </p:nvSpPr>
        <p:spPr/>
        <p:txBody>
          <a:bodyPr>
            <a:normAutofit/>
          </a:bodyPr>
          <a:lstStyle/>
          <a:p>
            <a:r>
              <a:rPr lang="en-US" sz="2000" dirty="0" smtClean="0"/>
              <a:t>The </a:t>
            </a:r>
            <a:r>
              <a:rPr lang="en-US" sz="2000" dirty="0" err="1" smtClean="0"/>
              <a:t>Haar</a:t>
            </a:r>
            <a:r>
              <a:rPr lang="en-US" sz="2000" dirty="0" smtClean="0"/>
              <a:t> wavelet is a unit-length “square wave”</a:t>
            </a:r>
          </a:p>
          <a:p>
            <a:r>
              <a:rPr lang="en-US" sz="2000" dirty="0" smtClean="0"/>
              <a:t>Consider a sequence of 8 samples given as {15, 9, 13, 15, 11, 9, 7, 9}.</a:t>
            </a:r>
          </a:p>
          <a:p>
            <a:pPr lvl="1"/>
            <a:r>
              <a:rPr lang="en-US" sz="1800" dirty="0" smtClean="0"/>
              <a:t>First: average to obtain .5 * {15+9, 13+15, 11+9, 7+9} = {12, 14, 10, 8}</a:t>
            </a:r>
          </a:p>
          <a:p>
            <a:pPr lvl="1"/>
            <a:r>
              <a:rPr lang="en-US" sz="1800" dirty="0" smtClean="0"/>
              <a:t>Second:  compute the details:  {15-12, 13-14, 11-10, 7-8} = {3, -1, 1, -1}</a:t>
            </a:r>
          </a:p>
          <a:p>
            <a:pPr lvl="1"/>
            <a:r>
              <a:rPr lang="en-US" sz="1800" dirty="0" smtClean="0"/>
              <a:t>Third: Repeat the first two steps on the averages</a:t>
            </a:r>
          </a:p>
          <a:p>
            <a:r>
              <a:rPr lang="en-US" sz="2000" dirty="0" smtClean="0"/>
              <a:t>The original sequence is fully recoverable.</a:t>
            </a:r>
          </a:p>
          <a:p>
            <a:r>
              <a:rPr lang="en-US" sz="2000" dirty="0" smtClean="0"/>
              <a:t>The low-frequency components represent a scaled version of the original</a:t>
            </a:r>
          </a:p>
          <a:p>
            <a:pPr>
              <a:buNone/>
            </a:pPr>
            <a:endParaRPr lang="en-US" sz="2000" dirty="0"/>
          </a:p>
        </p:txBody>
      </p:sp>
      <p:pic>
        <p:nvPicPr>
          <p:cNvPr id="1026" name="Picture 2"/>
          <p:cNvPicPr>
            <a:picLocks noChangeAspect="1" noChangeArrowheads="1"/>
          </p:cNvPicPr>
          <p:nvPr/>
        </p:nvPicPr>
        <p:blipFill>
          <a:blip r:embed="rId3"/>
          <a:srcRect/>
          <a:stretch>
            <a:fillRect/>
          </a:stretch>
        </p:blipFill>
        <p:spPr bwMode="auto">
          <a:xfrm>
            <a:off x="2667000" y="3962400"/>
            <a:ext cx="3917266" cy="2314528"/>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example of </a:t>
            </a:r>
            <a:r>
              <a:rPr lang="en-US" dirty="0" err="1" smtClean="0"/>
              <a:t>Haar</a:t>
            </a:r>
            <a:endParaRPr lang="en-US" dirty="0"/>
          </a:p>
        </p:txBody>
      </p:sp>
      <p:pic>
        <p:nvPicPr>
          <p:cNvPr id="2050" name="Picture 2"/>
          <p:cNvPicPr>
            <a:picLocks noChangeAspect="1" noChangeArrowheads="1"/>
          </p:cNvPicPr>
          <p:nvPr/>
        </p:nvPicPr>
        <p:blipFill>
          <a:blip r:embed="rId3"/>
          <a:srcRect/>
          <a:stretch>
            <a:fillRect/>
          </a:stretch>
        </p:blipFill>
        <p:spPr bwMode="auto">
          <a:xfrm>
            <a:off x="228600" y="1371600"/>
            <a:ext cx="8534400" cy="4399859"/>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DFT</a:t>
            </a:r>
            <a:endParaRPr lang="en-US" dirty="0"/>
          </a:p>
        </p:txBody>
      </p:sp>
      <p:sp>
        <p:nvSpPr>
          <p:cNvPr id="3" name="Content Placeholder 2"/>
          <p:cNvSpPr>
            <a:spLocks noGrp="1"/>
          </p:cNvSpPr>
          <p:nvPr>
            <p:ph sz="quarter" idx="1"/>
          </p:nvPr>
        </p:nvSpPr>
        <p:spPr/>
        <p:txBody>
          <a:bodyPr/>
          <a:lstStyle/>
          <a:p>
            <a:r>
              <a:rPr lang="en-US" dirty="0" smtClean="0"/>
              <a:t>Each DFT coefficient is a complex value</a:t>
            </a:r>
          </a:p>
          <a:p>
            <a:pPr lvl="1"/>
            <a:r>
              <a:rPr lang="en-US" dirty="0" smtClean="0"/>
              <a:t>There is a single DFT coefficient for each spatial sample</a:t>
            </a:r>
          </a:p>
          <a:p>
            <a:pPr lvl="1"/>
            <a:r>
              <a:rPr lang="en-US" dirty="0" smtClean="0"/>
              <a:t>A complex value is expressed by two real values in either Cartesian or polar coordinate space.</a:t>
            </a:r>
          </a:p>
          <a:p>
            <a:pPr lvl="2"/>
            <a:r>
              <a:rPr lang="en-US" dirty="0" smtClean="0"/>
              <a:t>Cartesian: R(</a:t>
            </a:r>
            <a:r>
              <a:rPr lang="en-US" dirty="0" err="1" smtClean="0"/>
              <a:t>u,v</a:t>
            </a:r>
            <a:r>
              <a:rPr lang="en-US" dirty="0" smtClean="0"/>
              <a:t>) is the </a:t>
            </a:r>
            <a:r>
              <a:rPr lang="en-US" i="1" dirty="0" smtClean="0"/>
              <a:t>real</a:t>
            </a:r>
            <a:r>
              <a:rPr lang="en-US" dirty="0" smtClean="0"/>
              <a:t> and I(u, v) the </a:t>
            </a:r>
            <a:r>
              <a:rPr lang="en-US" i="1" dirty="0" smtClean="0"/>
              <a:t>imaginary</a:t>
            </a:r>
            <a:r>
              <a:rPr lang="en-US" dirty="0" smtClean="0"/>
              <a:t> component</a:t>
            </a:r>
          </a:p>
          <a:p>
            <a:pPr lvl="2"/>
            <a:r>
              <a:rPr lang="en-US" dirty="0" smtClean="0"/>
              <a:t>Polar: |F(</a:t>
            </a:r>
            <a:r>
              <a:rPr lang="en-US" dirty="0" err="1" smtClean="0"/>
              <a:t>u,v</a:t>
            </a:r>
            <a:r>
              <a:rPr lang="en-US" dirty="0" smtClean="0"/>
              <a:t>)| is the </a:t>
            </a:r>
            <a:r>
              <a:rPr lang="en-US" i="1" dirty="0" smtClean="0"/>
              <a:t>magnitude</a:t>
            </a:r>
            <a:r>
              <a:rPr lang="en-US" dirty="0" smtClean="0"/>
              <a:t> and phi(</a:t>
            </a:r>
            <a:r>
              <a:rPr lang="en-US" dirty="0" err="1" smtClean="0"/>
              <a:t>u,v</a:t>
            </a:r>
            <a:r>
              <a:rPr lang="en-US" dirty="0" smtClean="0"/>
              <a:t>) the </a:t>
            </a:r>
            <a:r>
              <a:rPr lang="en-US" i="1" dirty="0" smtClean="0"/>
              <a:t>phase</a:t>
            </a:r>
          </a:p>
        </p:txBody>
      </p:sp>
      <p:pic>
        <p:nvPicPr>
          <p:cNvPr id="3074" name="Picture 2"/>
          <p:cNvPicPr>
            <a:picLocks noChangeAspect="1" noChangeArrowheads="1"/>
          </p:cNvPicPr>
          <p:nvPr/>
        </p:nvPicPr>
        <p:blipFill>
          <a:blip r:embed="rId3"/>
          <a:srcRect/>
          <a:stretch>
            <a:fillRect/>
          </a:stretch>
        </p:blipFill>
        <p:spPr bwMode="auto">
          <a:xfrm>
            <a:off x="2286000" y="4191000"/>
            <a:ext cx="4667250" cy="676275"/>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a:srcRect/>
          <a:stretch>
            <a:fillRect/>
          </a:stretch>
        </p:blipFill>
        <p:spPr bwMode="auto">
          <a:xfrm>
            <a:off x="2466975" y="5214937"/>
            <a:ext cx="4305300" cy="609600"/>
          </a:xfrm>
          <a:prstGeom prst="rect">
            <a:avLst/>
          </a:prstGeom>
          <a:noFill/>
          <a:ln w="9525">
            <a:noFill/>
            <a:miter lim="800000"/>
            <a:headEnd/>
            <a:tailEnd/>
          </a:ln>
          <a:effectLst/>
        </p:spPr>
      </p:pic>
      <p:sp>
        <p:nvSpPr>
          <p:cNvPr id="6"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6</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DFT</a:t>
            </a:r>
            <a:endParaRPr lang="en-US" dirty="0"/>
          </a:p>
        </p:txBody>
      </p:sp>
      <p:sp>
        <p:nvSpPr>
          <p:cNvPr id="3" name="Content Placeholder 2"/>
          <p:cNvSpPr>
            <a:spLocks noGrp="1"/>
          </p:cNvSpPr>
          <p:nvPr>
            <p:ph sz="quarter" idx="1"/>
          </p:nvPr>
        </p:nvSpPr>
        <p:spPr/>
        <p:txBody>
          <a:bodyPr/>
          <a:lstStyle/>
          <a:p>
            <a:r>
              <a:rPr lang="en-US" dirty="0" smtClean="0"/>
              <a:t>Representing the DFT coefficients as magnitude and phase is a more useful for processing and reasoning.</a:t>
            </a:r>
          </a:p>
          <a:p>
            <a:pPr lvl="1"/>
            <a:r>
              <a:rPr lang="en-US" dirty="0" smtClean="0"/>
              <a:t>The magnitude is a measure of strength or length</a:t>
            </a:r>
          </a:p>
          <a:p>
            <a:pPr lvl="1"/>
            <a:r>
              <a:rPr lang="en-US" dirty="0" smtClean="0"/>
              <a:t>The phase is a direction and lies in [-pi, +pi]</a:t>
            </a:r>
          </a:p>
          <a:p>
            <a:r>
              <a:rPr lang="en-US" dirty="0" smtClean="0"/>
              <a:t>The magnitude and phase are easily obtained from the real and imaginary values</a:t>
            </a:r>
          </a:p>
          <a:p>
            <a:pPr lvl="1"/>
            <a:endParaRPr lang="en-US" dirty="0" smtClean="0"/>
          </a:p>
        </p:txBody>
      </p:sp>
      <p:pic>
        <p:nvPicPr>
          <p:cNvPr id="4099" name="Picture 3"/>
          <p:cNvPicPr>
            <a:picLocks noChangeAspect="1" noChangeArrowheads="1"/>
          </p:cNvPicPr>
          <p:nvPr/>
        </p:nvPicPr>
        <p:blipFill>
          <a:blip r:embed="rId3"/>
          <a:srcRect/>
          <a:stretch>
            <a:fillRect/>
          </a:stretch>
        </p:blipFill>
        <p:spPr bwMode="auto">
          <a:xfrm>
            <a:off x="1524000" y="4114800"/>
            <a:ext cx="6067425" cy="1704975"/>
          </a:xfrm>
          <a:prstGeom prst="rect">
            <a:avLst/>
          </a:prstGeom>
          <a:noFill/>
          <a:ln w="9525">
            <a:noFill/>
            <a:miter lim="800000"/>
            <a:headEnd/>
            <a:tailEnd/>
          </a:ln>
          <a:effectLst/>
        </p:spPr>
      </p:pic>
      <p:sp>
        <p:nvSpPr>
          <p:cNvPr id="5"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7</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Magnitude Spectrum and Phase Spectrum</a:t>
            </a:r>
            <a:endParaRPr lang="en-US" dirty="0"/>
          </a:p>
        </p:txBody>
      </p:sp>
      <p:pic>
        <p:nvPicPr>
          <p:cNvPr id="1026" name="Picture 2"/>
          <p:cNvPicPr>
            <a:picLocks noChangeAspect="1" noChangeArrowheads="1"/>
          </p:cNvPicPr>
          <p:nvPr/>
        </p:nvPicPr>
        <p:blipFill>
          <a:blip r:embed="rId3"/>
          <a:srcRect/>
          <a:stretch>
            <a:fillRect/>
          </a:stretch>
        </p:blipFill>
        <p:spPr bwMode="auto">
          <a:xfrm>
            <a:off x="228600" y="1524000"/>
            <a:ext cx="8534400" cy="3354515"/>
          </a:xfrm>
          <a:prstGeom prst="rect">
            <a:avLst/>
          </a:prstGeom>
          <a:ln>
            <a:solidFill>
              <a:schemeClr val="tx1"/>
            </a:solidFill>
          </a:ln>
          <a:effectLst>
            <a:outerShdw blurRad="292100" dist="139700" dir="2700000" algn="tl" rotWithShape="0">
              <a:srgbClr val="333333">
                <a:alpha val="65000"/>
              </a:srgbClr>
            </a:outerShdw>
          </a:effectLst>
        </p:spPr>
      </p:pic>
      <p:sp>
        <p:nvSpPr>
          <p:cNvPr id="4"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Magnitude Spectrum and Phase Spectrum</a:t>
            </a:r>
            <a:endParaRPr lang="en-US" dirty="0"/>
          </a:p>
        </p:txBody>
      </p:sp>
      <p:sp>
        <p:nvSpPr>
          <p:cNvPr id="3" name="Content Placeholder 2"/>
          <p:cNvSpPr>
            <a:spLocks noGrp="1"/>
          </p:cNvSpPr>
          <p:nvPr>
            <p:ph sz="quarter" idx="1"/>
          </p:nvPr>
        </p:nvSpPr>
        <p:spPr/>
        <p:txBody>
          <a:bodyPr>
            <a:normAutofit/>
          </a:bodyPr>
          <a:lstStyle/>
          <a:p>
            <a:r>
              <a:rPr lang="en-US" dirty="0" smtClean="0"/>
              <a:t>Notes on the magnitude spectrum:</a:t>
            </a:r>
          </a:p>
          <a:p>
            <a:pPr lvl="1"/>
            <a:r>
              <a:rPr lang="en-US" dirty="0" smtClean="0"/>
              <a:t>Magnitudes are generally referred to as the “spectrum” but this should be understood as the magnitude spectrum.</a:t>
            </a:r>
          </a:p>
          <a:p>
            <a:pPr lvl="1"/>
            <a:r>
              <a:rPr lang="en-US" dirty="0" smtClean="0"/>
              <a:t>Typically has an extremely large dynamic range and it is typical to log-compress those values for display (as in the previous slide)</a:t>
            </a:r>
          </a:p>
          <a:p>
            <a:pPr lvl="1"/>
            <a:r>
              <a:rPr lang="en-US" dirty="0" smtClean="0"/>
              <a:t>For presentation, the DC component, F(0,0), is placed at the center.  Low frequency components are shown near the center and frequency increases with distance from center. </a:t>
            </a:r>
          </a:p>
          <a:p>
            <a:pPr>
              <a:buNone/>
            </a:pPr>
            <a:endParaRPr lang="en-US" dirty="0"/>
          </a:p>
        </p:txBody>
      </p:sp>
      <p:sp>
        <p:nvSpPr>
          <p:cNvPr id="4" name="Slide Number Placeholder 5"/>
          <p:cNvSpPr>
            <a:spLocks noGrp="1"/>
          </p:cNvSpPr>
          <p:nvPr>
            <p:ph type="sldNum" sz="quarter" idx="12"/>
          </p:nvPr>
        </p:nvSpPr>
        <p:spPr>
          <a:xfrm>
            <a:off x="612648" y="6356350"/>
            <a:ext cx="1981200" cy="365760"/>
          </a:xfrm>
        </p:spPr>
        <p:txBody>
          <a:bodyPr/>
          <a:lstStyle/>
          <a:p>
            <a:fld id="{15902257-CD65-48BD-8BF2-2D7D5E59CF2C}" type="slidenum">
              <a:rPr lang="en-US"/>
              <a:pPr/>
              <a:t>9</a:t>
            </a:fld>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9675</TotalTime>
  <Words>2577</Words>
  <Application>Microsoft Office PowerPoint</Application>
  <PresentationFormat>On-screen Show (4:3)</PresentationFormat>
  <Paragraphs>346</Paragraphs>
  <Slides>53</Slides>
  <Notes>53</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Origin</vt:lpstr>
      <vt:lpstr>The Fourier Domain</vt:lpstr>
      <vt:lpstr>Fourier Domain</vt:lpstr>
      <vt:lpstr>Complex complexities</vt:lpstr>
      <vt:lpstr>Forward and Inverse</vt:lpstr>
      <vt:lpstr>2D DFT</vt:lpstr>
      <vt:lpstr>2D DFT</vt:lpstr>
      <vt:lpstr>2D DFT</vt:lpstr>
      <vt:lpstr>Magnitude Spectrum and Phase Spectrum</vt:lpstr>
      <vt:lpstr>Magnitude Spectrum and Phase Spectrum</vt:lpstr>
      <vt:lpstr>Magnitude Spectrum and Phase Spectrum</vt:lpstr>
      <vt:lpstr>Magnitude Spectrum and Phase Spectrum</vt:lpstr>
      <vt:lpstr>DFT Example</vt:lpstr>
      <vt:lpstr>Translation, Rotation, Distributivity</vt:lpstr>
      <vt:lpstr>Translation, Rotation, Distributivity</vt:lpstr>
      <vt:lpstr>Periodicity</vt:lpstr>
      <vt:lpstr>Example</vt:lpstr>
      <vt:lpstr>Windowing</vt:lpstr>
      <vt:lpstr>Windowing</vt:lpstr>
      <vt:lpstr>Windowing Functions</vt:lpstr>
      <vt:lpstr>Bartlett</vt:lpstr>
      <vt:lpstr>Common Windowing Functions</vt:lpstr>
      <vt:lpstr>Effect of Windowing on Amplitude Spectrum</vt:lpstr>
      <vt:lpstr>Frequency Domain Filtering</vt:lpstr>
      <vt:lpstr>Frequency Domain Filtering</vt:lpstr>
      <vt:lpstr>Convolution</vt:lpstr>
      <vt:lpstr>Convolution</vt:lpstr>
      <vt:lpstr>Low Pass Filtering</vt:lpstr>
      <vt:lpstr>Low Pass Filtering</vt:lpstr>
      <vt:lpstr>Ideal low pass filter</vt:lpstr>
      <vt:lpstr>Ideal Low-Pass filtering example</vt:lpstr>
      <vt:lpstr>Low Pass Filtering</vt:lpstr>
      <vt:lpstr>Butterworth Filters</vt:lpstr>
      <vt:lpstr>Ideal vs. Butterworth (5th order)</vt:lpstr>
      <vt:lpstr>Gaussian low pass filter</vt:lpstr>
      <vt:lpstr>High-pass and band-pass filtering</vt:lpstr>
      <vt:lpstr>High Pass</vt:lpstr>
      <vt:lpstr>Band Filters</vt:lpstr>
      <vt:lpstr>Band filters</vt:lpstr>
      <vt:lpstr>Band pass and band stop</vt:lpstr>
      <vt:lpstr>Periodic Noise Removal</vt:lpstr>
      <vt:lpstr>Periodic Noise Example</vt:lpstr>
      <vt:lpstr>Implementation</vt:lpstr>
      <vt:lpstr>Implementation</vt:lpstr>
      <vt:lpstr>DFT</vt:lpstr>
      <vt:lpstr>Separability</vt:lpstr>
      <vt:lpstr>FFT</vt:lpstr>
      <vt:lpstr>FFT Overview</vt:lpstr>
      <vt:lpstr>FFT</vt:lpstr>
      <vt:lpstr>Slide 49</vt:lpstr>
      <vt:lpstr>Slide 50</vt:lpstr>
      <vt:lpstr>Wavelets</vt:lpstr>
      <vt:lpstr>Haar wavelet example</vt:lpstr>
      <vt:lpstr>Visual example of Haar</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Frequency Domain</dc:title>
  <dc:creator>Kenny Hunt</dc:creator>
  <cp:lastModifiedBy>kenny</cp:lastModifiedBy>
  <cp:revision>80</cp:revision>
  <dcterms:created xsi:type="dcterms:W3CDTF">2008-10-22T14:04:19Z</dcterms:created>
  <dcterms:modified xsi:type="dcterms:W3CDTF">2010-12-01T14:28:50Z</dcterms:modified>
</cp:coreProperties>
</file>