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7" r:id="rId10"/>
    <p:sldId id="328" r:id="rId11"/>
    <p:sldId id="329" r:id="rId12"/>
    <p:sldId id="330" r:id="rId13"/>
    <p:sldId id="32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43871-055E-4E5C-8ED5-BD83D5449FA5}" type="datetimeFigureOut">
              <a:rPr lang="en-US" smtClean="0"/>
              <a:pPr/>
              <a:t>2/26/2009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763D2-1605-49CD-B4D9-5B2D98316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763D2-1605-49CD-B4D9-5B2D98316D4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CDF6120-F1F0-4C60-9FE9-39AC71A9C79D}" type="datetimeFigureOut">
              <a:rPr lang="en-US" smtClean="0"/>
              <a:pPr/>
              <a:t>2/26/2009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2/26/2009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2/26/2009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Frequency Domain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Light and the DCT</a:t>
            </a:r>
            <a:endParaRPr lang="en-US" dirty="0"/>
          </a:p>
        </p:txBody>
      </p:sp>
      <p:pic>
        <p:nvPicPr>
          <p:cNvPr id="26626" name="Picture 2" descr="File:Renoir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"/>
            <a:ext cx="4267200" cy="314174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14400" y="6019800"/>
            <a:ext cx="6019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Pierre-Auguste Renoir: </a:t>
            </a:r>
            <a:r>
              <a:rPr lang="fr-FR" sz="1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Moulin de la </a:t>
            </a:r>
            <a:r>
              <a:rPr lang="fr-FR" sz="10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Galette</a:t>
            </a:r>
            <a:r>
              <a:rPr lang="fr-FR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from </a:t>
            </a:r>
            <a:r>
              <a:rPr lang="en-US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http://en.wikipedia.org/wiki/File:Renoir21.jpg </a:t>
            </a:r>
            <a:r>
              <a:rPr lang="fr-FR" sz="1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Invertability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066800"/>
          </a:xfrm>
        </p:spPr>
        <p:txBody>
          <a:bodyPr/>
          <a:lstStyle/>
          <a:p>
            <a:r>
              <a:rPr lang="en-US" dirty="0" smtClean="0"/>
              <a:t>The DCT is invertible</a:t>
            </a:r>
          </a:p>
          <a:p>
            <a:pPr lvl="1"/>
            <a:r>
              <a:rPr lang="en-US" sz="2000" dirty="0" smtClean="0"/>
              <a:t>Spatial samples can be recovered from the DCT coefficients</a:t>
            </a:r>
            <a:endParaRPr lang="en-US" sz="2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514600"/>
            <a:ext cx="7772400" cy="195775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DCT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DCT provides energy compaction</a:t>
            </a:r>
          </a:p>
          <a:p>
            <a:pPr lvl="1"/>
            <a:r>
              <a:rPr lang="en-US" dirty="0" smtClean="0"/>
              <a:t>Low frequency coefficients have larger magnitude (typically)</a:t>
            </a:r>
          </a:p>
          <a:p>
            <a:pPr lvl="1"/>
            <a:r>
              <a:rPr lang="en-US" dirty="0" smtClean="0"/>
              <a:t>High frequency coefficients have smaller magnitude (typically)</a:t>
            </a:r>
          </a:p>
          <a:p>
            <a:pPr lvl="1"/>
            <a:r>
              <a:rPr lang="en-US" dirty="0" smtClean="0"/>
              <a:t>Most information is compacted into the lower frequency coefficients (those coefficients at the ‘upper-left’)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Compaction can be leveraged for compression</a:t>
            </a:r>
          </a:p>
          <a:p>
            <a:pPr lvl="1"/>
            <a:r>
              <a:rPr lang="en-US" dirty="0" smtClean="0"/>
              <a:t>Use the DCT coefficients to store image data but discard a certain percentage of the high-frequency coefficients!</a:t>
            </a:r>
          </a:p>
          <a:p>
            <a:pPr lvl="1"/>
            <a:r>
              <a:rPr lang="en-US" dirty="0" smtClean="0"/>
              <a:t>JPEG does this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DCT Compaction and Compression</a:t>
            </a:r>
            <a:endParaRPr lang="en-US" dirty="0"/>
          </a:p>
        </p:txBody>
      </p:sp>
      <p:pic>
        <p:nvPicPr>
          <p:cNvPr id="4" name="Picture 3" descr="Hayez_one_perc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447800"/>
            <a:ext cx="2743200" cy="3343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aye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447800"/>
            <a:ext cx="2743200" cy="3343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ayez_five_perc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447800"/>
            <a:ext cx="2743200" cy="3343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5105400"/>
            <a:ext cx="2743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5105400"/>
            <a:ext cx="2743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discarding 95% of </a:t>
            </a:r>
            <a:r>
              <a:rPr lang="en-US" dirty="0" err="1" smtClean="0"/>
              <a:t>dct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9800" y="5105400"/>
            <a:ext cx="2743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discarding 99% of </a:t>
            </a:r>
            <a:r>
              <a:rPr lang="en-US" dirty="0" err="1" smtClean="0"/>
              <a:t>dct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24000"/>
            <a:ext cx="77819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(1D)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Discrete cosine transform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strength of the ‘u’ sinusoid is given by C(u)</a:t>
            </a:r>
          </a:p>
          <a:p>
            <a:pPr lvl="1"/>
            <a:r>
              <a:rPr lang="en-US" dirty="0" smtClean="0"/>
              <a:t>Project f onto the basis function</a:t>
            </a:r>
          </a:p>
          <a:p>
            <a:pPr lvl="1"/>
            <a:r>
              <a:rPr lang="en-US" dirty="0" smtClean="0"/>
              <a:t>All samples of f contribute the coefficient</a:t>
            </a:r>
          </a:p>
          <a:p>
            <a:pPr lvl="1"/>
            <a:r>
              <a:rPr lang="en-US" dirty="0" smtClean="0"/>
              <a:t>C(0) is the zero-frequency component – the average value!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752600"/>
            <a:ext cx="5029200" cy="224534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(1D)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3657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Consider a digital image such that one row has the following samples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There are 8 samples so N=8</a:t>
            </a:r>
          </a:p>
          <a:p>
            <a:r>
              <a:rPr lang="en-US" sz="2000" dirty="0" smtClean="0"/>
              <a:t>u is in [0, N-1] or [0, 7]</a:t>
            </a:r>
          </a:p>
          <a:p>
            <a:r>
              <a:rPr lang="en-US" sz="2000" dirty="0" smtClean="0"/>
              <a:t>Must compute 8 DCT coefficients: C(0), C(1), …, C(7)</a:t>
            </a:r>
          </a:p>
          <a:p>
            <a:r>
              <a:rPr lang="en-US" sz="2000" dirty="0" smtClean="0"/>
              <a:t>Start with C(0)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828800"/>
          <a:ext cx="6705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7"/>
                <a:gridCol w="575735"/>
                <a:gridCol w="745066"/>
                <a:gridCol w="745066"/>
                <a:gridCol w="745066"/>
                <a:gridCol w="745066"/>
                <a:gridCol w="745066"/>
                <a:gridCol w="745066"/>
                <a:gridCol w="745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191000"/>
            <a:ext cx="4079523" cy="16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(1D)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1647825"/>
            <a:ext cx="8582025" cy="35623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(1D)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83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Repeating the computation for all u we obtain the following coefficients</a:t>
            </a:r>
            <a:endParaRPr 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514600"/>
            <a:ext cx="6858000" cy="7479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962400"/>
            <a:ext cx="6858000" cy="75054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2590800"/>
            <a:ext cx="14478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Spatial </a:t>
            </a:r>
          </a:p>
          <a:p>
            <a:r>
              <a:rPr lang="en-US" sz="1600" dirty="0" smtClean="0"/>
              <a:t>domain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038600"/>
            <a:ext cx="14478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Frequency domain</a:t>
            </a:r>
            <a:endParaRPr lang="en-US" sz="160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(1D)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Since the DCT coefficients are </a:t>
            </a:r>
            <a:r>
              <a:rPr lang="en-US" dirty="0" err="1" smtClean="0"/>
              <a:t>reals</a:t>
            </a:r>
            <a:r>
              <a:rPr lang="en-US" dirty="0" smtClean="0"/>
              <a:t>, use array of floats</a:t>
            </a:r>
          </a:p>
          <a:p>
            <a:r>
              <a:rPr lang="en-US" dirty="0" smtClean="0"/>
              <a:t>This approach is O(?)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438400"/>
            <a:ext cx="8610600" cy="28931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public static float[]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forwardDCT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(float[] data)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final float alpha0 = (float)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(1.0 /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data.length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final float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alphaN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= (float)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Math.sqrt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(2.0 /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data.length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float[] result = new float[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data.length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];</a:t>
            </a:r>
          </a:p>
          <a:p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for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u = 0; u &lt;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result.length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u++)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for (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x = 0; x &lt;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data.length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; x++)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 result[u] += data[x]*(float)Math.cos((2*x+1)*u*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Math.PI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/(2*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data.length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}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result[u] *= (u == 0 ? alpha0 : 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alphaN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return result;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(2D)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2D DCT is given below where the definition for alpha is the same as before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an </a:t>
            </a:r>
            <a:r>
              <a:rPr lang="en-US" dirty="0" err="1" smtClean="0"/>
              <a:t>MxN</a:t>
            </a:r>
            <a:r>
              <a:rPr lang="en-US" dirty="0" smtClean="0"/>
              <a:t> image there are </a:t>
            </a:r>
            <a:r>
              <a:rPr lang="en-US" dirty="0" err="1" smtClean="0"/>
              <a:t>MxN</a:t>
            </a:r>
            <a:r>
              <a:rPr lang="en-US" dirty="0" smtClean="0"/>
              <a:t> coefficients</a:t>
            </a:r>
          </a:p>
          <a:p>
            <a:r>
              <a:rPr lang="en-US" dirty="0" smtClean="0"/>
              <a:t>Each image sample contributes to each coefficient</a:t>
            </a:r>
          </a:p>
          <a:p>
            <a:r>
              <a:rPr lang="en-US" dirty="0" smtClean="0"/>
              <a:t>Each (</a:t>
            </a:r>
            <a:r>
              <a:rPr lang="en-US" dirty="0" err="1" smtClean="0"/>
              <a:t>u,v</a:t>
            </a:r>
            <a:r>
              <a:rPr lang="en-US" dirty="0" smtClean="0"/>
              <a:t>) pair corresponds to a ‘pattern’ or ‘basis function’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2438400"/>
            <a:ext cx="8258175" cy="9144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 basis functions (patterns)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4343400" cy="359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81600" y="16002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5257800"/>
            <a:ext cx="41148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Basis functions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257800"/>
            <a:ext cx="3429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Basis patterns (imaged functions)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Separability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60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DCT is separable</a:t>
            </a:r>
          </a:p>
          <a:p>
            <a:pPr lvl="1"/>
            <a:r>
              <a:rPr lang="en-US" sz="1900" dirty="0" smtClean="0"/>
              <a:t>The coefficients can be obtained by computing the 1D coefficients for each row</a:t>
            </a:r>
          </a:p>
          <a:p>
            <a:pPr lvl="1"/>
            <a:r>
              <a:rPr lang="en-US" sz="1900" dirty="0" smtClean="0"/>
              <a:t>Using the row-coefficients to compute the coefficients of each column (using the 1D forward transform)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76800" y="2667000"/>
          <a:ext cx="13716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/>
                <a:gridCol w="342900"/>
                <a:gridCol w="342900"/>
                <a:gridCol w="342900"/>
              </a:tblGrid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34200" y="2667000"/>
          <a:ext cx="13716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/>
                <a:gridCol w="342900"/>
                <a:gridCol w="342900"/>
                <a:gridCol w="342900"/>
              </a:tblGrid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34200" y="4648200"/>
          <a:ext cx="13716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"/>
                <a:gridCol w="342900"/>
                <a:gridCol w="342900"/>
                <a:gridCol w="342900"/>
              </a:tblGrid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324600" y="2819400"/>
            <a:ext cx="533400" cy="915988"/>
            <a:chOff x="2590800" y="3352800"/>
            <a:chExt cx="533400" cy="915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0" name="Straight Arrow Connector 9"/>
            <p:cNvCxnSpPr/>
            <p:nvPr/>
          </p:nvCxnSpPr>
          <p:spPr>
            <a:xfrm>
              <a:off x="2590800" y="33528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590800" y="36576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590800" y="39624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590800" y="4267200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086600" y="4038600"/>
            <a:ext cx="1068388" cy="533400"/>
            <a:chOff x="5029200" y="4495800"/>
            <a:chExt cx="1068388" cy="533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4763294" y="4761706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5068094" y="4761706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5449094" y="4761706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5830094" y="4761706"/>
              <a:ext cx="53340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15902257-CD65-48BD-8BF2-2D7D5E59CF2C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800600"/>
            <a:ext cx="6193632" cy="685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1571</TotalTime>
  <Words>502</Words>
  <Application>Microsoft Office PowerPoint</Application>
  <PresentationFormat>On-screen Show (4:3)</PresentationFormat>
  <Paragraphs>122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Origin</vt:lpstr>
      <vt:lpstr>The Frequency Domain</vt:lpstr>
      <vt:lpstr>DCT (1D)</vt:lpstr>
      <vt:lpstr>DCT (1D)</vt:lpstr>
      <vt:lpstr>DCT (1D)</vt:lpstr>
      <vt:lpstr>DCT (1D)</vt:lpstr>
      <vt:lpstr>DCT (1D) implementation</vt:lpstr>
      <vt:lpstr>DCT (2D)</vt:lpstr>
      <vt:lpstr>DCT basis functions (patterns)</vt:lpstr>
      <vt:lpstr>Separability</vt:lpstr>
      <vt:lpstr>Invertability</vt:lpstr>
      <vt:lpstr>Summary of DCT</vt:lpstr>
      <vt:lpstr>DCT Compaction and Compression</vt:lpstr>
      <vt:lpstr>Implementation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Frequency Domain</dc:title>
  <dc:creator>Kenny Hunt</dc:creator>
  <cp:lastModifiedBy>Kenny Hunt</cp:lastModifiedBy>
  <cp:revision>59</cp:revision>
  <dcterms:created xsi:type="dcterms:W3CDTF">2008-10-22T14:04:19Z</dcterms:created>
  <dcterms:modified xsi:type="dcterms:W3CDTF">2009-02-26T21:46:13Z</dcterms:modified>
</cp:coreProperties>
</file>