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09" r:id="rId3"/>
    <p:sldId id="310" r:id="rId4"/>
    <p:sldId id="311" r:id="rId5"/>
    <p:sldId id="316" r:id="rId6"/>
    <p:sldId id="259" r:id="rId7"/>
    <p:sldId id="260" r:id="rId8"/>
    <p:sldId id="261" r:id="rId9"/>
    <p:sldId id="262" r:id="rId10"/>
    <p:sldId id="263" r:id="rId11"/>
    <p:sldId id="312" r:id="rId12"/>
    <p:sldId id="313" r:id="rId13"/>
    <p:sldId id="360" r:id="rId14"/>
    <p:sldId id="361" r:id="rId15"/>
    <p:sldId id="362" r:id="rId16"/>
    <p:sldId id="318" r:id="rId17"/>
    <p:sldId id="3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43871-055E-4E5C-8ED5-BD83D5449FA5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763D2-1605-49CD-B4D9-5B2D98316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63D2-1605-49CD-B4D9-5B2D98316D4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52192-D875-450D-AA10-14FAE1E8F8F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63D2-1605-49CD-B4D9-5B2D98316D4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63D2-1605-49CD-B4D9-5B2D98316D4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63D2-1605-49CD-B4D9-5B2D98316D4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63D2-1605-49CD-B4D9-5B2D98316D4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63D2-1605-49CD-B4D9-5B2D98316D4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63D2-1605-49CD-B4D9-5B2D98316D4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63D2-1605-49CD-B4D9-5B2D98316D4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63D2-1605-49CD-B4D9-5B2D98316D4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63D2-1605-49CD-B4D9-5B2D98316D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63D2-1605-49CD-B4D9-5B2D98316D4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63D2-1605-49CD-B4D9-5B2D98316D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52192-D875-450D-AA10-14FAE1E8F8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52192-D875-450D-AA10-14FAE1E8F8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52192-D875-450D-AA10-14FAE1E8F8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52192-D875-450D-AA10-14FAE1E8F8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2/26/2009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2/26/2009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2/26/2009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Frequency Domain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Sinusoidal tidal waves</a:t>
            </a:r>
            <a:endParaRPr lang="en-US" dirty="0"/>
          </a:p>
        </p:txBody>
      </p:sp>
      <p:pic>
        <p:nvPicPr>
          <p:cNvPr id="34818" name="Picture 2" descr="File:The Great Wave off Kanagaw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4800"/>
            <a:ext cx="4572000" cy="315346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914400" y="6019800"/>
            <a:ext cx="7315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Copy of Katsushika Hokusai </a:t>
            </a:r>
            <a:r>
              <a:rPr lang="en-US" sz="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Great Wave off Kanagawa </a:t>
            </a:r>
            <a:r>
              <a:rPr lang="en-US" sz="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at </a:t>
            </a:r>
            <a:r>
              <a:rPr lang="en-US" sz="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http://commons.wikimedia.org/wiki/File:The_Great_Wave_off_Kanagawa.jpg  </a:t>
            </a:r>
            <a:endParaRPr lang="en-US" sz="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7F79-8A1A-4FD7-B3F4-E6BA7E7AD60A}" type="slidenum">
              <a:rPr lang="en-US"/>
              <a:pPr/>
              <a:t>10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functions into sinusoids</a:t>
            </a:r>
            <a:endParaRPr lang="en-US" dirty="0"/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685800" y="60960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Adding all harmonics up to the 100</a:t>
            </a:r>
            <a:r>
              <a:rPr lang="en-US" sz="2000" baseline="30000"/>
              <a:t>th</a:t>
            </a:r>
            <a:r>
              <a:rPr lang="en-US" sz="2000"/>
              <a:t>.</a:t>
            </a:r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371600"/>
            <a:ext cx="7886961" cy="4572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Sinusoids (1D)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the following sinusoidal function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 can be understood as a row profile</a:t>
            </a:r>
          </a:p>
          <a:p>
            <a:r>
              <a:rPr lang="en-US" dirty="0" smtClean="0"/>
              <a:t>Amplitude is determined by A</a:t>
            </a:r>
          </a:p>
          <a:p>
            <a:r>
              <a:rPr lang="en-US" dirty="0" smtClean="0"/>
              <a:t>Phase (shift) is given by phi</a:t>
            </a:r>
          </a:p>
          <a:p>
            <a:r>
              <a:rPr lang="en-US" dirty="0" smtClean="0"/>
              <a:t>Frequency is controlled by u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u = 1 there is one cycle spanning the image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 can be understood as the ‘number of cycles per image width’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C5234E27-7487-4513-AA06-C85D03A22BC9}" type="slidenum">
              <a:rPr lang="en-US"/>
              <a:pPr/>
              <a:t>11</a:t>
            </a:fld>
            <a:endParaRPr lang="en-US" dirty="0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5850" y="1905000"/>
            <a:ext cx="4292301" cy="106680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Sinusoids (1D) as images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71600"/>
            <a:ext cx="7981950" cy="46767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C5234E27-7487-4513-AA06-C85D03A22BC9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sinusoid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the continuous sinusoidal function into the discrete domain via sampling at ½ unit intervals.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effect is to place an upper limit on the frequencies that can be captured via sampling.</a:t>
            </a:r>
          </a:p>
          <a:p>
            <a:r>
              <a:rPr lang="en-US" dirty="0" smtClean="0"/>
              <a:t>U must be less than N/2 in order to be recoverable by the discrete samples.  This is the Shannon-</a:t>
            </a:r>
            <a:r>
              <a:rPr lang="en-US" dirty="0" err="1" smtClean="0"/>
              <a:t>Nyquist</a:t>
            </a:r>
            <a:r>
              <a:rPr lang="en-US" dirty="0" smtClean="0"/>
              <a:t> limit.</a:t>
            </a:r>
          </a:p>
          <a:p>
            <a:r>
              <a:rPr lang="en-US" dirty="0" smtClean="0"/>
              <a:t>Higher frequencies generate aliases</a:t>
            </a:r>
            <a:endParaRPr lang="en-US" dirty="0"/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362200"/>
            <a:ext cx="6324600" cy="8286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a sinusoid such that u=1 over a span of 8 units.</a:t>
            </a:r>
          </a:p>
          <a:p>
            <a:r>
              <a:rPr lang="en-US" dirty="0" smtClean="0"/>
              <a:t>Consider a sinusoid such that u=7 over a span of 8 units.</a:t>
            </a:r>
          </a:p>
          <a:p>
            <a:r>
              <a:rPr lang="en-US" dirty="0" smtClean="0"/>
              <a:t>The resulting samples are identical.  The two different signals are indistinguishable after sampling and hence are aliases for each other.</a:t>
            </a:r>
            <a:endParaRPr lang="en-US" dirty="0"/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0"/>
            <a:ext cx="8229600" cy="1770926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central idea in frequency domain representation is to</a:t>
            </a:r>
          </a:p>
          <a:p>
            <a:pPr lvl="1"/>
            <a:r>
              <a:rPr lang="en-US" dirty="0" smtClean="0"/>
              <a:t>Find a set of orthogonal sinusoidal patterns that can be combined to form any image</a:t>
            </a:r>
          </a:p>
          <a:p>
            <a:pPr lvl="1"/>
            <a:r>
              <a:rPr lang="en-US" dirty="0" smtClean="0"/>
              <a:t>Any image can be expressed as the weighted sum of these basis images.</a:t>
            </a:r>
          </a:p>
          <a:p>
            <a:pPr lvl="1"/>
            <a:r>
              <a:rPr lang="en-US" dirty="0" smtClean="0"/>
              <a:t>The DFT and DCT are ways of decomposing an image into the sum of sinusoidal basis images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determine the amplitudes?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DCT and DFT transformations are ways of decomposing a spatial image into sinusoidal basis images.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forward DCT goes from spatial to frequency.  The inverse DCT goes from frequency to spatial.</a:t>
            </a:r>
          </a:p>
          <a:p>
            <a:pPr lvl="1"/>
            <a:r>
              <a:rPr lang="en-US" dirty="0" smtClean="0"/>
              <a:t>The DCT and DFT are invertible – no loss of information either way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362200"/>
            <a:ext cx="6934200" cy="150314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15902257-CD65-48BD-8BF2-2D7D5E59CF2C}" type="slidenum">
              <a:rPr lang="en-US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Notional conventions</a:t>
            </a:r>
            <a:endParaRPr lang="en-US" dirty="0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5350" y="1524000"/>
            <a:ext cx="7353300" cy="347662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Images can be represented in different domains</a:t>
            </a:r>
          </a:p>
          <a:p>
            <a:pPr lvl="1"/>
            <a:r>
              <a:rPr lang="en-US" dirty="0" smtClean="0"/>
              <a:t>Spatial domain – the strength of light at points in space</a:t>
            </a:r>
          </a:p>
          <a:p>
            <a:pPr lvl="1"/>
            <a:r>
              <a:rPr lang="en-US" dirty="0" smtClean="0"/>
              <a:t>Frequency domain – the strength of patterns within an image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Frequency domain is useful for</a:t>
            </a:r>
          </a:p>
          <a:p>
            <a:pPr lvl="1"/>
            <a:r>
              <a:rPr lang="en-US" dirty="0" smtClean="0"/>
              <a:t>Image analysis</a:t>
            </a:r>
          </a:p>
          <a:p>
            <a:pPr lvl="1"/>
            <a:r>
              <a:rPr lang="en-US" dirty="0" smtClean="0"/>
              <a:t>Image compression</a:t>
            </a:r>
          </a:p>
          <a:p>
            <a:pPr lvl="1"/>
            <a:r>
              <a:rPr lang="en-US" dirty="0" smtClean="0"/>
              <a:t>Efficient processing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C5234E27-7487-4513-AA06-C85D03A22BC9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Various frequency domains </a:t>
            </a:r>
          </a:p>
          <a:p>
            <a:pPr lvl="1"/>
            <a:r>
              <a:rPr lang="en-US" dirty="0" smtClean="0"/>
              <a:t>Discrete Cosine – used in image analysis and compression</a:t>
            </a:r>
          </a:p>
          <a:p>
            <a:pPr lvl="1"/>
            <a:r>
              <a:rPr lang="en-US" dirty="0" smtClean="0"/>
              <a:t>Fourier – used in image analysis and processing</a:t>
            </a:r>
          </a:p>
          <a:p>
            <a:pPr lvl="1"/>
            <a:r>
              <a:rPr lang="en-US" dirty="0" smtClean="0"/>
              <a:t>Wavelet – used in image analysis and compression</a:t>
            </a:r>
          </a:p>
          <a:p>
            <a:pPr lvl="1"/>
            <a:r>
              <a:rPr lang="en-US" dirty="0" err="1" smtClean="0"/>
              <a:t>Haar</a:t>
            </a:r>
            <a:r>
              <a:rPr lang="en-US" dirty="0" smtClean="0"/>
              <a:t> and others 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domain defines a set of patterns from which all images can be composed</a:t>
            </a:r>
          </a:p>
          <a:p>
            <a:endParaRPr lang="en-US" dirty="0" smtClean="0"/>
          </a:p>
          <a:p>
            <a:r>
              <a:rPr lang="en-US" dirty="0" smtClean="0"/>
              <a:t>The DCT and DFT domains use sinusoidal patterns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C5234E27-7487-4513-AA06-C85D03A22BC9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Sinusoids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0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sinusoidal is characterized by the amplitude, frequency,  and phase</a:t>
            </a:r>
            <a:endParaRPr lang="en-US" sz="2000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8220075" cy="41148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C5234E27-7487-4513-AA06-C85D03A22BC9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into sinusoids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676400"/>
          </a:xfrm>
        </p:spPr>
        <p:txBody>
          <a:bodyPr/>
          <a:lstStyle/>
          <a:p>
            <a:r>
              <a:rPr lang="en-US" b="1" i="1" dirty="0" smtClean="0"/>
              <a:t>Any</a:t>
            </a:r>
            <a:r>
              <a:rPr lang="en-US" dirty="0" smtClean="0"/>
              <a:t> function can be represented as the sum of sinusoids</a:t>
            </a:r>
          </a:p>
          <a:p>
            <a:r>
              <a:rPr lang="en-US" dirty="0" smtClean="0"/>
              <a:t>Consider a one dimensional ‘square wave’.  </a:t>
            </a:r>
          </a:p>
          <a:p>
            <a:r>
              <a:rPr lang="en-US" dirty="0" smtClean="0"/>
              <a:t>Can it be represented as the sum of ‘non-square waves’?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819400"/>
            <a:ext cx="5715000" cy="330808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2766-EAB6-4CB3-9599-B97C07EDE098}" type="slidenum">
              <a:rPr lang="en-US"/>
              <a:pPr/>
              <a:t>6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functions into sinusoids</a:t>
            </a:r>
            <a:endParaRPr lang="en-US" dirty="0"/>
          </a:p>
        </p:txBody>
      </p:sp>
      <p:pic>
        <p:nvPicPr>
          <p:cNvPr id="14234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66800" y="1371600"/>
            <a:ext cx="7052785" cy="40894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685800" y="5715000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Start with a sin wave of the same frequency as the square wave.  This is the “base” or “fundamental” frequency.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90E-5AB5-4341-B4DA-96778812E274}" type="slidenum">
              <a:rPr lang="en-US"/>
              <a:pPr/>
              <a:t>7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functions into sinusoids</a:t>
            </a:r>
            <a:endParaRPr lang="en-US" dirty="0"/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685800" y="5715000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Add a 3</a:t>
            </a:r>
            <a:r>
              <a:rPr lang="en-US" sz="2000" baseline="30000"/>
              <a:t>rd</a:t>
            </a:r>
            <a:r>
              <a:rPr lang="en-US" sz="2000"/>
              <a:t> “harmonic” to the fundamental frequency.  The amplitude is less than that of the base and the frequency is 3 times that of the base.</a:t>
            </a:r>
          </a:p>
        </p:txBody>
      </p:sp>
      <p:pic>
        <p:nvPicPr>
          <p:cNvPr id="143366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1371600"/>
            <a:ext cx="7211262" cy="417512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2B11-E076-4A4D-BCEC-721C48EB9D26}" type="slidenum">
              <a:rPr lang="en-US"/>
              <a:pPr/>
              <a:t>8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functions into sinusoids</a:t>
            </a:r>
            <a:endParaRPr lang="en-US" dirty="0"/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685800" y="5715000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Add a 5</a:t>
            </a:r>
            <a:r>
              <a:rPr lang="en-US" sz="2000" baseline="30000"/>
              <a:t>th</a:t>
            </a:r>
            <a:r>
              <a:rPr lang="en-US" sz="2000"/>
              <a:t> “harmonic” to the fundamental frequency.  The amplitude is less than that of the base and the frequency is 5 times that of the base.</a:t>
            </a:r>
          </a:p>
        </p:txBody>
      </p:sp>
      <p:pic>
        <p:nvPicPr>
          <p:cNvPr id="144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371600"/>
            <a:ext cx="7379163" cy="42735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2257-CD65-48BD-8BF2-2D7D5E59CF2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functions into sinusoids</a:t>
            </a:r>
            <a:endParaRPr lang="en-US" dirty="0"/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609600" y="60198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Add a 7</a:t>
            </a:r>
            <a:r>
              <a:rPr lang="en-US" sz="2000" baseline="30000"/>
              <a:t>th</a:t>
            </a:r>
            <a:r>
              <a:rPr lang="en-US" sz="2000"/>
              <a:t> and 9th“harmonic” to the fundamental frequency.</a:t>
            </a:r>
          </a:p>
        </p:txBody>
      </p:sp>
      <p:pic>
        <p:nvPicPr>
          <p:cNvPr id="145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799" y="1371600"/>
            <a:ext cx="7762531" cy="44958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1566</TotalTime>
  <Words>585</Words>
  <Application>Microsoft Office PowerPoint</Application>
  <PresentationFormat>On-screen Show (4:3)</PresentationFormat>
  <Paragraphs>105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The Frequency Domain</vt:lpstr>
      <vt:lpstr>Domains</vt:lpstr>
      <vt:lpstr>Frequency Domain</vt:lpstr>
      <vt:lpstr>Sinusoids</vt:lpstr>
      <vt:lpstr>Functions into sinusoids</vt:lpstr>
      <vt:lpstr>Decomposing functions into sinusoids</vt:lpstr>
      <vt:lpstr>Decomposing functions into sinusoids</vt:lpstr>
      <vt:lpstr>Decomposing functions into sinusoids</vt:lpstr>
      <vt:lpstr>Decomposing functions into sinusoids</vt:lpstr>
      <vt:lpstr>Decomposing functions into sinusoids</vt:lpstr>
      <vt:lpstr>Sinusoids (1D)</vt:lpstr>
      <vt:lpstr>Sinusoids (1D) as images</vt:lpstr>
      <vt:lpstr>Discrete sinusoid</vt:lpstr>
      <vt:lpstr>Aliasing example</vt:lpstr>
      <vt:lpstr>Frequency Domain</vt:lpstr>
      <vt:lpstr>How to determine the amplitudes?</vt:lpstr>
      <vt:lpstr>Notional conventions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Frequency Domain</dc:title>
  <dc:creator>Kenny Hunt</dc:creator>
  <cp:lastModifiedBy>Kenny Hunt</cp:lastModifiedBy>
  <cp:revision>58</cp:revision>
  <dcterms:created xsi:type="dcterms:W3CDTF">2008-10-22T14:04:19Z</dcterms:created>
  <dcterms:modified xsi:type="dcterms:W3CDTF">2009-02-26T21:38:34Z</dcterms:modified>
</cp:coreProperties>
</file>