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06" r:id="rId3"/>
    <p:sldId id="307" r:id="rId4"/>
    <p:sldId id="308" r:id="rId5"/>
    <p:sldId id="340" r:id="rId6"/>
    <p:sldId id="341" r:id="rId7"/>
    <p:sldId id="343" r:id="rId8"/>
    <p:sldId id="342" r:id="rId9"/>
    <p:sldId id="312" r:id="rId10"/>
    <p:sldId id="344" r:id="rId11"/>
    <p:sldId id="345" r:id="rId12"/>
    <p:sldId id="346" r:id="rId13"/>
    <p:sldId id="315" r:id="rId14"/>
    <p:sldId id="266" r:id="rId15"/>
    <p:sldId id="347" r:id="rId16"/>
    <p:sldId id="268" r:id="rId17"/>
    <p:sldId id="318" r:id="rId18"/>
    <p:sldId id="348" r:id="rId19"/>
    <p:sldId id="349" r:id="rId20"/>
    <p:sldId id="350" r:id="rId21"/>
    <p:sldId id="351" r:id="rId22"/>
    <p:sldId id="352" r:id="rId23"/>
    <p:sldId id="274" r:id="rId24"/>
    <p:sldId id="275" r:id="rId25"/>
    <p:sldId id="276" r:id="rId26"/>
    <p:sldId id="322" r:id="rId27"/>
    <p:sldId id="323" r:id="rId28"/>
    <p:sldId id="324" r:id="rId29"/>
    <p:sldId id="280" r:id="rId30"/>
    <p:sldId id="281" r:id="rId31"/>
    <p:sldId id="282" r:id="rId32"/>
    <p:sldId id="283" r:id="rId33"/>
    <p:sldId id="326" r:id="rId34"/>
    <p:sldId id="325" r:id="rId35"/>
    <p:sldId id="327" r:id="rId36"/>
    <p:sldId id="328" r:id="rId37"/>
    <p:sldId id="288" r:id="rId38"/>
    <p:sldId id="337" r:id="rId39"/>
    <p:sldId id="338" r:id="rId40"/>
    <p:sldId id="339" r:id="rId41"/>
    <p:sldId id="333" r:id="rId42"/>
    <p:sldId id="334" r:id="rId43"/>
    <p:sldId id="335" r:id="rId44"/>
    <p:sldId id="33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19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B3466-4273-4029-BD28-1619E9DE8FAA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760DD-F0D4-435F-A03B-9BD106C1E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D8759-D81F-42BB-BBF5-745DBF784CD3}" type="slidenum">
              <a:rPr lang="en-US"/>
              <a:pPr/>
              <a:t>14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BB0F1-2574-43F5-948C-D92BF1827E20}" type="slidenum">
              <a:rPr lang="en-US"/>
              <a:pPr/>
              <a:t>16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FBE39-8F71-4984-80F3-96404AE9D881}" type="slidenum">
              <a:rPr lang="en-US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C48DA-615B-4FC4-8EE5-A367B6CA254C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1DB5-89BC-4698-AC40-7CC8279D11BB}" type="slidenum">
              <a:rPr lang="en-US"/>
              <a:pPr/>
              <a:t>25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FCE3E-FDA1-4086-8079-B10C639F0269}" type="slidenum">
              <a:rPr lang="en-US"/>
              <a:pPr/>
              <a:t>29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5579C-6899-4EA0-9BE6-53B81BE064E6}" type="slidenum">
              <a:rPr lang="en-US"/>
              <a:pPr/>
              <a:t>30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CDAF0-6581-4F28-9BDE-6E6913727945}" type="slidenum">
              <a:rPr lang="en-US"/>
              <a:pPr/>
              <a:t>31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91B36-7593-497C-92DA-6FD86EE51C01}" type="slidenum">
              <a:rPr lang="en-US"/>
              <a:pPr/>
              <a:t>32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C41C3-046D-4F1F-9C7C-993025EE3014}" type="slidenum">
              <a:rPr lang="en-US"/>
              <a:pPr/>
              <a:t>37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60DD-F0D4-435F-A03B-9BD106C1E4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9/9/2010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9/9/2010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Printing and Display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Reproducing reality</a:t>
            </a:r>
            <a:endParaRPr lang="en-US" dirty="0"/>
          </a:p>
        </p:txBody>
      </p:sp>
      <p:pic>
        <p:nvPicPr>
          <p:cNvPr id="118786" name="Picture 2" descr="File:Georges Seurat - Un dimanche après-midi à l'Île de la Grande Ja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4562875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766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Thresholding</a:t>
            </a:r>
            <a:r>
              <a:rPr lang="en-US" sz="1600" dirty="0" smtClean="0"/>
              <a:t> rarely produces pleasing results and is solely dependent </a:t>
            </a:r>
            <a:r>
              <a:rPr lang="en-US" sz="1600" dirty="0" smtClean="0"/>
              <a:t>on proper </a:t>
            </a:r>
            <a:r>
              <a:rPr lang="en-US" sz="1600" dirty="0" smtClean="0"/>
              <a:t>selection of the threshold value. </a:t>
            </a:r>
            <a:endParaRPr lang="en-US" sz="1600" dirty="0" smtClean="0"/>
          </a:p>
          <a:p>
            <a:pPr lvl="1"/>
            <a:r>
              <a:rPr lang="en-US" sz="1300" dirty="0" smtClean="0"/>
              <a:t>The </a:t>
            </a:r>
            <a:r>
              <a:rPr lang="en-US" sz="1300" dirty="0" smtClean="0"/>
              <a:t>threshold is commonly set to </a:t>
            </a:r>
            <a:r>
              <a:rPr lang="en-US" sz="1300" dirty="0" smtClean="0"/>
              <a:t>the center </a:t>
            </a:r>
            <a:r>
              <a:rPr lang="en-US" sz="1300" dirty="0" smtClean="0"/>
              <a:t>of the source image’s dynamic range, which for an 8-bit image equates </a:t>
            </a:r>
            <a:r>
              <a:rPr lang="en-US" sz="1300" dirty="0" smtClean="0"/>
              <a:t>to 128</a:t>
            </a:r>
            <a:r>
              <a:rPr lang="en-US" sz="1300" dirty="0" smtClean="0"/>
              <a:t>. </a:t>
            </a:r>
            <a:endParaRPr lang="en-US" sz="1300" dirty="0" smtClean="0"/>
          </a:p>
          <a:p>
            <a:pPr lvl="1"/>
            <a:r>
              <a:rPr lang="en-US" sz="1300" dirty="0" smtClean="0"/>
              <a:t>While </a:t>
            </a:r>
            <a:r>
              <a:rPr lang="en-US" sz="1300" dirty="0" smtClean="0"/>
              <a:t>this threshold value is appropriate as a generic solution it does </a:t>
            </a:r>
            <a:r>
              <a:rPr lang="en-US" sz="1300" dirty="0" smtClean="0"/>
              <a:t>not produce </a:t>
            </a:r>
            <a:r>
              <a:rPr lang="en-US" sz="1300" dirty="0" smtClean="0"/>
              <a:t>good results in many cases. </a:t>
            </a:r>
            <a:endParaRPr lang="en-US" sz="1300" dirty="0" smtClean="0"/>
          </a:p>
          <a:p>
            <a:pPr lvl="1"/>
            <a:r>
              <a:rPr lang="en-US" sz="1300" dirty="0" smtClean="0"/>
              <a:t>Figure </a:t>
            </a:r>
            <a:r>
              <a:rPr lang="en-US" sz="1300" dirty="0" smtClean="0"/>
              <a:t>8.3 illustrates the effect of </a:t>
            </a:r>
            <a:r>
              <a:rPr lang="en-US" sz="1300" dirty="0" smtClean="0"/>
              <a:t>choosing an </a:t>
            </a:r>
            <a:r>
              <a:rPr lang="en-US" sz="1300" dirty="0" smtClean="0"/>
              <a:t>incorrect threshold. </a:t>
            </a:r>
            <a:r>
              <a:rPr lang="en-US" sz="1300" dirty="0" smtClean="0"/>
              <a:t>  An </a:t>
            </a:r>
            <a:r>
              <a:rPr lang="en-US" sz="1300" dirty="0" smtClean="0"/>
              <a:t>overexposed source image is </a:t>
            </a:r>
            <a:r>
              <a:rPr lang="en-US" sz="1300" dirty="0" err="1" smtClean="0"/>
              <a:t>thresholded</a:t>
            </a:r>
            <a:r>
              <a:rPr lang="en-US" sz="1300" dirty="0" smtClean="0"/>
              <a:t> </a:t>
            </a:r>
            <a:r>
              <a:rPr lang="en-US" sz="1300" dirty="0" smtClean="0"/>
              <a:t>with a cutoff of 128 to obtain the binary image of (b). </a:t>
            </a:r>
            <a:r>
              <a:rPr lang="en-US" sz="1300" dirty="0" smtClean="0"/>
              <a:t> Nearly </a:t>
            </a:r>
            <a:r>
              <a:rPr lang="en-US" sz="1300" dirty="0" smtClean="0"/>
              <a:t>all of the grayscale values in the source </a:t>
            </a:r>
            <a:r>
              <a:rPr lang="en-US" sz="1300" dirty="0" smtClean="0"/>
              <a:t>exceed 128 </a:t>
            </a:r>
            <a:r>
              <a:rPr lang="en-US" sz="1300" dirty="0" smtClean="0"/>
              <a:t>and hence nearly all of the resulting binary output samples are converted </a:t>
            </a:r>
            <a:r>
              <a:rPr lang="en-US" sz="1300" dirty="0" smtClean="0"/>
              <a:t>to white</a:t>
            </a:r>
            <a:r>
              <a:rPr lang="en-US" sz="1300" dirty="0" smtClean="0"/>
              <a:t>. Choosing a threshold of 196 produces much better results as can be </a:t>
            </a:r>
            <a:r>
              <a:rPr lang="en-US" sz="1300" dirty="0" smtClean="0"/>
              <a:t>seen in </a:t>
            </a:r>
            <a:r>
              <a:rPr lang="en-US" sz="1300" dirty="0" smtClean="0"/>
              <a:t>Figure 8.3(c).</a:t>
            </a:r>
            <a:endParaRPr lang="en-US" sz="11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799" y="3429000"/>
            <a:ext cx="7204445" cy="28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a good threshold?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Adaptive </a:t>
            </a:r>
            <a:r>
              <a:rPr lang="en-US" dirty="0" err="1" smtClean="0"/>
              <a:t>thresholding</a:t>
            </a:r>
            <a:r>
              <a:rPr lang="en-US" dirty="0" smtClean="0"/>
              <a:t>, also known as dynamic </a:t>
            </a:r>
            <a:r>
              <a:rPr lang="en-US" dirty="0" err="1" smtClean="0"/>
              <a:t>thresholding</a:t>
            </a:r>
            <a:r>
              <a:rPr lang="en-US" dirty="0" smtClean="0"/>
              <a:t>, is used to </a:t>
            </a:r>
            <a:r>
              <a:rPr lang="en-US" dirty="0" smtClean="0"/>
              <a:t>determine </a:t>
            </a:r>
            <a:r>
              <a:rPr lang="en-US" dirty="0" smtClean="0"/>
              <a:t>an appropriate threshold for a particular image. </a:t>
            </a:r>
            <a:endParaRPr lang="en-US" dirty="0" smtClean="0"/>
          </a:p>
          <a:p>
            <a:r>
              <a:rPr lang="en-US" dirty="0" smtClean="0"/>
              <a:t>Adaptive </a:t>
            </a:r>
            <a:r>
              <a:rPr lang="en-US" dirty="0" err="1" smtClean="0"/>
              <a:t>thresholding</a:t>
            </a:r>
            <a:r>
              <a:rPr lang="en-US" dirty="0" smtClean="0"/>
              <a:t> is </a:t>
            </a:r>
            <a:r>
              <a:rPr lang="en-US" dirty="0" smtClean="0"/>
              <a:t>typically based on a statistical analysis of an image’s histogram, and seeks </a:t>
            </a:r>
            <a:r>
              <a:rPr lang="en-US" dirty="0" smtClean="0"/>
              <a:t>to determine </a:t>
            </a:r>
            <a:r>
              <a:rPr lang="en-US" dirty="0" smtClean="0"/>
              <a:t>an optimal split between clusters of samples in the data </a:t>
            </a:r>
            <a:r>
              <a:rPr lang="en-US" dirty="0" smtClean="0"/>
              <a:t> distribution.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simplest adaptive </a:t>
            </a:r>
            <a:r>
              <a:rPr lang="en-US" dirty="0" err="1" smtClean="0"/>
              <a:t>thresholding</a:t>
            </a:r>
            <a:r>
              <a:rPr lang="en-US" dirty="0" smtClean="0"/>
              <a:t> technique is to use either the average or </a:t>
            </a:r>
            <a:r>
              <a:rPr lang="en-US" dirty="0" smtClean="0"/>
              <a:t>median </a:t>
            </a:r>
            <a:r>
              <a:rPr lang="en-US" dirty="0" smtClean="0"/>
              <a:t>value of all source samples as the threshold. </a:t>
            </a:r>
            <a:endParaRPr lang="en-US" dirty="0" smtClean="0"/>
          </a:p>
          <a:p>
            <a:pPr lvl="1"/>
            <a:r>
              <a:rPr lang="en-US" dirty="0" smtClean="0"/>
              <a:t>Computing </a:t>
            </a:r>
            <a:r>
              <a:rPr lang="en-US" dirty="0" smtClean="0"/>
              <a:t>both the </a:t>
            </a:r>
            <a:r>
              <a:rPr lang="en-US" dirty="0" smtClean="0"/>
              <a:t>average and </a:t>
            </a:r>
            <a:r>
              <a:rPr lang="en-US" dirty="0" smtClean="0"/>
              <a:t>mean sample values requires one pass through the image data and </a:t>
            </a:r>
            <a:r>
              <a:rPr lang="en-US" dirty="0" smtClean="0"/>
              <a:t>hence incurs </a:t>
            </a:r>
            <a:r>
              <a:rPr lang="en-US" dirty="0" smtClean="0"/>
              <a:t>a small amount of overhead.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a good threshold?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more sophisticated alternative is to use is an iterative technique </a:t>
            </a:r>
            <a:r>
              <a:rPr lang="en-US" sz="2000" dirty="0" smtClean="0"/>
              <a:t>uncovered </a:t>
            </a:r>
            <a:r>
              <a:rPr lang="en-US" sz="2000" dirty="0" smtClean="0"/>
              <a:t>by </a:t>
            </a:r>
            <a:r>
              <a:rPr lang="en-US" sz="2000" dirty="0" err="1" smtClean="0"/>
              <a:t>Ridler</a:t>
            </a:r>
            <a:r>
              <a:rPr lang="en-US" sz="2000" dirty="0" smtClean="0"/>
              <a:t> and </a:t>
            </a:r>
            <a:r>
              <a:rPr lang="en-US" sz="2000" dirty="0" err="1" smtClean="0"/>
              <a:t>Calvard</a:t>
            </a:r>
            <a:r>
              <a:rPr lang="en-US" sz="2000" dirty="0" smtClean="0"/>
              <a:t>.  This </a:t>
            </a:r>
            <a:r>
              <a:rPr lang="en-US" sz="2000" dirty="0" smtClean="0"/>
              <a:t>algorithm locates </a:t>
            </a:r>
            <a:r>
              <a:rPr lang="en-US" sz="2000" dirty="0" smtClean="0"/>
              <a:t>a threshold </a:t>
            </a:r>
            <a:r>
              <a:rPr lang="en-US" sz="2000" dirty="0" smtClean="0"/>
              <a:t>that is midway between the means of the black and white </a:t>
            </a:r>
            <a:r>
              <a:rPr lang="en-US" sz="2000" dirty="0" smtClean="0"/>
              <a:t>samples in the </a:t>
            </a:r>
            <a:r>
              <a:rPr lang="en-US" sz="2000" dirty="0" smtClean="0"/>
              <a:t>histogram. </a:t>
            </a:r>
            <a:r>
              <a:rPr lang="en-US" sz="2000" dirty="0" smtClean="0"/>
              <a:t> Listing </a:t>
            </a:r>
            <a:r>
              <a:rPr lang="en-US" sz="2000" dirty="0" smtClean="0"/>
              <a:t>8.1 gives a </a:t>
            </a:r>
            <a:r>
              <a:rPr lang="en-US" sz="2000" dirty="0" err="1" smtClean="0"/>
              <a:t>pseudocode</a:t>
            </a:r>
            <a:r>
              <a:rPr lang="en-US" sz="2000" dirty="0" smtClean="0"/>
              <a:t> description of the </a:t>
            </a:r>
            <a:r>
              <a:rPr lang="en-US" sz="2000" dirty="0" smtClean="0"/>
              <a:t>algorithm.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71800"/>
            <a:ext cx="8039100" cy="32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Thresholding</a:t>
            </a:r>
            <a:r>
              <a:rPr lang="en-US" sz="2400" dirty="0" smtClean="0"/>
              <a:t> can also be done locally</a:t>
            </a:r>
          </a:p>
          <a:p>
            <a:pPr lvl="1"/>
            <a:r>
              <a:rPr lang="en-US" sz="1800" dirty="0" smtClean="0"/>
              <a:t>This is a regional process</a:t>
            </a:r>
          </a:p>
          <a:p>
            <a:pPr lvl="1"/>
            <a:r>
              <a:rPr lang="en-US" sz="1800" dirty="0" smtClean="0"/>
              <a:t>Compute a threshold that is distinct for each individual </a:t>
            </a:r>
            <a:r>
              <a:rPr lang="en-US" sz="1800" dirty="0" smtClean="0"/>
              <a:t>sample.  </a:t>
            </a:r>
            <a:r>
              <a:rPr lang="en-US" sz="1600" dirty="0" smtClean="0"/>
              <a:t>The </a:t>
            </a:r>
            <a:r>
              <a:rPr lang="en-US" sz="1600" dirty="0" smtClean="0"/>
              <a:t>threshold is the average of the samples in the region</a:t>
            </a:r>
          </a:p>
          <a:p>
            <a:pPr lvl="1"/>
            <a:r>
              <a:rPr lang="en-US" sz="1800" dirty="0" smtClean="0"/>
              <a:t>Emphasizes local contrast but looses global contrast</a:t>
            </a:r>
            <a:endParaRPr lang="en-US" sz="18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8077200" cy="320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FE8C-B735-4B55-94E2-130FED1AFEAF}" type="slidenum">
              <a:rPr lang="en-US"/>
              <a:pPr/>
              <a:t>14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Substitute a pattern </a:t>
            </a:r>
            <a:r>
              <a:rPr lang="en-US" sz="2400" dirty="0"/>
              <a:t>for each </a:t>
            </a:r>
            <a:r>
              <a:rPr lang="en-US" sz="2400" dirty="0" smtClean="0"/>
              <a:t>source pixel</a:t>
            </a:r>
          </a:p>
          <a:p>
            <a:pPr lvl="1"/>
            <a:r>
              <a:rPr lang="en-US" sz="2100" dirty="0" smtClean="0"/>
              <a:t>Each pattern corresponds to a single intensity level (the average of the samples in the pattern)</a:t>
            </a:r>
          </a:p>
          <a:p>
            <a:pPr lvl="1"/>
            <a:r>
              <a:rPr lang="en-US" sz="2100" dirty="0" smtClean="0"/>
              <a:t>For an </a:t>
            </a:r>
            <a:r>
              <a:rPr lang="en-US" sz="2100" dirty="0" err="1" smtClean="0"/>
              <a:t>NxN</a:t>
            </a:r>
            <a:r>
              <a:rPr lang="en-US" sz="2100" dirty="0" smtClean="0"/>
              <a:t> pattern, there are N*N + 1 possible intensity levels</a:t>
            </a:r>
          </a:p>
          <a:p>
            <a:pPr lvl="1"/>
            <a:r>
              <a:rPr lang="en-US" sz="2100" dirty="0" smtClean="0"/>
              <a:t>The destination is N times larger than the source in width AND height</a:t>
            </a:r>
            <a:endParaRPr lang="en-US" sz="2100" dirty="0"/>
          </a:p>
          <a:p>
            <a:r>
              <a:rPr lang="en-US" sz="2400" dirty="0"/>
              <a:t>Consider the following 3x3 font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Generates </a:t>
            </a:r>
            <a:r>
              <a:rPr lang="en-US" sz="1800" dirty="0" smtClean="0"/>
              <a:t>a binary image from a grayscale or color source by increasing the </a:t>
            </a:r>
            <a:r>
              <a:rPr lang="en-US" sz="1800" dirty="0" smtClean="0"/>
              <a:t>resolution </a:t>
            </a:r>
            <a:r>
              <a:rPr lang="en-US" sz="1800" dirty="0" smtClean="0"/>
              <a:t>of the output in order to compensate for the decreased color depth. </a:t>
            </a:r>
            <a:r>
              <a:rPr lang="en-US" sz="1800" dirty="0" smtClean="0"/>
              <a:t> </a:t>
            </a:r>
          </a:p>
          <a:p>
            <a:pPr lvl="1"/>
            <a:r>
              <a:rPr lang="en-US" sz="1600" dirty="0" smtClean="0"/>
              <a:t>Patterning </a:t>
            </a:r>
            <a:r>
              <a:rPr lang="en-US" sz="1600" dirty="0" smtClean="0"/>
              <a:t>works by using a group of pixels in the display device to represent a </a:t>
            </a:r>
            <a:r>
              <a:rPr lang="en-US" sz="1600" dirty="0" smtClean="0"/>
              <a:t>single pixel </a:t>
            </a:r>
            <a:r>
              <a:rPr lang="en-US" sz="1600" dirty="0" smtClean="0"/>
              <a:t>from the source image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The font patterns must be carefully chosen to avoid artificial patterns from </a:t>
            </a:r>
            <a:r>
              <a:rPr lang="en-US" sz="1600" dirty="0" smtClean="0"/>
              <a:t>forming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 err="1" smtClean="0"/>
              <a:t>NxN</a:t>
            </a:r>
            <a:r>
              <a:rPr lang="en-US" sz="1600" dirty="0" smtClean="0"/>
              <a:t> pattern can represent NxN+1 patterns.</a:t>
            </a:r>
            <a:endParaRPr lang="en-US" sz="1600" dirty="0" smtClean="0"/>
          </a:p>
          <a:p>
            <a:pPr lvl="1"/>
            <a:r>
              <a:rPr lang="en-US" sz="1600" dirty="0" smtClean="0"/>
              <a:t>The font below is a clustered-dot pattern.</a:t>
            </a:r>
          </a:p>
          <a:p>
            <a:pPr lvl="2"/>
            <a:r>
              <a:rPr lang="en-US" sz="1600" dirty="0" smtClean="0"/>
              <a:t>Each pattern in the sequence is obtained by changing one pixel</a:t>
            </a:r>
          </a:p>
          <a:p>
            <a:pPr lvl="2"/>
            <a:r>
              <a:rPr lang="en-US" sz="1600" dirty="0" smtClean="0"/>
              <a:t>Each pattern is a subset of the previous in the sequence</a:t>
            </a:r>
          </a:p>
          <a:p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000129"/>
            <a:ext cx="3962400" cy="23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D147-532C-44CA-8DFE-DB1DF5B3E12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Patterning Example</a:t>
            </a:r>
          </a:p>
        </p:txBody>
      </p:sp>
      <p:graphicFrame>
        <p:nvGraphicFramePr>
          <p:cNvPr id="9270" name="Group 54"/>
          <p:cNvGraphicFramePr>
            <a:graphicFrameLocks noGrp="1"/>
          </p:cNvGraphicFramePr>
          <p:nvPr/>
        </p:nvGraphicFramePr>
        <p:xfrm>
          <a:off x="533400" y="3200400"/>
          <a:ext cx="2057400" cy="14478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21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37" name="Group 221"/>
          <p:cNvGraphicFramePr>
            <a:graphicFrameLocks noGrp="1"/>
          </p:cNvGraphicFramePr>
          <p:nvPr/>
        </p:nvGraphicFramePr>
        <p:xfrm>
          <a:off x="3276600" y="3124200"/>
          <a:ext cx="1524000" cy="137160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5715000" y="2286000"/>
            <a:ext cx="3048000" cy="3048000"/>
            <a:chOff x="3360" y="1488"/>
            <a:chExt cx="1728" cy="1728"/>
          </a:xfrm>
        </p:grpSpPr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>
              <a:off x="3360" y="14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79"/>
            <p:cNvSpPr>
              <a:spLocks noChangeArrowheads="1"/>
            </p:cNvSpPr>
            <p:nvPr/>
          </p:nvSpPr>
          <p:spPr bwMode="auto">
            <a:xfrm>
              <a:off x="3552" y="14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3744" y="14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3360" y="168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3552" y="168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Rectangle 83"/>
            <p:cNvSpPr>
              <a:spLocks noChangeArrowheads="1"/>
            </p:cNvSpPr>
            <p:nvPr/>
          </p:nvSpPr>
          <p:spPr bwMode="auto">
            <a:xfrm>
              <a:off x="3744" y="168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3360" y="187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3552" y="187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3744" y="18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Rectangle 110"/>
            <p:cNvSpPr>
              <a:spLocks noChangeArrowheads="1"/>
            </p:cNvSpPr>
            <p:nvPr/>
          </p:nvSpPr>
          <p:spPr bwMode="auto">
            <a:xfrm>
              <a:off x="3936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11"/>
            <p:cNvSpPr>
              <a:spLocks noChangeArrowheads="1"/>
            </p:cNvSpPr>
            <p:nvPr/>
          </p:nvSpPr>
          <p:spPr bwMode="auto">
            <a:xfrm>
              <a:off x="4128" y="14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Rectangle 112"/>
            <p:cNvSpPr>
              <a:spLocks noChangeArrowheads="1"/>
            </p:cNvSpPr>
            <p:nvPr/>
          </p:nvSpPr>
          <p:spPr bwMode="auto">
            <a:xfrm>
              <a:off x="432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Rectangle 113"/>
            <p:cNvSpPr>
              <a:spLocks noChangeArrowheads="1"/>
            </p:cNvSpPr>
            <p:nvPr/>
          </p:nvSpPr>
          <p:spPr bwMode="auto">
            <a:xfrm>
              <a:off x="3936" y="168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Rectangle 114"/>
            <p:cNvSpPr>
              <a:spLocks noChangeArrowheads="1"/>
            </p:cNvSpPr>
            <p:nvPr/>
          </p:nvSpPr>
          <p:spPr bwMode="auto">
            <a:xfrm>
              <a:off x="4128" y="168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Rectangle 115"/>
            <p:cNvSpPr>
              <a:spLocks noChangeArrowheads="1"/>
            </p:cNvSpPr>
            <p:nvPr/>
          </p:nvSpPr>
          <p:spPr bwMode="auto">
            <a:xfrm>
              <a:off x="4320" y="168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2" name="Rectangle 116"/>
            <p:cNvSpPr>
              <a:spLocks noChangeArrowheads="1"/>
            </p:cNvSpPr>
            <p:nvPr/>
          </p:nvSpPr>
          <p:spPr bwMode="auto">
            <a:xfrm>
              <a:off x="3936" y="18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Rectangle 117"/>
            <p:cNvSpPr>
              <a:spLocks noChangeArrowheads="1"/>
            </p:cNvSpPr>
            <p:nvPr/>
          </p:nvSpPr>
          <p:spPr bwMode="auto">
            <a:xfrm>
              <a:off x="4128" y="187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4" name="Rectangle 118"/>
            <p:cNvSpPr>
              <a:spLocks noChangeArrowheads="1"/>
            </p:cNvSpPr>
            <p:nvPr/>
          </p:nvSpPr>
          <p:spPr bwMode="auto">
            <a:xfrm>
              <a:off x="4320" y="18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5" name="Rectangle 139"/>
            <p:cNvSpPr>
              <a:spLocks noChangeArrowheads="1"/>
            </p:cNvSpPr>
            <p:nvPr/>
          </p:nvSpPr>
          <p:spPr bwMode="auto">
            <a:xfrm>
              <a:off x="3936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6" name="Rectangle 140"/>
            <p:cNvSpPr>
              <a:spLocks noChangeArrowheads="1"/>
            </p:cNvSpPr>
            <p:nvPr/>
          </p:nvSpPr>
          <p:spPr bwMode="auto">
            <a:xfrm>
              <a:off x="4128" y="2064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7" name="Rectangle 141"/>
            <p:cNvSpPr>
              <a:spLocks noChangeArrowheads="1"/>
            </p:cNvSpPr>
            <p:nvPr/>
          </p:nvSpPr>
          <p:spPr bwMode="auto">
            <a:xfrm>
              <a:off x="4320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8" name="Rectangle 142"/>
            <p:cNvSpPr>
              <a:spLocks noChangeArrowheads="1"/>
            </p:cNvSpPr>
            <p:nvPr/>
          </p:nvSpPr>
          <p:spPr bwMode="auto">
            <a:xfrm>
              <a:off x="3936" y="225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Rectangle 143"/>
            <p:cNvSpPr>
              <a:spLocks noChangeArrowheads="1"/>
            </p:cNvSpPr>
            <p:nvPr/>
          </p:nvSpPr>
          <p:spPr bwMode="auto">
            <a:xfrm>
              <a:off x="4128" y="225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0" name="Rectangle 144"/>
            <p:cNvSpPr>
              <a:spLocks noChangeArrowheads="1"/>
            </p:cNvSpPr>
            <p:nvPr/>
          </p:nvSpPr>
          <p:spPr bwMode="auto">
            <a:xfrm>
              <a:off x="4320" y="225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1" name="Rectangle 145"/>
            <p:cNvSpPr>
              <a:spLocks noChangeArrowheads="1"/>
            </p:cNvSpPr>
            <p:nvPr/>
          </p:nvSpPr>
          <p:spPr bwMode="auto">
            <a:xfrm>
              <a:off x="3936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2" name="Rectangle 146"/>
            <p:cNvSpPr>
              <a:spLocks noChangeArrowheads="1"/>
            </p:cNvSpPr>
            <p:nvPr/>
          </p:nvSpPr>
          <p:spPr bwMode="auto">
            <a:xfrm>
              <a:off x="4128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3" name="Rectangle 147"/>
            <p:cNvSpPr>
              <a:spLocks noChangeArrowheads="1"/>
            </p:cNvSpPr>
            <p:nvPr/>
          </p:nvSpPr>
          <p:spPr bwMode="auto">
            <a:xfrm>
              <a:off x="4320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Rectangle 149"/>
            <p:cNvSpPr>
              <a:spLocks noChangeArrowheads="1"/>
            </p:cNvSpPr>
            <p:nvPr/>
          </p:nvSpPr>
          <p:spPr bwMode="auto">
            <a:xfrm>
              <a:off x="3360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50"/>
            <p:cNvSpPr>
              <a:spLocks noChangeArrowheads="1"/>
            </p:cNvSpPr>
            <p:nvPr/>
          </p:nvSpPr>
          <p:spPr bwMode="auto">
            <a:xfrm>
              <a:off x="3552" y="2064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7" name="Rectangle 151"/>
            <p:cNvSpPr>
              <a:spLocks noChangeArrowheads="1"/>
            </p:cNvSpPr>
            <p:nvPr/>
          </p:nvSpPr>
          <p:spPr bwMode="auto">
            <a:xfrm>
              <a:off x="3744" y="2064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8" name="Rectangle 152"/>
            <p:cNvSpPr>
              <a:spLocks noChangeArrowheads="1"/>
            </p:cNvSpPr>
            <p:nvPr/>
          </p:nvSpPr>
          <p:spPr bwMode="auto">
            <a:xfrm>
              <a:off x="3360" y="225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" name="Rectangle 153"/>
            <p:cNvSpPr>
              <a:spLocks noChangeArrowheads="1"/>
            </p:cNvSpPr>
            <p:nvPr/>
          </p:nvSpPr>
          <p:spPr bwMode="auto">
            <a:xfrm>
              <a:off x="3552" y="225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0" name="Rectangle 154"/>
            <p:cNvSpPr>
              <a:spLocks noChangeArrowheads="1"/>
            </p:cNvSpPr>
            <p:nvPr/>
          </p:nvSpPr>
          <p:spPr bwMode="auto">
            <a:xfrm>
              <a:off x="3744" y="225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1" name="Rectangle 155"/>
            <p:cNvSpPr>
              <a:spLocks noChangeArrowheads="1"/>
            </p:cNvSpPr>
            <p:nvPr/>
          </p:nvSpPr>
          <p:spPr bwMode="auto">
            <a:xfrm>
              <a:off x="3360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2" name="Rectangle 156"/>
            <p:cNvSpPr>
              <a:spLocks noChangeArrowheads="1"/>
            </p:cNvSpPr>
            <p:nvPr/>
          </p:nvSpPr>
          <p:spPr bwMode="auto">
            <a:xfrm>
              <a:off x="3552" y="244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3" name="Rectangle 157"/>
            <p:cNvSpPr>
              <a:spLocks noChangeArrowheads="1"/>
            </p:cNvSpPr>
            <p:nvPr/>
          </p:nvSpPr>
          <p:spPr bwMode="auto">
            <a:xfrm>
              <a:off x="3744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6" name="Rectangle 160"/>
            <p:cNvSpPr>
              <a:spLocks noChangeArrowheads="1"/>
            </p:cNvSpPr>
            <p:nvPr/>
          </p:nvSpPr>
          <p:spPr bwMode="auto">
            <a:xfrm>
              <a:off x="4512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7" name="Rectangle 161"/>
            <p:cNvSpPr>
              <a:spLocks noChangeArrowheads="1"/>
            </p:cNvSpPr>
            <p:nvPr/>
          </p:nvSpPr>
          <p:spPr bwMode="auto">
            <a:xfrm>
              <a:off x="4704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8" name="Rectangle 162"/>
            <p:cNvSpPr>
              <a:spLocks noChangeArrowheads="1"/>
            </p:cNvSpPr>
            <p:nvPr/>
          </p:nvSpPr>
          <p:spPr bwMode="auto">
            <a:xfrm>
              <a:off x="4896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9" name="Rectangle 163"/>
            <p:cNvSpPr>
              <a:spLocks noChangeArrowheads="1"/>
            </p:cNvSpPr>
            <p:nvPr/>
          </p:nvSpPr>
          <p:spPr bwMode="auto">
            <a:xfrm>
              <a:off x="4512" y="16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0" name="Rectangle 164"/>
            <p:cNvSpPr>
              <a:spLocks noChangeArrowheads="1"/>
            </p:cNvSpPr>
            <p:nvPr/>
          </p:nvSpPr>
          <p:spPr bwMode="auto">
            <a:xfrm>
              <a:off x="4704" y="168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1" name="Rectangle 165"/>
            <p:cNvSpPr>
              <a:spLocks noChangeArrowheads="1"/>
            </p:cNvSpPr>
            <p:nvPr/>
          </p:nvSpPr>
          <p:spPr bwMode="auto">
            <a:xfrm>
              <a:off x="4896" y="16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2" name="Rectangle 166"/>
            <p:cNvSpPr>
              <a:spLocks noChangeArrowheads="1"/>
            </p:cNvSpPr>
            <p:nvPr/>
          </p:nvSpPr>
          <p:spPr bwMode="auto">
            <a:xfrm>
              <a:off x="4512" y="18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3" name="Rectangle 167"/>
            <p:cNvSpPr>
              <a:spLocks noChangeArrowheads="1"/>
            </p:cNvSpPr>
            <p:nvPr/>
          </p:nvSpPr>
          <p:spPr bwMode="auto">
            <a:xfrm>
              <a:off x="4704" y="18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4" name="Rectangle 168"/>
            <p:cNvSpPr>
              <a:spLocks noChangeArrowheads="1"/>
            </p:cNvSpPr>
            <p:nvPr/>
          </p:nvSpPr>
          <p:spPr bwMode="auto">
            <a:xfrm>
              <a:off x="4896" y="18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6" name="Rectangle 170"/>
            <p:cNvSpPr>
              <a:spLocks noChangeArrowheads="1"/>
            </p:cNvSpPr>
            <p:nvPr/>
          </p:nvSpPr>
          <p:spPr bwMode="auto">
            <a:xfrm>
              <a:off x="4512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7" name="Rectangle 171"/>
            <p:cNvSpPr>
              <a:spLocks noChangeArrowheads="1"/>
            </p:cNvSpPr>
            <p:nvPr/>
          </p:nvSpPr>
          <p:spPr bwMode="auto">
            <a:xfrm>
              <a:off x="4704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8" name="Rectangle 172"/>
            <p:cNvSpPr>
              <a:spLocks noChangeArrowheads="1"/>
            </p:cNvSpPr>
            <p:nvPr/>
          </p:nvSpPr>
          <p:spPr bwMode="auto">
            <a:xfrm>
              <a:off x="4896" y="206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9" name="Rectangle 173"/>
            <p:cNvSpPr>
              <a:spLocks noChangeArrowheads="1"/>
            </p:cNvSpPr>
            <p:nvPr/>
          </p:nvSpPr>
          <p:spPr bwMode="auto">
            <a:xfrm>
              <a:off x="4512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" name="Rectangle 174"/>
            <p:cNvSpPr>
              <a:spLocks noChangeArrowheads="1"/>
            </p:cNvSpPr>
            <p:nvPr/>
          </p:nvSpPr>
          <p:spPr bwMode="auto">
            <a:xfrm>
              <a:off x="4704" y="2256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1" name="Rectangle 175"/>
            <p:cNvSpPr>
              <a:spLocks noChangeArrowheads="1"/>
            </p:cNvSpPr>
            <p:nvPr/>
          </p:nvSpPr>
          <p:spPr bwMode="auto">
            <a:xfrm>
              <a:off x="4896" y="225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2" name="Rectangle 176"/>
            <p:cNvSpPr>
              <a:spLocks noChangeArrowheads="1"/>
            </p:cNvSpPr>
            <p:nvPr/>
          </p:nvSpPr>
          <p:spPr bwMode="auto">
            <a:xfrm>
              <a:off x="4512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3" name="Rectangle 177"/>
            <p:cNvSpPr>
              <a:spLocks noChangeArrowheads="1"/>
            </p:cNvSpPr>
            <p:nvPr/>
          </p:nvSpPr>
          <p:spPr bwMode="auto">
            <a:xfrm>
              <a:off x="4704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4" name="Rectangle 178"/>
            <p:cNvSpPr>
              <a:spLocks noChangeArrowheads="1"/>
            </p:cNvSpPr>
            <p:nvPr/>
          </p:nvSpPr>
          <p:spPr bwMode="auto">
            <a:xfrm>
              <a:off x="4896" y="244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6" name="Rectangle 180"/>
            <p:cNvSpPr>
              <a:spLocks noChangeArrowheads="1"/>
            </p:cNvSpPr>
            <p:nvPr/>
          </p:nvSpPr>
          <p:spPr bwMode="auto">
            <a:xfrm>
              <a:off x="4512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7" name="Rectangle 181"/>
            <p:cNvSpPr>
              <a:spLocks noChangeArrowheads="1"/>
            </p:cNvSpPr>
            <p:nvPr/>
          </p:nvSpPr>
          <p:spPr bwMode="auto">
            <a:xfrm>
              <a:off x="4704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8" name="Rectangle 182"/>
            <p:cNvSpPr>
              <a:spLocks noChangeArrowheads="1"/>
            </p:cNvSpPr>
            <p:nvPr/>
          </p:nvSpPr>
          <p:spPr bwMode="auto">
            <a:xfrm>
              <a:off x="4896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9" name="Rectangle 183"/>
            <p:cNvSpPr>
              <a:spLocks noChangeArrowheads="1"/>
            </p:cNvSpPr>
            <p:nvPr/>
          </p:nvSpPr>
          <p:spPr bwMode="auto">
            <a:xfrm>
              <a:off x="4512" y="283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" name="Rectangle 184"/>
            <p:cNvSpPr>
              <a:spLocks noChangeArrowheads="1"/>
            </p:cNvSpPr>
            <p:nvPr/>
          </p:nvSpPr>
          <p:spPr bwMode="auto">
            <a:xfrm>
              <a:off x="4704" y="283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1" name="Rectangle 185"/>
            <p:cNvSpPr>
              <a:spLocks noChangeArrowheads="1"/>
            </p:cNvSpPr>
            <p:nvPr/>
          </p:nvSpPr>
          <p:spPr bwMode="auto">
            <a:xfrm>
              <a:off x="4896" y="283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2" name="Rectangle 186"/>
            <p:cNvSpPr>
              <a:spLocks noChangeArrowheads="1"/>
            </p:cNvSpPr>
            <p:nvPr/>
          </p:nvSpPr>
          <p:spPr bwMode="auto">
            <a:xfrm>
              <a:off x="4512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3" name="Rectangle 187"/>
            <p:cNvSpPr>
              <a:spLocks noChangeArrowheads="1"/>
            </p:cNvSpPr>
            <p:nvPr/>
          </p:nvSpPr>
          <p:spPr bwMode="auto">
            <a:xfrm>
              <a:off x="4704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4" name="Rectangle 188"/>
            <p:cNvSpPr>
              <a:spLocks noChangeArrowheads="1"/>
            </p:cNvSpPr>
            <p:nvPr/>
          </p:nvSpPr>
          <p:spPr bwMode="auto">
            <a:xfrm>
              <a:off x="489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7" name="Rectangle 191"/>
            <p:cNvSpPr>
              <a:spLocks noChangeArrowheads="1"/>
            </p:cNvSpPr>
            <p:nvPr/>
          </p:nvSpPr>
          <p:spPr bwMode="auto">
            <a:xfrm>
              <a:off x="3360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8" name="Rectangle 192"/>
            <p:cNvSpPr>
              <a:spLocks noChangeArrowheads="1"/>
            </p:cNvSpPr>
            <p:nvPr/>
          </p:nvSpPr>
          <p:spPr bwMode="auto">
            <a:xfrm>
              <a:off x="3552" y="264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9" name="Rectangle 193"/>
            <p:cNvSpPr>
              <a:spLocks noChangeArrowheads="1"/>
            </p:cNvSpPr>
            <p:nvPr/>
          </p:nvSpPr>
          <p:spPr bwMode="auto">
            <a:xfrm>
              <a:off x="3744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0" name="Rectangle 194"/>
            <p:cNvSpPr>
              <a:spLocks noChangeArrowheads="1"/>
            </p:cNvSpPr>
            <p:nvPr/>
          </p:nvSpPr>
          <p:spPr bwMode="auto">
            <a:xfrm>
              <a:off x="3360" y="283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1" name="Rectangle 195"/>
            <p:cNvSpPr>
              <a:spLocks noChangeArrowheads="1"/>
            </p:cNvSpPr>
            <p:nvPr/>
          </p:nvSpPr>
          <p:spPr bwMode="auto">
            <a:xfrm>
              <a:off x="3552" y="283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2" name="Rectangle 196"/>
            <p:cNvSpPr>
              <a:spLocks noChangeArrowheads="1"/>
            </p:cNvSpPr>
            <p:nvPr/>
          </p:nvSpPr>
          <p:spPr bwMode="auto">
            <a:xfrm>
              <a:off x="3744" y="283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3" name="Rectangle 197"/>
            <p:cNvSpPr>
              <a:spLocks noChangeArrowheads="1"/>
            </p:cNvSpPr>
            <p:nvPr/>
          </p:nvSpPr>
          <p:spPr bwMode="auto">
            <a:xfrm>
              <a:off x="3360" y="3024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4" name="Rectangle 198"/>
            <p:cNvSpPr>
              <a:spLocks noChangeArrowheads="1"/>
            </p:cNvSpPr>
            <p:nvPr/>
          </p:nvSpPr>
          <p:spPr bwMode="auto">
            <a:xfrm>
              <a:off x="3552" y="3024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5" name="Rectangle 199"/>
            <p:cNvSpPr>
              <a:spLocks noChangeArrowheads="1"/>
            </p:cNvSpPr>
            <p:nvPr/>
          </p:nvSpPr>
          <p:spPr bwMode="auto">
            <a:xfrm>
              <a:off x="3744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8" name="Rectangle 202"/>
            <p:cNvSpPr>
              <a:spLocks noChangeArrowheads="1"/>
            </p:cNvSpPr>
            <p:nvPr/>
          </p:nvSpPr>
          <p:spPr bwMode="auto">
            <a:xfrm>
              <a:off x="3936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9" name="Rectangle 203"/>
            <p:cNvSpPr>
              <a:spLocks noChangeArrowheads="1"/>
            </p:cNvSpPr>
            <p:nvPr/>
          </p:nvSpPr>
          <p:spPr bwMode="auto">
            <a:xfrm>
              <a:off x="4128" y="2640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0" name="Rectangle 204"/>
            <p:cNvSpPr>
              <a:spLocks noChangeArrowheads="1"/>
            </p:cNvSpPr>
            <p:nvPr/>
          </p:nvSpPr>
          <p:spPr bwMode="auto">
            <a:xfrm>
              <a:off x="4320" y="264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" name="Rectangle 205"/>
            <p:cNvSpPr>
              <a:spLocks noChangeArrowheads="1"/>
            </p:cNvSpPr>
            <p:nvPr/>
          </p:nvSpPr>
          <p:spPr bwMode="auto">
            <a:xfrm>
              <a:off x="3936" y="283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" name="Rectangle 206"/>
            <p:cNvSpPr>
              <a:spLocks noChangeArrowheads="1"/>
            </p:cNvSpPr>
            <p:nvPr/>
          </p:nvSpPr>
          <p:spPr bwMode="auto">
            <a:xfrm>
              <a:off x="4128" y="283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" name="Rectangle 207"/>
            <p:cNvSpPr>
              <a:spLocks noChangeArrowheads="1"/>
            </p:cNvSpPr>
            <p:nvPr/>
          </p:nvSpPr>
          <p:spPr bwMode="auto">
            <a:xfrm>
              <a:off x="4320" y="2832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" name="Rectangle 208"/>
            <p:cNvSpPr>
              <a:spLocks noChangeArrowheads="1"/>
            </p:cNvSpPr>
            <p:nvPr/>
          </p:nvSpPr>
          <p:spPr bwMode="auto">
            <a:xfrm>
              <a:off x="393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Rectangle 209"/>
            <p:cNvSpPr>
              <a:spLocks noChangeArrowheads="1"/>
            </p:cNvSpPr>
            <p:nvPr/>
          </p:nvSpPr>
          <p:spPr bwMode="auto">
            <a:xfrm>
              <a:off x="4128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Rectangle 210"/>
            <p:cNvSpPr>
              <a:spLocks noChangeArrowheads="1"/>
            </p:cNvSpPr>
            <p:nvPr/>
          </p:nvSpPr>
          <p:spPr bwMode="auto">
            <a:xfrm>
              <a:off x="4320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30" name="Text Box 214"/>
          <p:cNvSpPr txBox="1">
            <a:spLocks noChangeArrowheads="1"/>
          </p:cNvSpPr>
          <p:nvPr/>
        </p:nvSpPr>
        <p:spPr bwMode="auto">
          <a:xfrm>
            <a:off x="508000" y="4724400"/>
            <a:ext cx="1206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Source image</a:t>
            </a:r>
            <a:endParaRPr lang="en-US" sz="1200" b="1" dirty="0"/>
          </a:p>
        </p:txBody>
      </p:sp>
      <p:sp>
        <p:nvSpPr>
          <p:cNvPr id="9431" name="Text Box 215"/>
          <p:cNvSpPr txBox="1">
            <a:spLocks noChangeArrowheads="1"/>
          </p:cNvSpPr>
          <p:nvPr/>
        </p:nvSpPr>
        <p:spPr bwMode="auto">
          <a:xfrm>
            <a:off x="3124200" y="472440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pixels scaled to the</a:t>
            </a:r>
          </a:p>
          <a:p>
            <a:pPr algn="ctr"/>
            <a:r>
              <a:rPr lang="en-US" sz="1200" b="1"/>
              <a:t>corresponding font value</a:t>
            </a:r>
          </a:p>
        </p:txBody>
      </p:sp>
      <p:sp>
        <p:nvSpPr>
          <p:cNvPr id="9432" name="Text Box 216"/>
          <p:cNvSpPr txBox="1">
            <a:spLocks noChangeArrowheads="1"/>
          </p:cNvSpPr>
          <p:nvPr/>
        </p:nvSpPr>
        <p:spPr bwMode="auto">
          <a:xfrm>
            <a:off x="5715000" y="54864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/>
              <a:t>binary output image</a:t>
            </a:r>
          </a:p>
        </p:txBody>
      </p:sp>
      <p:sp>
        <p:nvSpPr>
          <p:cNvPr id="9435" name="AutoShape 219"/>
          <p:cNvSpPr>
            <a:spLocks noChangeArrowheads="1"/>
          </p:cNvSpPr>
          <p:nvPr/>
        </p:nvSpPr>
        <p:spPr bwMode="auto">
          <a:xfrm>
            <a:off x="5105400" y="35052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7171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38" name="Text Box 222"/>
          <p:cNvSpPr txBox="1">
            <a:spLocks noChangeArrowheads="1"/>
          </p:cNvSpPr>
          <p:nvPr/>
        </p:nvSpPr>
        <p:spPr bwMode="auto">
          <a:xfrm>
            <a:off x="2971800" y="2667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G = </a:t>
            </a:r>
            <a:r>
              <a:rPr lang="en-US" sz="1800" dirty="0" smtClean="0"/>
              <a:t>(P – P%26)/26</a:t>
            </a:r>
            <a:endParaRPr lang="en-US" sz="1800" dirty="0"/>
          </a:p>
        </p:txBody>
      </p:sp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"/>
            <a:ext cx="3124200" cy="18249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0" grpId="0" autoUpdateAnimBg="0"/>
      <p:bldP spid="9431" grpId="0" autoUpdateAnimBg="0"/>
      <p:bldP spid="9432" grpId="0" autoUpdateAnimBg="0"/>
      <p:bldP spid="94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Patterning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A1ACD147-532C-44CA-8DFE-DB1DF5B3E12C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4" name="Picture 3" descr="Rod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odinPatte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57200"/>
            <a:ext cx="548640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Dithering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Random </a:t>
            </a:r>
            <a:r>
              <a:rPr lang="en-US" dirty="0" smtClean="0"/>
              <a:t>dithering, as its name implies, chooses the threshold value at </a:t>
            </a:r>
            <a:r>
              <a:rPr lang="en-US" dirty="0" smtClean="0"/>
              <a:t>random from </a:t>
            </a:r>
            <a:r>
              <a:rPr lang="en-US" dirty="0" smtClean="0"/>
              <a:t>a uniform distribution of values in the dynamic range of the </a:t>
            </a:r>
            <a:r>
              <a:rPr lang="en-US" dirty="0" smtClean="0"/>
              <a:t>source.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technique does maintain both </a:t>
            </a:r>
            <a:r>
              <a:rPr lang="en-US" dirty="0" smtClean="0"/>
              <a:t>the global </a:t>
            </a:r>
            <a:r>
              <a:rPr lang="en-US" dirty="0" smtClean="0"/>
              <a:t>intensity value and local intensity values over reasonably small </a:t>
            </a:r>
            <a:r>
              <a:rPr lang="en-US" dirty="0" smtClean="0"/>
              <a:t>neighborhoods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Consider </a:t>
            </a:r>
            <a:r>
              <a:rPr lang="en-US" dirty="0" smtClean="0"/>
              <a:t>a grayscale image having an average grayscale intensity of </a:t>
            </a:r>
            <a:r>
              <a:rPr lang="en-US" dirty="0" smtClean="0"/>
              <a:t>100.  On </a:t>
            </a:r>
            <a:r>
              <a:rPr lang="en-US" dirty="0" smtClean="0"/>
              <a:t>average, the randomly selected threshold will fall below the pixel value </a:t>
            </a:r>
            <a:r>
              <a:rPr lang="en-US" dirty="0" smtClean="0"/>
              <a:t>approximately </a:t>
            </a:r>
            <a:r>
              <a:rPr lang="en-US" dirty="0" smtClean="0"/>
              <a:t>100 out of every 255 samples, thus generating a white output, </a:t>
            </a:r>
            <a:r>
              <a:rPr lang="en-US" dirty="0" smtClean="0"/>
              <a:t>while about </a:t>
            </a:r>
            <a:r>
              <a:rPr lang="en-US" dirty="0" smtClean="0"/>
              <a:t>155/255 percent of the thresholds will be above the pixel value and </a:t>
            </a:r>
            <a:r>
              <a:rPr lang="en-US" dirty="0" smtClean="0"/>
              <a:t>hence will </a:t>
            </a:r>
            <a:r>
              <a:rPr lang="en-US" dirty="0" smtClean="0"/>
              <a:t>likely generate a black output, thus maintaining the proper average </a:t>
            </a:r>
            <a:r>
              <a:rPr lang="en-US" dirty="0" smtClean="0"/>
              <a:t>intensity value </a:t>
            </a:r>
            <a:r>
              <a:rPr lang="en-US" dirty="0" smtClean="0"/>
              <a:t>at any dimensional scale.</a:t>
            </a:r>
          </a:p>
          <a:p>
            <a:r>
              <a:rPr lang="en-US" dirty="0" smtClean="0"/>
              <a:t>Digital random </a:t>
            </a:r>
            <a:r>
              <a:rPr lang="en-US" dirty="0" err="1" smtClean="0"/>
              <a:t>thresholding</a:t>
            </a:r>
            <a:r>
              <a:rPr lang="en-US" dirty="0" smtClean="0"/>
              <a:t> is similar to a high quality printmaking </a:t>
            </a:r>
            <a:r>
              <a:rPr lang="en-US" dirty="0" smtClean="0"/>
              <a:t>technique </a:t>
            </a:r>
            <a:r>
              <a:rPr lang="en-US" dirty="0" smtClean="0"/>
              <a:t>known as </a:t>
            </a:r>
            <a:r>
              <a:rPr lang="en-US" dirty="0" err="1" smtClean="0"/>
              <a:t>mezzotinting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n </a:t>
            </a:r>
            <a:r>
              <a:rPr lang="en-US" dirty="0" smtClean="0"/>
              <a:t>artist roughens the surface of a soft metal </a:t>
            </a:r>
            <a:r>
              <a:rPr lang="en-US" dirty="0" smtClean="0"/>
              <a:t>printing plate </a:t>
            </a:r>
            <a:r>
              <a:rPr lang="en-US" dirty="0" smtClean="0"/>
              <a:t>with thousands of small randomly located depressions or dots. </a:t>
            </a:r>
            <a:endParaRPr lang="en-US" dirty="0" smtClean="0"/>
          </a:p>
          <a:p>
            <a:pPr lvl="1"/>
            <a:r>
              <a:rPr lang="en-US" dirty="0" smtClean="0"/>
              <a:t>The density of </a:t>
            </a:r>
            <a:r>
              <a:rPr lang="en-US" dirty="0" smtClean="0"/>
              <a:t>the dots within a local region determines the tonality of the print. When </a:t>
            </a:r>
            <a:r>
              <a:rPr lang="en-US" dirty="0" smtClean="0"/>
              <a:t>the plate </a:t>
            </a:r>
            <a:r>
              <a:rPr lang="en-US" dirty="0" smtClean="0"/>
              <a:t>is covered with ink and pressed against canvas or paper, those regions </a:t>
            </a:r>
            <a:r>
              <a:rPr lang="en-US" dirty="0" smtClean="0"/>
              <a:t>with a </a:t>
            </a:r>
            <a:r>
              <a:rPr lang="en-US" dirty="0" smtClean="0"/>
              <a:t>high dot density produce areas of less intensity than those areas with few or </a:t>
            </a:r>
            <a:r>
              <a:rPr lang="en-US" dirty="0" smtClean="0"/>
              <a:t>no dots</a:t>
            </a:r>
            <a:r>
              <a:rPr lang="en-US" dirty="0" smtClean="0"/>
              <a:t>. random!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2400"/>
            <a:ext cx="5715000" cy="639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Images are meant to be viewed</a:t>
            </a:r>
          </a:p>
          <a:p>
            <a:pPr lvl="1"/>
            <a:r>
              <a:rPr lang="en-US" dirty="0" smtClean="0"/>
              <a:t>Television screen</a:t>
            </a:r>
          </a:p>
          <a:p>
            <a:pPr lvl="1"/>
            <a:r>
              <a:rPr lang="en-US" dirty="0" smtClean="0"/>
              <a:t>Computer monitor</a:t>
            </a:r>
          </a:p>
          <a:p>
            <a:pPr lvl="1"/>
            <a:r>
              <a:rPr lang="en-US" dirty="0" smtClean="0"/>
              <a:t>Cell phone display</a:t>
            </a:r>
          </a:p>
          <a:p>
            <a:pPr lvl="1"/>
            <a:r>
              <a:rPr lang="en-US" dirty="0" smtClean="0"/>
              <a:t>Newspaper</a:t>
            </a:r>
          </a:p>
          <a:p>
            <a:pPr lvl="1"/>
            <a:r>
              <a:rPr lang="en-US" dirty="0" smtClean="0"/>
              <a:t>Glossy magazine</a:t>
            </a:r>
          </a:p>
          <a:p>
            <a:pPr lvl="1"/>
            <a:r>
              <a:rPr lang="en-US" dirty="0" smtClean="0"/>
              <a:t>Overhead projector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Display device will be characterized by</a:t>
            </a:r>
          </a:p>
          <a:p>
            <a:pPr lvl="1"/>
            <a:r>
              <a:rPr lang="en-US" dirty="0" smtClean="0"/>
              <a:t>pixel shape</a:t>
            </a:r>
          </a:p>
          <a:p>
            <a:pPr lvl="1"/>
            <a:r>
              <a:rPr lang="en-US" dirty="0" smtClean="0"/>
              <a:t>spatial resolution</a:t>
            </a:r>
          </a:p>
          <a:p>
            <a:pPr lvl="1"/>
            <a:r>
              <a:rPr lang="en-US" dirty="0" smtClean="0"/>
              <a:t>color depth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800"/>
            <a:ext cx="3505200" cy="3505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Dithering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dither matrix is a rectangular pattern of threshold values that seeks to </a:t>
            </a:r>
            <a:r>
              <a:rPr lang="en-US" sz="1600" dirty="0" smtClean="0"/>
              <a:t>produce </a:t>
            </a:r>
            <a:r>
              <a:rPr lang="en-US" sz="1600" dirty="0" smtClean="0"/>
              <a:t>optimal output for a local region of the source. </a:t>
            </a:r>
            <a:endParaRPr lang="en-US" sz="1600" dirty="0" smtClean="0"/>
          </a:p>
          <a:p>
            <a:r>
              <a:rPr lang="en-US" sz="1600" dirty="0" smtClean="0"/>
              <a:t>When </a:t>
            </a:r>
            <a:r>
              <a:rPr lang="en-US" sz="1600" dirty="0" smtClean="0"/>
              <a:t>dithering a </a:t>
            </a:r>
            <a:r>
              <a:rPr lang="en-US" sz="1600" dirty="0" err="1" smtClean="0"/>
              <a:t>WxH</a:t>
            </a:r>
            <a:r>
              <a:rPr lang="en-US" sz="1600" dirty="0" smtClean="0"/>
              <a:t> source </a:t>
            </a:r>
            <a:r>
              <a:rPr lang="en-US" sz="1600" dirty="0" smtClean="0"/>
              <a:t>image with a </a:t>
            </a:r>
            <a:r>
              <a:rPr lang="en-US" sz="1600" dirty="0" err="1" smtClean="0"/>
              <a:t>NxN</a:t>
            </a:r>
            <a:r>
              <a:rPr lang="en-US" sz="1600" dirty="0" smtClean="0"/>
              <a:t> </a:t>
            </a:r>
            <a:r>
              <a:rPr lang="en-US" sz="1600" dirty="0" smtClean="0"/>
              <a:t>dither matrix, the dithering matrix is generally </a:t>
            </a:r>
            <a:r>
              <a:rPr lang="en-US" sz="1600" dirty="0" smtClean="0"/>
              <a:t>much smaller </a:t>
            </a:r>
            <a:r>
              <a:rPr lang="en-US" sz="1600" dirty="0" smtClean="0"/>
              <a:t>than the source and is therefore repetitively tiled </a:t>
            </a:r>
            <a:r>
              <a:rPr lang="en-US" sz="1600" dirty="0" smtClean="0"/>
              <a:t>to </a:t>
            </a:r>
            <a:r>
              <a:rPr lang="en-US" sz="1600" dirty="0" smtClean="0"/>
              <a:t>generate threshold values for every source sample. </a:t>
            </a:r>
            <a:endParaRPr lang="en-US" sz="1600" dirty="0" smtClean="0"/>
          </a:p>
          <a:p>
            <a:r>
              <a:rPr lang="en-US" sz="1600" dirty="0" smtClean="0"/>
              <a:t>Dither matrices </a:t>
            </a:r>
            <a:r>
              <a:rPr lang="en-US" sz="1600" dirty="0" smtClean="0"/>
              <a:t>correspond to pattern fonts since the thresholds generally correspond </a:t>
            </a:r>
            <a:r>
              <a:rPr lang="en-US" sz="1600" dirty="0" smtClean="0"/>
              <a:t>to the </a:t>
            </a:r>
            <a:r>
              <a:rPr lang="en-US" sz="1600" dirty="0" smtClean="0"/>
              <a:t>likelihood of a black pixel occurring in any one of the fonts. </a:t>
            </a:r>
            <a:endParaRPr lang="en-US" sz="1600" dirty="0" smtClean="0"/>
          </a:p>
          <a:p>
            <a:r>
              <a:rPr lang="en-US" sz="1600" dirty="0" smtClean="0"/>
              <a:t>Dither matrices are generally square and must be scaled to the color depth of the source.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789059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 Matrices (Implementation)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6553200" cy="16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429000"/>
            <a:ext cx="621919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Dither Matrices (Implementation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7305444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B9CA-8D44-4E77-AACA-CCBEB3FF04D8}" type="slidenum">
              <a:rPr lang="en-US"/>
              <a:pPr/>
              <a:t>23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Dither Matrix Example</a:t>
            </a:r>
          </a:p>
        </p:txBody>
      </p:sp>
      <p:graphicFrame>
        <p:nvGraphicFramePr>
          <p:cNvPr id="34188" name="Group 396"/>
          <p:cNvGraphicFramePr>
            <a:graphicFrameLocks noGrp="1"/>
          </p:cNvGraphicFramePr>
          <p:nvPr/>
        </p:nvGraphicFramePr>
        <p:xfrm>
          <a:off x="304800" y="1981200"/>
          <a:ext cx="3810000" cy="27432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93" name="Group 501"/>
          <p:cNvGraphicFramePr>
            <a:graphicFrameLocks noGrp="1"/>
          </p:cNvGraphicFramePr>
          <p:nvPr/>
        </p:nvGraphicFramePr>
        <p:xfrm>
          <a:off x="4572000" y="1981200"/>
          <a:ext cx="3810000" cy="27432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89" name="Group 497"/>
          <p:cNvGraphicFramePr>
            <a:graphicFrameLocks noGrp="1"/>
          </p:cNvGraphicFramePr>
          <p:nvPr/>
        </p:nvGraphicFramePr>
        <p:xfrm>
          <a:off x="228600" y="1905000"/>
          <a:ext cx="1066800" cy="8382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291" name="Text Box 499"/>
          <p:cNvSpPr txBox="1">
            <a:spLocks noChangeArrowheads="1"/>
          </p:cNvSpPr>
          <p:nvPr/>
        </p:nvSpPr>
        <p:spPr bwMode="auto">
          <a:xfrm>
            <a:off x="533400" y="52578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Position the dither matrix at the upper-left and compute the outputs using matrix entries as threshold values.</a:t>
            </a:r>
          </a:p>
        </p:txBody>
      </p:sp>
      <p:sp>
        <p:nvSpPr>
          <p:cNvPr id="34292" name="Freeform 500"/>
          <p:cNvSpPr>
            <a:spLocks/>
          </p:cNvSpPr>
          <p:nvPr/>
        </p:nvSpPr>
        <p:spPr bwMode="auto">
          <a:xfrm>
            <a:off x="1295400" y="1511300"/>
            <a:ext cx="3124200" cy="6223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864" y="8"/>
              </a:cxn>
              <a:cxn ang="0">
                <a:pos x="1968" y="248"/>
              </a:cxn>
            </a:cxnLst>
            <a:rect l="0" t="0" r="r" b="b"/>
            <a:pathLst>
              <a:path w="1968" h="248">
                <a:moveTo>
                  <a:pt x="0" y="200"/>
                </a:moveTo>
                <a:cubicBezTo>
                  <a:pt x="268" y="100"/>
                  <a:pt x="536" y="0"/>
                  <a:pt x="864" y="8"/>
                </a:cubicBezTo>
                <a:cubicBezTo>
                  <a:pt x="1192" y="16"/>
                  <a:pt x="1580" y="132"/>
                  <a:pt x="1968" y="2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7A61-FC38-4FCC-BC2D-B64E0AE3AAF3}" type="slidenum">
              <a:rPr lang="en-US"/>
              <a:pPr/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Dither Matrix Example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/>
        </p:nvGraphicFramePr>
        <p:xfrm>
          <a:off x="304800" y="1981200"/>
          <a:ext cx="3810000" cy="27432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998" name="Group 182"/>
          <p:cNvGraphicFramePr>
            <a:graphicFrameLocks noGrp="1"/>
          </p:cNvGraphicFramePr>
          <p:nvPr/>
        </p:nvGraphicFramePr>
        <p:xfrm>
          <a:off x="4572000" y="1981200"/>
          <a:ext cx="3810000" cy="27432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985" name="Group 169"/>
          <p:cNvGraphicFramePr>
            <a:graphicFrameLocks noGrp="1"/>
          </p:cNvGraphicFramePr>
          <p:nvPr/>
        </p:nvGraphicFramePr>
        <p:xfrm>
          <a:off x="1219200" y="1905000"/>
          <a:ext cx="1066800" cy="8382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996" name="Text Box 180"/>
          <p:cNvSpPr txBox="1">
            <a:spLocks noChangeArrowheads="1"/>
          </p:cNvSpPr>
          <p:nvPr/>
        </p:nvSpPr>
        <p:spPr bwMode="auto">
          <a:xfrm>
            <a:off x="533400" y="5257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Move the matrix and repeat.</a:t>
            </a:r>
          </a:p>
        </p:txBody>
      </p:sp>
      <p:sp>
        <p:nvSpPr>
          <p:cNvPr id="34997" name="Freeform 181"/>
          <p:cNvSpPr>
            <a:spLocks/>
          </p:cNvSpPr>
          <p:nvPr/>
        </p:nvSpPr>
        <p:spPr bwMode="auto">
          <a:xfrm>
            <a:off x="2286000" y="1511300"/>
            <a:ext cx="3200400" cy="6223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864" y="8"/>
              </a:cxn>
              <a:cxn ang="0">
                <a:pos x="1968" y="248"/>
              </a:cxn>
            </a:cxnLst>
            <a:rect l="0" t="0" r="r" b="b"/>
            <a:pathLst>
              <a:path w="1968" h="248">
                <a:moveTo>
                  <a:pt x="0" y="200"/>
                </a:moveTo>
                <a:cubicBezTo>
                  <a:pt x="268" y="100"/>
                  <a:pt x="536" y="0"/>
                  <a:pt x="864" y="8"/>
                </a:cubicBezTo>
                <a:cubicBezTo>
                  <a:pt x="1192" y="16"/>
                  <a:pt x="1580" y="132"/>
                  <a:pt x="1968" y="2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74DD-B0C5-40C9-9500-473AD2E248DD}" type="slidenum">
              <a:rPr lang="en-US"/>
              <a:pPr/>
              <a:t>25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Dither Matrix Example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304800" y="1981200"/>
          <a:ext cx="3810000" cy="27432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26" name="Group 186"/>
          <p:cNvGraphicFramePr>
            <a:graphicFrameLocks noGrp="1"/>
          </p:cNvGraphicFramePr>
          <p:nvPr/>
        </p:nvGraphicFramePr>
        <p:xfrm>
          <a:off x="4572000" y="1981200"/>
          <a:ext cx="3810000" cy="27432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09" name="Group 169"/>
          <p:cNvGraphicFramePr>
            <a:graphicFrameLocks noGrp="1"/>
          </p:cNvGraphicFramePr>
          <p:nvPr/>
        </p:nvGraphicFramePr>
        <p:xfrm>
          <a:off x="2133600" y="1905000"/>
          <a:ext cx="1066800" cy="8382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6020" name="Text Box 180"/>
          <p:cNvSpPr txBox="1">
            <a:spLocks noChangeArrowheads="1"/>
          </p:cNvSpPr>
          <p:nvPr/>
        </p:nvSpPr>
        <p:spPr bwMode="auto">
          <a:xfrm>
            <a:off x="533400" y="5257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Move the matrix and repeat.</a:t>
            </a:r>
          </a:p>
        </p:txBody>
      </p:sp>
      <p:sp>
        <p:nvSpPr>
          <p:cNvPr id="36021" name="Freeform 181"/>
          <p:cNvSpPr>
            <a:spLocks/>
          </p:cNvSpPr>
          <p:nvPr/>
        </p:nvSpPr>
        <p:spPr bwMode="auto">
          <a:xfrm>
            <a:off x="3200400" y="1447800"/>
            <a:ext cx="3200400" cy="622300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864" y="8"/>
              </a:cxn>
              <a:cxn ang="0">
                <a:pos x="1968" y="248"/>
              </a:cxn>
            </a:cxnLst>
            <a:rect l="0" t="0" r="r" b="b"/>
            <a:pathLst>
              <a:path w="1968" h="248">
                <a:moveTo>
                  <a:pt x="0" y="200"/>
                </a:moveTo>
                <a:cubicBezTo>
                  <a:pt x="268" y="100"/>
                  <a:pt x="536" y="0"/>
                  <a:pt x="864" y="8"/>
                </a:cubicBezTo>
                <a:cubicBezTo>
                  <a:pt x="1192" y="16"/>
                  <a:pt x="1580" y="132"/>
                  <a:pt x="1968" y="2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3724275" cy="3724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410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3x3 Ordered Dither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3724275" cy="3724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9600" y="5410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4x4 Ordered Dither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The ‘error’ between the source and destination is used to adjust the threshold as the source image is scanned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error is then pushed into unprocessed nearby samples in order to make sure that the ‘correct’ percentage of black/white pixels are generated locally.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4067175" cy="819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Floyd-Steinberg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362200"/>
          </a:xfrm>
        </p:spPr>
        <p:txBody>
          <a:bodyPr/>
          <a:lstStyle/>
          <a:p>
            <a:r>
              <a:rPr lang="en-US" dirty="0" smtClean="0"/>
              <a:t>Various ways of diffusing the error</a:t>
            </a:r>
          </a:p>
          <a:p>
            <a:r>
              <a:rPr lang="en-US" dirty="0" smtClean="0"/>
              <a:t>Floyd-Steinberg takes the error and distributes it using the ratios given below</a:t>
            </a:r>
          </a:p>
          <a:p>
            <a:pPr lvl="1"/>
            <a:r>
              <a:rPr lang="en-US" dirty="0" smtClean="0"/>
              <a:t>Remember that we are doing a raster scan.  Samples above and to the left have already been processed.</a:t>
            </a:r>
          </a:p>
        </p:txBody>
      </p:sp>
      <p:pic>
        <p:nvPicPr>
          <p:cNvPr id="4" name="Picture 3" descr="FloydSteinbe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81400"/>
            <a:ext cx="3744175" cy="251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6B09-ED71-45D6-814B-74524AF67B51}" type="slidenum">
              <a:rPr lang="en-US"/>
              <a:pPr/>
              <a:t>29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Floyd-Steinberg Example</a:t>
            </a:r>
          </a:p>
        </p:txBody>
      </p:sp>
      <p:graphicFrame>
        <p:nvGraphicFramePr>
          <p:cNvPr id="23582" name="Group 30"/>
          <p:cNvGraphicFramePr>
            <a:graphicFrameLocks noGrp="1"/>
          </p:cNvGraphicFramePr>
          <p:nvPr/>
        </p:nvGraphicFramePr>
        <p:xfrm>
          <a:off x="457200" y="19050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83" name="Group 31"/>
          <p:cNvGraphicFramePr>
            <a:graphicFrameLocks noGrp="1"/>
          </p:cNvGraphicFramePr>
          <p:nvPr/>
        </p:nvGraphicFramePr>
        <p:xfrm>
          <a:off x="3505200" y="19050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30" name="Group 78"/>
          <p:cNvGraphicFramePr>
            <a:graphicFrameLocks noGrp="1"/>
          </p:cNvGraphicFramePr>
          <p:nvPr/>
        </p:nvGraphicFramePr>
        <p:xfrm>
          <a:off x="6248400" y="35814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23628" name="Freeform 76"/>
          <p:cNvSpPr>
            <a:spLocks/>
          </p:cNvSpPr>
          <p:nvPr/>
        </p:nvSpPr>
        <p:spPr bwMode="auto">
          <a:xfrm>
            <a:off x="990600" y="1524000"/>
            <a:ext cx="2743200" cy="6096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432" y="8"/>
              </a:cxn>
              <a:cxn ang="0">
                <a:pos x="1728" y="200"/>
              </a:cxn>
            </a:cxnLst>
            <a:rect l="0" t="0" r="r" b="b"/>
            <a:pathLst>
              <a:path w="1728" h="248">
                <a:moveTo>
                  <a:pt x="0" y="248"/>
                </a:moveTo>
                <a:cubicBezTo>
                  <a:pt x="72" y="132"/>
                  <a:pt x="144" y="16"/>
                  <a:pt x="432" y="8"/>
                </a:cubicBezTo>
                <a:cubicBezTo>
                  <a:pt x="720" y="0"/>
                  <a:pt x="1224" y="100"/>
                  <a:pt x="172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631" name="Group 79"/>
          <p:cNvGraphicFramePr>
            <a:graphicFrameLocks noGrp="1"/>
          </p:cNvGraphicFramePr>
          <p:nvPr/>
        </p:nvGraphicFramePr>
        <p:xfrm>
          <a:off x="457200" y="35814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89" name="Group 137"/>
          <p:cNvGraphicFramePr>
            <a:graphicFrameLocks noGrp="1"/>
          </p:cNvGraphicFramePr>
          <p:nvPr/>
        </p:nvGraphicFramePr>
        <p:xfrm>
          <a:off x="4953000" y="3581400"/>
          <a:ext cx="1219200" cy="762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23691" name="Text Box 139"/>
          <p:cNvSpPr txBox="1">
            <a:spLocks noChangeArrowheads="1"/>
          </p:cNvSpPr>
          <p:nvPr/>
        </p:nvSpPr>
        <p:spPr bwMode="auto">
          <a:xfrm>
            <a:off x="3352800" y="3657600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35/16 = 2.1875</a:t>
            </a:r>
          </a:p>
        </p:txBody>
      </p:sp>
      <p:pic>
        <p:nvPicPr>
          <p:cNvPr id="23795" name="Picture 243" descr="PE0687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47800"/>
            <a:ext cx="1758950" cy="178752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8" grpId="0" animBg="1"/>
      <p:bldP spid="236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typical computer </a:t>
            </a:r>
            <a:r>
              <a:rPr lang="en-US" dirty="0" smtClean="0"/>
              <a:t>monitor will use square </a:t>
            </a:r>
            <a:r>
              <a:rPr lang="en-US" dirty="0" smtClean="0"/>
              <a:t>pixels with a spatial resolution of 72 pixels per inch and a color depth </a:t>
            </a:r>
            <a:r>
              <a:rPr lang="en-US" dirty="0" smtClean="0"/>
              <a:t>of 32 </a:t>
            </a:r>
            <a:r>
              <a:rPr lang="en-US" dirty="0" err="1" smtClean="0"/>
              <a:t>bpp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black-and-white laser </a:t>
            </a:r>
            <a:r>
              <a:rPr lang="en-US" dirty="0" smtClean="0"/>
              <a:t>printer may </a:t>
            </a:r>
            <a:r>
              <a:rPr lang="en-US" dirty="0" smtClean="0"/>
              <a:t>use circular pixels </a:t>
            </a:r>
            <a:r>
              <a:rPr lang="en-US" dirty="0" smtClean="0"/>
              <a:t>with a </a:t>
            </a:r>
            <a:r>
              <a:rPr lang="en-US" dirty="0" smtClean="0"/>
              <a:t>resolution of 1200 pixels per inch and a color depth of 1 </a:t>
            </a:r>
            <a:r>
              <a:rPr lang="en-US" dirty="0" err="1" smtClean="0"/>
              <a:t>bpp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Whenever </a:t>
            </a:r>
            <a:r>
              <a:rPr lang="en-US" dirty="0" smtClean="0"/>
              <a:t>a </a:t>
            </a:r>
            <a:r>
              <a:rPr lang="en-US" dirty="0" smtClean="0"/>
              <a:t>digital </a:t>
            </a:r>
            <a:r>
              <a:rPr lang="en-US" dirty="0" smtClean="0"/>
              <a:t>image is rendered for display, the characteristics and limitations of the </a:t>
            </a:r>
            <a:r>
              <a:rPr lang="en-US" dirty="0" smtClean="0"/>
              <a:t>output device </a:t>
            </a:r>
            <a:r>
              <a:rPr lang="en-US" dirty="0" smtClean="0"/>
              <a:t>must be considered in order to generate an image of </a:t>
            </a:r>
            <a:r>
              <a:rPr lang="en-US" dirty="0" smtClean="0"/>
              <a:t>sufficient fidelity.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27F6-AA9D-48C6-85DA-97F44858E01A}" type="slidenum">
              <a:rPr lang="en-US"/>
              <a:pPr/>
              <a:t>30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Floyd-Steinberg Example</a:t>
            </a:r>
          </a:p>
        </p:txBody>
      </p:sp>
      <p:graphicFrame>
        <p:nvGraphicFramePr>
          <p:cNvPr id="24686" name="Group 110"/>
          <p:cNvGraphicFramePr>
            <a:graphicFrameLocks noGrp="1"/>
          </p:cNvGraphicFramePr>
          <p:nvPr/>
        </p:nvGraphicFramePr>
        <p:xfrm>
          <a:off x="3505200" y="19812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89" name="Group 113"/>
          <p:cNvGraphicFramePr>
            <a:graphicFrameLocks noGrp="1"/>
          </p:cNvGraphicFramePr>
          <p:nvPr/>
        </p:nvGraphicFramePr>
        <p:xfrm>
          <a:off x="457200" y="19812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24645" name="Freeform 69"/>
          <p:cNvSpPr>
            <a:spLocks/>
          </p:cNvSpPr>
          <p:nvPr/>
        </p:nvSpPr>
        <p:spPr bwMode="auto">
          <a:xfrm>
            <a:off x="1600200" y="1600200"/>
            <a:ext cx="2667000" cy="6096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432" y="8"/>
              </a:cxn>
              <a:cxn ang="0">
                <a:pos x="1728" y="200"/>
              </a:cxn>
            </a:cxnLst>
            <a:rect l="0" t="0" r="r" b="b"/>
            <a:pathLst>
              <a:path w="1728" h="248">
                <a:moveTo>
                  <a:pt x="0" y="248"/>
                </a:moveTo>
                <a:cubicBezTo>
                  <a:pt x="72" y="132"/>
                  <a:pt x="144" y="16"/>
                  <a:pt x="432" y="8"/>
                </a:cubicBezTo>
                <a:cubicBezTo>
                  <a:pt x="720" y="0"/>
                  <a:pt x="1224" y="100"/>
                  <a:pt x="172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" name="Text Box 103"/>
          <p:cNvSpPr txBox="1">
            <a:spLocks noChangeArrowheads="1"/>
          </p:cNvSpPr>
          <p:nvPr/>
        </p:nvSpPr>
        <p:spPr bwMode="auto">
          <a:xfrm>
            <a:off x="3352800" y="3733800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104/16 = 6.5</a:t>
            </a:r>
          </a:p>
        </p:txBody>
      </p:sp>
      <p:graphicFrame>
        <p:nvGraphicFramePr>
          <p:cNvPr id="24714" name="Group 138"/>
          <p:cNvGraphicFramePr>
            <a:graphicFrameLocks noGrp="1"/>
          </p:cNvGraphicFramePr>
          <p:nvPr/>
        </p:nvGraphicFramePr>
        <p:xfrm>
          <a:off x="457200" y="3429000"/>
          <a:ext cx="2667000" cy="112776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15" name="Group 139"/>
          <p:cNvGraphicFramePr>
            <a:graphicFrameLocks noGrp="1"/>
          </p:cNvGraphicFramePr>
          <p:nvPr/>
        </p:nvGraphicFramePr>
        <p:xfrm>
          <a:off x="6324600" y="3429000"/>
          <a:ext cx="2667000" cy="112776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58" name="Group 182"/>
          <p:cNvGraphicFramePr>
            <a:graphicFrameLocks noGrp="1"/>
          </p:cNvGraphicFramePr>
          <p:nvPr/>
        </p:nvGraphicFramePr>
        <p:xfrm>
          <a:off x="4724400" y="3429000"/>
          <a:ext cx="1447800" cy="660400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26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5" grpId="0" animBg="1"/>
      <p:bldP spid="2467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172D-549E-4F91-BC88-1DAD7F69CAC6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Floyd-Steinberg Example</a:t>
            </a:r>
          </a:p>
        </p:txBody>
      </p:sp>
      <p:graphicFrame>
        <p:nvGraphicFramePr>
          <p:cNvPr id="25710" name="Group 110"/>
          <p:cNvGraphicFramePr>
            <a:graphicFrameLocks noGrp="1"/>
          </p:cNvGraphicFramePr>
          <p:nvPr/>
        </p:nvGraphicFramePr>
        <p:xfrm>
          <a:off x="3505200" y="19812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09" name="Group 109"/>
          <p:cNvGraphicFramePr>
            <a:graphicFrameLocks noGrp="1"/>
          </p:cNvGraphicFramePr>
          <p:nvPr/>
        </p:nvGraphicFramePr>
        <p:xfrm>
          <a:off x="457200" y="1981200"/>
          <a:ext cx="2667000" cy="11430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25647" name="Freeform 47"/>
          <p:cNvSpPr>
            <a:spLocks/>
          </p:cNvSpPr>
          <p:nvPr/>
        </p:nvSpPr>
        <p:spPr bwMode="auto">
          <a:xfrm>
            <a:off x="2362200" y="1600200"/>
            <a:ext cx="2667000" cy="6096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432" y="8"/>
              </a:cxn>
              <a:cxn ang="0">
                <a:pos x="1728" y="200"/>
              </a:cxn>
            </a:cxnLst>
            <a:rect l="0" t="0" r="r" b="b"/>
            <a:pathLst>
              <a:path w="1728" h="248">
                <a:moveTo>
                  <a:pt x="0" y="248"/>
                </a:moveTo>
                <a:cubicBezTo>
                  <a:pt x="72" y="132"/>
                  <a:pt x="144" y="16"/>
                  <a:pt x="432" y="8"/>
                </a:cubicBezTo>
                <a:cubicBezTo>
                  <a:pt x="720" y="0"/>
                  <a:pt x="1224" y="100"/>
                  <a:pt x="172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3200400" y="3657600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-114/16 = -7.125</a:t>
            </a:r>
          </a:p>
        </p:txBody>
      </p:sp>
      <p:graphicFrame>
        <p:nvGraphicFramePr>
          <p:cNvPr id="25714" name="Group 114"/>
          <p:cNvGraphicFramePr>
            <a:graphicFrameLocks noGrp="1"/>
          </p:cNvGraphicFramePr>
          <p:nvPr/>
        </p:nvGraphicFramePr>
        <p:xfrm>
          <a:off x="457200" y="3429000"/>
          <a:ext cx="2667000" cy="112776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18" name="Group 118"/>
          <p:cNvGraphicFramePr>
            <a:graphicFrameLocks noGrp="1"/>
          </p:cNvGraphicFramePr>
          <p:nvPr/>
        </p:nvGraphicFramePr>
        <p:xfrm>
          <a:off x="6324600" y="3429000"/>
          <a:ext cx="2667000" cy="112776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693" name="Group 93"/>
          <p:cNvGraphicFramePr>
            <a:graphicFrameLocks noGrp="1"/>
          </p:cNvGraphicFramePr>
          <p:nvPr/>
        </p:nvGraphicFramePr>
        <p:xfrm>
          <a:off x="4724400" y="3429000"/>
          <a:ext cx="1447800" cy="660400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26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7" grpId="0" animBg="1"/>
      <p:bldP spid="256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CE39-649C-4216-85D5-A19350AC53C5}" type="slidenum">
              <a:rPr lang="en-US"/>
              <a:pPr/>
              <a:t>32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Floyd-Steinberg Example</a:t>
            </a:r>
          </a:p>
        </p:txBody>
      </p:sp>
      <p:sp>
        <p:nvSpPr>
          <p:cNvPr id="26755" name="AutoShape 131"/>
          <p:cNvSpPr>
            <a:spLocks noChangeArrowheads="1"/>
          </p:cNvSpPr>
          <p:nvPr/>
        </p:nvSpPr>
        <p:spPr bwMode="auto">
          <a:xfrm>
            <a:off x="3962400" y="43434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gradFill rotWithShape="0">
            <a:gsLst>
              <a:gs pos="0">
                <a:srgbClr val="66CCFF"/>
              </a:gs>
              <a:gs pos="100000">
                <a:srgbClr val="CC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838200" y="3581400"/>
            <a:ext cx="2667000" cy="1600200"/>
            <a:chOff x="528" y="1344"/>
            <a:chExt cx="1680" cy="1008"/>
          </a:xfrm>
        </p:grpSpPr>
        <p:sp>
          <p:nvSpPr>
            <p:cNvPr id="26732" name="Rectangle 108"/>
            <p:cNvSpPr>
              <a:spLocks noChangeArrowheads="1"/>
            </p:cNvSpPr>
            <p:nvPr/>
          </p:nvSpPr>
          <p:spPr bwMode="auto">
            <a:xfrm>
              <a:off x="1788" y="211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127</a:t>
              </a:r>
            </a:p>
          </p:txBody>
        </p:sp>
        <p:sp>
          <p:nvSpPr>
            <p:cNvPr id="26733" name="Rectangle 109"/>
            <p:cNvSpPr>
              <a:spLocks noChangeArrowheads="1"/>
            </p:cNvSpPr>
            <p:nvPr/>
          </p:nvSpPr>
          <p:spPr bwMode="auto">
            <a:xfrm>
              <a:off x="1368" y="211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98</a:t>
              </a:r>
            </a:p>
          </p:txBody>
        </p:sp>
        <p:sp>
          <p:nvSpPr>
            <p:cNvPr id="26734" name="Rectangle 110"/>
            <p:cNvSpPr>
              <a:spLocks noChangeArrowheads="1"/>
            </p:cNvSpPr>
            <p:nvPr/>
          </p:nvSpPr>
          <p:spPr bwMode="auto">
            <a:xfrm>
              <a:off x="948" y="211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45</a:t>
              </a:r>
            </a:p>
          </p:txBody>
        </p:sp>
        <p:sp>
          <p:nvSpPr>
            <p:cNvPr id="26735" name="Rectangle 111"/>
            <p:cNvSpPr>
              <a:spLocks noChangeArrowheads="1"/>
            </p:cNvSpPr>
            <p:nvPr/>
          </p:nvSpPr>
          <p:spPr bwMode="auto">
            <a:xfrm>
              <a:off x="528" y="211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51</a:t>
              </a:r>
            </a:p>
          </p:txBody>
        </p:sp>
        <p:sp>
          <p:nvSpPr>
            <p:cNvPr id="26736" name="Rectangle 112"/>
            <p:cNvSpPr>
              <a:spLocks noChangeArrowheads="1"/>
            </p:cNvSpPr>
            <p:nvPr/>
          </p:nvSpPr>
          <p:spPr bwMode="auto">
            <a:xfrm>
              <a:off x="1788" y="187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150</a:t>
              </a:r>
            </a:p>
          </p:txBody>
        </p:sp>
        <p:sp>
          <p:nvSpPr>
            <p:cNvPr id="26737" name="Rectangle 113"/>
            <p:cNvSpPr>
              <a:spLocks noChangeArrowheads="1"/>
            </p:cNvSpPr>
            <p:nvPr/>
          </p:nvSpPr>
          <p:spPr bwMode="auto">
            <a:xfrm>
              <a:off x="1368" y="187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100</a:t>
              </a:r>
            </a:p>
          </p:txBody>
        </p:sp>
        <p:sp>
          <p:nvSpPr>
            <p:cNvPr id="26738" name="Rectangle 114"/>
            <p:cNvSpPr>
              <a:spLocks noChangeArrowheads="1"/>
            </p:cNvSpPr>
            <p:nvPr/>
          </p:nvSpPr>
          <p:spPr bwMode="auto">
            <a:xfrm>
              <a:off x="948" y="187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112</a:t>
              </a:r>
            </a:p>
          </p:txBody>
        </p:sp>
        <p:sp>
          <p:nvSpPr>
            <p:cNvPr id="26739" name="Rectangle 115"/>
            <p:cNvSpPr>
              <a:spLocks noChangeArrowheads="1"/>
            </p:cNvSpPr>
            <p:nvPr/>
          </p:nvSpPr>
          <p:spPr bwMode="auto">
            <a:xfrm>
              <a:off x="528" y="187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68</a:t>
              </a:r>
            </a:p>
          </p:txBody>
        </p:sp>
        <p:sp>
          <p:nvSpPr>
            <p:cNvPr id="26740" name="Rectangle 116"/>
            <p:cNvSpPr>
              <a:spLocks noChangeArrowheads="1"/>
            </p:cNvSpPr>
            <p:nvPr/>
          </p:nvSpPr>
          <p:spPr bwMode="auto">
            <a:xfrm>
              <a:off x="1788" y="163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132</a:t>
              </a:r>
            </a:p>
          </p:txBody>
        </p:sp>
        <p:sp>
          <p:nvSpPr>
            <p:cNvPr id="26741" name="Rectangle 117"/>
            <p:cNvSpPr>
              <a:spLocks noChangeArrowheads="1"/>
            </p:cNvSpPr>
            <p:nvPr/>
          </p:nvSpPr>
          <p:spPr bwMode="auto">
            <a:xfrm>
              <a:off x="1368" y="163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95</a:t>
              </a:r>
            </a:p>
          </p:txBody>
        </p:sp>
        <p:sp>
          <p:nvSpPr>
            <p:cNvPr id="26742" name="Rectangle 118"/>
            <p:cNvSpPr>
              <a:spLocks noChangeArrowheads="1"/>
            </p:cNvSpPr>
            <p:nvPr/>
          </p:nvSpPr>
          <p:spPr bwMode="auto">
            <a:xfrm>
              <a:off x="948" y="163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89</a:t>
              </a:r>
            </a:p>
          </p:txBody>
        </p:sp>
        <p:sp>
          <p:nvSpPr>
            <p:cNvPr id="26743" name="Rectangle 119"/>
            <p:cNvSpPr>
              <a:spLocks noChangeArrowheads="1"/>
            </p:cNvSpPr>
            <p:nvPr/>
          </p:nvSpPr>
          <p:spPr bwMode="auto">
            <a:xfrm>
              <a:off x="528" y="1632"/>
              <a:ext cx="420" cy="240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35</a:t>
              </a:r>
            </a:p>
          </p:txBody>
        </p:sp>
        <p:sp>
          <p:nvSpPr>
            <p:cNvPr id="26744" name="Line 120"/>
            <p:cNvSpPr>
              <a:spLocks noChangeShapeType="1"/>
            </p:cNvSpPr>
            <p:nvPr/>
          </p:nvSpPr>
          <p:spPr bwMode="auto">
            <a:xfrm>
              <a:off x="528" y="1632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121"/>
            <p:cNvSpPr>
              <a:spLocks noChangeShapeType="1"/>
            </p:cNvSpPr>
            <p:nvPr/>
          </p:nvSpPr>
          <p:spPr bwMode="auto">
            <a:xfrm>
              <a:off x="528" y="187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122"/>
            <p:cNvSpPr>
              <a:spLocks noChangeShapeType="1"/>
            </p:cNvSpPr>
            <p:nvPr/>
          </p:nvSpPr>
          <p:spPr bwMode="auto">
            <a:xfrm>
              <a:off x="528" y="211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123"/>
            <p:cNvSpPr>
              <a:spLocks noChangeShapeType="1"/>
            </p:cNvSpPr>
            <p:nvPr/>
          </p:nvSpPr>
          <p:spPr bwMode="auto">
            <a:xfrm>
              <a:off x="528" y="2352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124"/>
            <p:cNvSpPr>
              <a:spLocks noChangeShapeType="1"/>
            </p:cNvSpPr>
            <p:nvPr/>
          </p:nvSpPr>
          <p:spPr bwMode="auto">
            <a:xfrm>
              <a:off x="528" y="1632"/>
              <a:ext cx="0" cy="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125"/>
            <p:cNvSpPr>
              <a:spLocks noChangeShapeType="1"/>
            </p:cNvSpPr>
            <p:nvPr/>
          </p:nvSpPr>
          <p:spPr bwMode="auto">
            <a:xfrm>
              <a:off x="948" y="163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126"/>
            <p:cNvSpPr>
              <a:spLocks noChangeShapeType="1"/>
            </p:cNvSpPr>
            <p:nvPr/>
          </p:nvSpPr>
          <p:spPr bwMode="auto">
            <a:xfrm>
              <a:off x="1368" y="163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127"/>
            <p:cNvSpPr>
              <a:spLocks noChangeShapeType="1"/>
            </p:cNvSpPr>
            <p:nvPr/>
          </p:nvSpPr>
          <p:spPr bwMode="auto">
            <a:xfrm>
              <a:off x="1788" y="163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128"/>
            <p:cNvSpPr>
              <a:spLocks noChangeShapeType="1"/>
            </p:cNvSpPr>
            <p:nvPr/>
          </p:nvSpPr>
          <p:spPr bwMode="auto">
            <a:xfrm>
              <a:off x="2208" y="1632"/>
              <a:ext cx="0" cy="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Text Box 132"/>
            <p:cNvSpPr txBox="1">
              <a:spLocks noChangeArrowheads="1"/>
            </p:cNvSpPr>
            <p:nvPr/>
          </p:nvSpPr>
          <p:spPr bwMode="auto">
            <a:xfrm>
              <a:off x="816" y="1344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Input Image</a:t>
              </a:r>
            </a:p>
          </p:txBody>
        </p:sp>
      </p:grp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5867400" y="3581400"/>
            <a:ext cx="2667000" cy="1600200"/>
            <a:chOff x="3696" y="1344"/>
            <a:chExt cx="1680" cy="1008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4956" y="211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255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4536" y="211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116" y="211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696" y="211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4956" y="187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255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4536" y="187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4116" y="187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255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3696" y="187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4956" y="163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4536" y="163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255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4116" y="163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96" y="1632"/>
              <a:ext cx="420" cy="24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3696" y="1632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3696" y="187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3696" y="211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3696" y="2352"/>
              <a:ext cx="16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3696" y="1632"/>
              <a:ext cx="0" cy="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4116" y="163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4536" y="163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4956" y="1632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5376" y="1632"/>
              <a:ext cx="0" cy="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Text Box 133"/>
            <p:cNvSpPr txBox="1">
              <a:spLocks noChangeArrowheads="1"/>
            </p:cNvSpPr>
            <p:nvPr/>
          </p:nvSpPr>
          <p:spPr bwMode="auto">
            <a:xfrm>
              <a:off x="3936" y="1344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Output Image</a:t>
              </a:r>
            </a:p>
          </p:txBody>
        </p:sp>
      </p:grpSp>
      <p:sp>
        <p:nvSpPr>
          <p:cNvPr id="26760" name="Text Box 136"/>
          <p:cNvSpPr txBox="1">
            <a:spLocks noChangeArrowheads="1"/>
          </p:cNvSpPr>
          <p:nvPr/>
        </p:nvSpPr>
        <p:spPr bwMode="auto">
          <a:xfrm>
            <a:off x="228600" y="56388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Note that this is not an in-place algorithm.  Extra storage is required! (i.e. copy the input image and then manipulate the copy)</a:t>
            </a:r>
          </a:p>
        </p:txBody>
      </p:sp>
      <p:pic>
        <p:nvPicPr>
          <p:cNvPr id="26761" name="Picture 137" descr="PE0688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1525588" cy="181927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6763" name="AutoShape 139"/>
          <p:cNvSpPr>
            <a:spLocks noChangeArrowheads="1"/>
          </p:cNvSpPr>
          <p:nvPr/>
        </p:nvSpPr>
        <p:spPr bwMode="auto">
          <a:xfrm>
            <a:off x="5715000" y="1828800"/>
            <a:ext cx="3048000" cy="1676400"/>
          </a:xfrm>
          <a:prstGeom prst="cloudCallout">
            <a:avLst>
              <a:gd name="adj1" fmla="val -65884"/>
              <a:gd name="adj2" fmla="val 282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1200"/>
              <a:t>The sum of all gray levels in the input is 1102.  The sum of all values in the output is 1020.  The average per-pixel error is –6.83</a:t>
            </a:r>
          </a:p>
          <a:p>
            <a:pPr algn="ctr"/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55" grpId="0" animBg="1"/>
      <p:bldP spid="26760" grpId="0" autoUpdateAnimBg="0"/>
      <p:bldP spid="2676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diffusion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05000"/>
          </a:xfrm>
        </p:spPr>
        <p:txBody>
          <a:bodyPr/>
          <a:lstStyle/>
          <a:p>
            <a:r>
              <a:rPr lang="en-US" dirty="0" smtClean="0"/>
              <a:t>Other techniques diffuse the error using different weights or ratios.</a:t>
            </a:r>
          </a:p>
          <a:p>
            <a:r>
              <a:rPr lang="en-US" dirty="0" smtClean="0"/>
              <a:t>The black square corresponds to the source sample being processed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8153400" cy="13615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Diffusion Examples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371600"/>
            <a:ext cx="3724275" cy="3724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3724275" cy="3724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410200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Floyd-Steinberg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410200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Jarvis-</a:t>
            </a:r>
            <a:r>
              <a:rPr lang="en-US" dirty="0" err="1" smtClean="0"/>
              <a:t>Judice</a:t>
            </a:r>
            <a:r>
              <a:rPr lang="en-US" dirty="0" smtClean="0"/>
              <a:t>-</a:t>
            </a:r>
            <a:r>
              <a:rPr lang="en-US" dirty="0" err="1" smtClean="0"/>
              <a:t>Ninke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Diffusion Examples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410200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Stucki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410200"/>
            <a:ext cx="3733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Sierra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3724275" cy="3724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3724275" cy="3724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color images?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reduce a 24 </a:t>
            </a:r>
            <a:r>
              <a:rPr lang="en-US" dirty="0" err="1" smtClean="0"/>
              <a:t>bpp</a:t>
            </a:r>
            <a:r>
              <a:rPr lang="en-US" dirty="0" smtClean="0"/>
              <a:t> image to a 1 </a:t>
            </a:r>
            <a:r>
              <a:rPr lang="en-US" dirty="0" err="1" smtClean="0"/>
              <a:t>bpp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Extract the brightness band and halftone it.</a:t>
            </a:r>
          </a:p>
          <a:p>
            <a:r>
              <a:rPr lang="en-US" dirty="0" smtClean="0"/>
              <a:t>How to reduce a 24 </a:t>
            </a:r>
            <a:r>
              <a:rPr lang="en-US" dirty="0" err="1" smtClean="0"/>
              <a:t>bpp</a:t>
            </a:r>
            <a:r>
              <a:rPr lang="en-US" dirty="0" smtClean="0"/>
              <a:t> image to N </a:t>
            </a:r>
            <a:r>
              <a:rPr lang="en-US" dirty="0" err="1" smtClean="0"/>
              <a:t>bpp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Some devices have only 4 colors (CMYK color printers)</a:t>
            </a:r>
          </a:p>
          <a:p>
            <a:pPr lvl="1"/>
            <a:r>
              <a:rPr lang="en-US" dirty="0" smtClean="0"/>
              <a:t>Some devices have only 216 or 256 total colors available</a:t>
            </a:r>
          </a:p>
          <a:p>
            <a:pPr lvl="2"/>
            <a:r>
              <a:rPr lang="en-US" dirty="0" smtClean="0"/>
              <a:t>Thin web clients and web-safe palette (216 colors)</a:t>
            </a:r>
          </a:p>
          <a:p>
            <a:pPr lvl="2"/>
            <a:r>
              <a:rPr lang="en-US" dirty="0" smtClean="0"/>
              <a:t>Conversion to an indexed color model would limit to 256 colors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Can use error diffusion!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3108-E8C2-4839-83AF-61B73A6E2255}" type="slidenum">
              <a:rPr lang="en-US"/>
              <a:pPr/>
              <a:t>37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Dithering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Given a color palette (i.e. the colors supported by the output device) perform a color dither.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0"/>
            <a:ext cx="7315200" cy="183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3838575" cy="4857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90600"/>
            <a:ext cx="3838575" cy="4857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30" name="Picture 10"/>
          <p:cNvPicPr>
            <a:picLocks noChangeAspect="1" noChangeArrowheads="1"/>
          </p:cNvPicPr>
          <p:nvPr/>
        </p:nvPicPr>
        <p:blipFill>
          <a:blip r:embed="rId5"/>
          <a:srcRect l="6797" t="29158" r="73836" b="66032"/>
          <a:stretch>
            <a:fillRect/>
          </a:stretch>
        </p:blipFill>
        <p:spPr bwMode="auto">
          <a:xfrm>
            <a:off x="4724400" y="533400"/>
            <a:ext cx="990600" cy="22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724400" y="5943600"/>
            <a:ext cx="3886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Stucki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 l="7449" t="28857" r="62756" b="66333"/>
          <a:stretch>
            <a:fillRect/>
          </a:stretch>
        </p:blipFill>
        <p:spPr bwMode="auto">
          <a:xfrm>
            <a:off x="457200" y="533400"/>
            <a:ext cx="1524000" cy="22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3838575" cy="4857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/>
          <a:srcRect l="6797" t="27555" r="38082" b="66032"/>
          <a:stretch>
            <a:fillRect/>
          </a:stretch>
        </p:blipFill>
        <p:spPr bwMode="auto">
          <a:xfrm>
            <a:off x="4648200" y="457200"/>
            <a:ext cx="2819400" cy="30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914400"/>
            <a:ext cx="3838575" cy="4857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5943600"/>
            <a:ext cx="3886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Stucki</a:t>
            </a:r>
            <a:r>
              <a:rPr lang="en-US" dirty="0" smtClean="0"/>
              <a:t> with 16 color palette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3886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Stucki</a:t>
            </a:r>
            <a:r>
              <a:rPr lang="en-US" dirty="0" smtClean="0"/>
              <a:t> with 8 color palette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Halftoning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central problem </a:t>
            </a:r>
            <a:r>
              <a:rPr lang="en-US" dirty="0" smtClean="0"/>
              <a:t>when printing is </a:t>
            </a:r>
            <a:r>
              <a:rPr lang="en-US" dirty="0" smtClean="0"/>
              <a:t>color </a:t>
            </a:r>
            <a:r>
              <a:rPr lang="en-US" dirty="0" smtClean="0"/>
              <a:t>depth of the output device.</a:t>
            </a:r>
            <a:endParaRPr lang="en-US" dirty="0" smtClean="0"/>
          </a:p>
          <a:p>
            <a:pPr lvl="1"/>
            <a:r>
              <a:rPr lang="en-US" dirty="0" smtClean="0"/>
              <a:t>How to achieve the illusion of large color depth using output devices of low color depth?</a:t>
            </a:r>
          </a:p>
          <a:p>
            <a:pPr lvl="2"/>
            <a:r>
              <a:rPr lang="en-US" dirty="0" smtClean="0"/>
              <a:t>Color printers typically have 4 colors (CMYK) or 2 </a:t>
            </a:r>
            <a:r>
              <a:rPr lang="en-US" dirty="0" err="1" smtClean="0"/>
              <a:t>bpp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Laser printers have 1 color (1 </a:t>
            </a:r>
            <a:r>
              <a:rPr lang="en-US" dirty="0" err="1" smtClean="0"/>
              <a:t>bpp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Halftoning</a:t>
            </a:r>
            <a:r>
              <a:rPr lang="en-US" dirty="0" smtClean="0"/>
              <a:t> is the process of reducing the color depth of a source image to the level of the output device while maintaining the illusion that the output device has the same color depth as the source.</a:t>
            </a:r>
          </a:p>
          <a:p>
            <a:pPr lvl="1"/>
            <a:r>
              <a:rPr lang="en-US" dirty="0" smtClean="0"/>
              <a:t>The eye integrates</a:t>
            </a:r>
          </a:p>
          <a:p>
            <a:pPr lvl="1"/>
            <a:r>
              <a:rPr lang="en-US" dirty="0" smtClean="0"/>
              <a:t>Generally buy color depth at the cost of resolution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8200"/>
            <a:ext cx="3838575" cy="4857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838200"/>
            <a:ext cx="3838575" cy="4857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5867400"/>
            <a:ext cx="3886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Stucki</a:t>
            </a:r>
            <a:r>
              <a:rPr lang="en-US" dirty="0" smtClean="0"/>
              <a:t> with web-safe palette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3886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image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Dithering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GIF images contain at most 256 different colors</a:t>
            </a:r>
          </a:p>
          <a:p>
            <a:pPr lvl="1"/>
            <a:r>
              <a:rPr lang="en-US" sz="2500" dirty="0" smtClean="0"/>
              <a:t>Uses an indexed color model of sorts</a:t>
            </a:r>
          </a:p>
          <a:p>
            <a:pPr lvl="1"/>
            <a:r>
              <a:rPr lang="en-US" sz="2500" dirty="0" smtClean="0"/>
              <a:t>The image has been dithered</a:t>
            </a:r>
          </a:p>
          <a:p>
            <a:r>
              <a:rPr lang="en-US" sz="2800" dirty="0" smtClean="0"/>
              <a:t>What if a GIF image is being viewed on a system that supports a color palette of 64 colors?</a:t>
            </a:r>
          </a:p>
          <a:p>
            <a:r>
              <a:rPr lang="en-US" sz="2800" dirty="0" smtClean="0"/>
              <a:t>What if the viewers color palette is different that GIF’s color palette?</a:t>
            </a:r>
          </a:p>
          <a:p>
            <a:r>
              <a:rPr lang="en-US" sz="2800" dirty="0" smtClean="0"/>
              <a:t>The image is “dithered” twice and quickly deteriorates.  GIF images are highly compressed, but lack quality!</a:t>
            </a:r>
          </a:p>
          <a:p>
            <a:endParaRPr lang="en-US" dirty="0"/>
          </a:p>
        </p:txBody>
      </p:sp>
      <p:pic>
        <p:nvPicPr>
          <p:cNvPr id="4" name="Picture 4" descr="PE0389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19600"/>
            <a:ext cx="116363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PE0389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19600"/>
            <a:ext cx="116363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PE0389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419600"/>
            <a:ext cx="116363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438400" y="4495800"/>
            <a:ext cx="1295400" cy="685800"/>
            <a:chOff x="1344" y="3312"/>
            <a:chExt cx="816" cy="432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440" y="3648"/>
              <a:ext cx="720" cy="96"/>
            </a:xfrm>
            <a:prstGeom prst="rightArrow">
              <a:avLst>
                <a:gd name="adj1" fmla="val 50000"/>
                <a:gd name="adj2" fmla="val 1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344" y="3312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GIF</a:t>
              </a:r>
            </a:p>
            <a:p>
              <a:pPr algn="ctr"/>
              <a:r>
                <a:rPr lang="en-US" sz="1600"/>
                <a:t>Dither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257800" y="4495800"/>
            <a:ext cx="1295400" cy="685800"/>
            <a:chOff x="1344" y="3312"/>
            <a:chExt cx="816" cy="432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440" y="3648"/>
              <a:ext cx="720" cy="96"/>
            </a:xfrm>
            <a:prstGeom prst="rightArrow">
              <a:avLst>
                <a:gd name="adj1" fmla="val 50000"/>
                <a:gd name="adj2" fmla="val 1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344" y="3312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Display</a:t>
              </a:r>
            </a:p>
            <a:p>
              <a:pPr algn="ctr"/>
              <a:r>
                <a:rPr lang="en-US" sz="1600"/>
                <a:t>Dither</a:t>
              </a:r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6973108-E8C2-4839-83AF-61B73A6E2255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Dithering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Dithering assumes a pre-defined palette that corresponds to the ability of the output to reproduce colors</a:t>
            </a:r>
          </a:p>
          <a:p>
            <a:r>
              <a:rPr lang="en-US" dirty="0" smtClean="0"/>
              <a:t>Consider GIF files</a:t>
            </a:r>
          </a:p>
          <a:p>
            <a:pPr lvl="1"/>
            <a:r>
              <a:rPr lang="en-US" dirty="0" smtClean="0"/>
              <a:t>Must construct an arbitrary palette of 256 colors</a:t>
            </a:r>
          </a:p>
          <a:p>
            <a:pPr lvl="1"/>
            <a:r>
              <a:rPr lang="en-US" dirty="0" smtClean="0"/>
              <a:t>Must then perform color dithering</a:t>
            </a:r>
          </a:p>
          <a:p>
            <a:pPr lvl="1"/>
            <a:r>
              <a:rPr lang="en-US" dirty="0" smtClean="0"/>
              <a:t>What is the ‘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optimal’ palette</a:t>
            </a:r>
            <a:r>
              <a:rPr lang="en-US" dirty="0" smtClean="0"/>
              <a:t>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6973108-E8C2-4839-83AF-61B73A6E2255}" type="slidenum">
              <a:rPr lang="en-US"/>
              <a:pPr/>
              <a:t>42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733800"/>
            <a:ext cx="1971675" cy="1971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733800"/>
            <a:ext cx="1971675" cy="1971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 l="6797" t="29158" r="70857" b="66032"/>
          <a:stretch>
            <a:fillRect/>
          </a:stretch>
        </p:blipFill>
        <p:spPr bwMode="auto">
          <a:xfrm>
            <a:off x="6019800" y="5791200"/>
            <a:ext cx="1143000" cy="22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733800"/>
            <a:ext cx="1971675" cy="1971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/>
          <a:srcRect l="6797" t="29158" r="72346" b="66032"/>
          <a:stretch>
            <a:fillRect/>
          </a:stretch>
        </p:blipFill>
        <p:spPr bwMode="auto">
          <a:xfrm>
            <a:off x="3810000" y="5791200"/>
            <a:ext cx="1066800" cy="228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r>
              <a:rPr lang="en-US" dirty="0" smtClean="0"/>
              <a:t>Median cut</a:t>
            </a:r>
          </a:p>
          <a:p>
            <a:pPr lvl="1"/>
            <a:r>
              <a:rPr lang="en-US" dirty="0" smtClean="0"/>
              <a:t>A clustering algorithm</a:t>
            </a:r>
          </a:p>
          <a:p>
            <a:pPr lvl="1"/>
            <a:r>
              <a:rPr lang="en-US" dirty="0" smtClean="0"/>
              <a:t>Used to identify clusters of data points</a:t>
            </a:r>
          </a:p>
          <a:p>
            <a:pPr lvl="1"/>
            <a:r>
              <a:rPr lang="en-US" dirty="0" smtClean="0"/>
              <a:t>Used in the context of color palettes, identifies N clusters of colors in some color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581400"/>
            <a:ext cx="81534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3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the smallest box which contains all the colors in the image</a:t>
            </a:r>
          </a:p>
          <a:p>
            <a:pPr marL="342900" lvl="3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the box having the longest length on any one side</a:t>
            </a:r>
          </a:p>
          <a:p>
            <a:pPr marL="800100" lvl="4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Sort the colors in the box along the longest box axis.</a:t>
            </a:r>
          </a:p>
          <a:p>
            <a:pPr marL="800100" lvl="4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Split the box into 2 at the median of the sorted list. </a:t>
            </a:r>
          </a:p>
          <a:p>
            <a:pPr marL="800100" lvl="4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Repeat until the original color space has been divided into n boxes.   Each box represents a color.  The color is the average color of all contained colors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6973108-E8C2-4839-83AF-61B73A6E2255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Cut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153400" cy="3762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algorithm </a:t>
            </a:r>
            <a:r>
              <a:rPr lang="en-US" sz="2000" b="1" dirty="0" err="1" smtClean="0">
                <a:latin typeface="Courier New" pitchFamily="49" charset="0"/>
              </a:rPr>
              <a:t>createPalette</a:t>
            </a:r>
            <a:r>
              <a:rPr lang="en-US" sz="2000" b="1" dirty="0" smtClean="0">
                <a:latin typeface="Courier New" pitchFamily="49" charset="0"/>
              </a:rPr>
              <a:t>(Image </a:t>
            </a:r>
            <a:r>
              <a:rPr lang="en-US" sz="2000" b="1" dirty="0">
                <a:latin typeface="Courier New" pitchFamily="49" charset="0"/>
              </a:rPr>
              <a:t>IM,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PaletteSize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r>
              <a:rPr lang="en-US" sz="2000" b="1" dirty="0">
                <a:latin typeface="Courier New" pitchFamily="49" charset="0"/>
              </a:rPr>
              <a:t>   B = smallest bounding box of all colors in IM</a:t>
            </a:r>
          </a:p>
          <a:p>
            <a:r>
              <a:rPr lang="en-US" sz="2000" b="1" dirty="0">
                <a:latin typeface="Courier New" pitchFamily="49" charset="0"/>
              </a:rPr>
              <a:t>   PQ = new </a:t>
            </a:r>
            <a:r>
              <a:rPr lang="en-US" sz="2000" b="1" dirty="0" err="1">
                <a:latin typeface="Courier New" pitchFamily="49" charset="0"/>
              </a:rPr>
              <a:t>PriorityQueue</a:t>
            </a:r>
            <a:r>
              <a:rPr lang="en-US" sz="2000" b="1" dirty="0">
                <a:latin typeface="Courier New" pitchFamily="49" charset="0"/>
              </a:rPr>
              <a:t>()</a:t>
            </a:r>
          </a:p>
          <a:p>
            <a:r>
              <a:rPr lang="en-US" sz="2000" b="1" dirty="0">
                <a:latin typeface="Courier New" pitchFamily="49" charset="0"/>
              </a:rPr>
              <a:t>   </a:t>
            </a:r>
            <a:r>
              <a:rPr lang="en-US" sz="2000" b="1" dirty="0" err="1">
                <a:latin typeface="Courier New" pitchFamily="49" charset="0"/>
              </a:rPr>
              <a:t>PQ.add</a:t>
            </a:r>
            <a:r>
              <a:rPr lang="en-US" sz="2000" b="1" dirty="0">
                <a:latin typeface="Courier New" pitchFamily="49" charset="0"/>
              </a:rPr>
              <a:t>(B, </a:t>
            </a:r>
            <a:r>
              <a:rPr lang="en-US" sz="2000" b="1" dirty="0" err="1">
                <a:latin typeface="Courier New" pitchFamily="49" charset="0"/>
              </a:rPr>
              <a:t>B.maxDimension</a:t>
            </a:r>
            <a:r>
              <a:rPr lang="en-US" sz="2000" b="1" dirty="0">
                <a:latin typeface="Courier New" pitchFamily="49" charset="0"/>
              </a:rPr>
              <a:t>())</a:t>
            </a:r>
          </a:p>
          <a:p>
            <a:r>
              <a:rPr lang="en-US" sz="2000" b="1" dirty="0">
                <a:latin typeface="Courier New" pitchFamily="49" charset="0"/>
              </a:rPr>
              <a:t>   while(</a:t>
            </a:r>
            <a:r>
              <a:rPr lang="en-US" sz="2000" b="1" dirty="0" err="1">
                <a:latin typeface="Courier New" pitchFamily="49" charset="0"/>
              </a:rPr>
              <a:t>PQ.size</a:t>
            </a:r>
            <a:r>
              <a:rPr lang="en-US" sz="2000" b="1" dirty="0">
                <a:latin typeface="Courier New" pitchFamily="49" charset="0"/>
              </a:rPr>
              <a:t>() != </a:t>
            </a:r>
            <a:r>
              <a:rPr lang="en-US" sz="2000" b="1" dirty="0" err="1">
                <a:latin typeface="Courier New" pitchFamily="49" charset="0"/>
              </a:rPr>
              <a:t>PaletteSize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r>
              <a:rPr lang="en-US" sz="2000" b="1" dirty="0">
                <a:latin typeface="Courier New" pitchFamily="49" charset="0"/>
              </a:rPr>
              <a:t>      B = </a:t>
            </a:r>
            <a:r>
              <a:rPr lang="en-US" sz="2000" b="1" dirty="0" err="1">
                <a:latin typeface="Courier New" pitchFamily="49" charset="0"/>
              </a:rPr>
              <a:t>PQ.remove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r>
              <a:rPr lang="en-US" sz="2000" b="1" dirty="0">
                <a:latin typeface="Courier New" pitchFamily="49" charset="0"/>
              </a:rPr>
              <a:t>      (B1,B2) = </a:t>
            </a:r>
            <a:r>
              <a:rPr lang="en-US" sz="2000" b="1" dirty="0" err="1">
                <a:latin typeface="Courier New" pitchFamily="49" charset="0"/>
              </a:rPr>
              <a:t>B.cut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r>
              <a:rPr lang="en-US" sz="2000" b="1" dirty="0">
                <a:latin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</a:rPr>
              <a:t>PQ.add</a:t>
            </a:r>
            <a:r>
              <a:rPr lang="en-US" sz="2000" b="1" dirty="0">
                <a:latin typeface="Courier New" pitchFamily="49" charset="0"/>
              </a:rPr>
              <a:t>(B1,B1.maxDimension())</a:t>
            </a:r>
          </a:p>
          <a:p>
            <a:r>
              <a:rPr lang="en-US" sz="2000" b="1" dirty="0">
                <a:latin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</a:rPr>
              <a:t>PQ.add</a:t>
            </a:r>
            <a:r>
              <a:rPr lang="en-US" sz="2000" b="1" dirty="0">
                <a:latin typeface="Courier New" pitchFamily="49" charset="0"/>
              </a:rPr>
              <a:t>(B2,B2.maxDimension())</a:t>
            </a:r>
          </a:p>
          <a:p>
            <a:r>
              <a:rPr lang="en-US" sz="2000" b="1" dirty="0">
                <a:latin typeface="Courier New" pitchFamily="49" charset="0"/>
              </a:rPr>
              <a:t>   }</a:t>
            </a:r>
          </a:p>
          <a:p>
            <a:r>
              <a:rPr lang="en-US" sz="2000" b="1" dirty="0">
                <a:latin typeface="Courier New" pitchFamily="49" charset="0"/>
              </a:rPr>
              <a:t>   return </a:t>
            </a:r>
            <a:r>
              <a:rPr lang="en-US" sz="2000" b="1" dirty="0" err="1">
                <a:latin typeface="Courier New" pitchFamily="49" charset="0"/>
              </a:rPr>
              <a:t>PQ.toArray</a:t>
            </a:r>
            <a:r>
              <a:rPr lang="en-US" sz="2000" b="1" dirty="0">
                <a:latin typeface="Courier New" pitchFamily="49" charset="0"/>
              </a:rPr>
              <a:t>();</a:t>
            </a:r>
          </a:p>
          <a:p>
            <a:r>
              <a:rPr lang="en-US" sz="2000" b="1" dirty="0">
                <a:latin typeface="Courier New" pitchFamily="49" charset="0"/>
              </a:rPr>
              <a:t>}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6973108-E8C2-4839-83AF-61B73A6E2255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</a:t>
            </a:r>
            <a:r>
              <a:rPr lang="en-US" dirty="0" err="1" smtClean="0"/>
              <a:t>Halftoning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 traditional, analog </a:t>
            </a:r>
            <a:r>
              <a:rPr lang="en-US" sz="1800" dirty="0" err="1" smtClean="0"/>
              <a:t>halftoning</a:t>
            </a:r>
            <a:r>
              <a:rPr lang="en-US" sz="1800" dirty="0" smtClean="0"/>
              <a:t>, a grayscale image is converted into a </a:t>
            </a:r>
            <a:r>
              <a:rPr lang="en-US" sz="1800" dirty="0" smtClean="0"/>
              <a:t>binary image </a:t>
            </a:r>
            <a:r>
              <a:rPr lang="en-US" sz="1800" dirty="0" smtClean="0"/>
              <a:t>composed of a pattern of dots. </a:t>
            </a:r>
            <a:endParaRPr lang="en-US" sz="18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 smtClean="0"/>
              <a:t>dots are arranged in a grid and </a:t>
            </a:r>
            <a:r>
              <a:rPr lang="en-US" sz="1600" dirty="0" smtClean="0"/>
              <a:t>are themselves </a:t>
            </a:r>
            <a:r>
              <a:rPr lang="en-US" sz="1600" dirty="0" smtClean="0"/>
              <a:t>of various sizes. </a:t>
            </a:r>
            <a:r>
              <a:rPr lang="en-US" sz="1600" dirty="0" smtClean="0"/>
              <a:t>  Figure </a:t>
            </a:r>
            <a:r>
              <a:rPr lang="en-US" sz="1600" dirty="0" smtClean="0"/>
              <a:t>8.1 shows how black dots of various </a:t>
            </a:r>
            <a:r>
              <a:rPr lang="en-US" sz="1600" dirty="0" smtClean="0"/>
              <a:t>sizes printed </a:t>
            </a:r>
            <a:r>
              <a:rPr lang="en-US" sz="1600" dirty="0" smtClean="0"/>
              <a:t>on a white background can give the visual illusion of all shades of </a:t>
            </a:r>
            <a:r>
              <a:rPr lang="en-US" sz="1600" dirty="0" smtClean="0"/>
              <a:t>gray when </a:t>
            </a:r>
            <a:r>
              <a:rPr lang="en-US" sz="1600" dirty="0" smtClean="0"/>
              <a:t>viewed from an appropriate distance. </a:t>
            </a:r>
            <a:endParaRPr lang="en-US" sz="16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 smtClean="0"/>
              <a:t>8-bit grayscale gradient of (</a:t>
            </a:r>
            <a:r>
              <a:rPr lang="en-US" sz="1600" dirty="0" smtClean="0"/>
              <a:t>a) is </a:t>
            </a:r>
            <a:r>
              <a:rPr lang="en-US" sz="1600" dirty="0" err="1" smtClean="0"/>
              <a:t>halftoned</a:t>
            </a:r>
            <a:r>
              <a:rPr lang="en-US" sz="1600" dirty="0" smtClean="0"/>
              <a:t> to a 1-bit approximation. </a:t>
            </a:r>
            <a:r>
              <a:rPr lang="en-US" sz="1600" dirty="0" smtClean="0"/>
              <a:t>  While </a:t>
            </a:r>
            <a:r>
              <a:rPr lang="en-US" sz="1600" dirty="0" smtClean="0"/>
              <a:t>appearing to be a grayscale </a:t>
            </a:r>
            <a:r>
              <a:rPr lang="en-US" sz="1600" dirty="0" smtClean="0"/>
              <a:t>image, the </a:t>
            </a:r>
            <a:r>
              <a:rPr lang="en-US" sz="1600" dirty="0" smtClean="0"/>
              <a:t>image of part (b) is a 1 </a:t>
            </a:r>
            <a:r>
              <a:rPr lang="en-US" sz="1600" dirty="0" err="1" smtClean="0"/>
              <a:t>bpp</a:t>
            </a:r>
            <a:r>
              <a:rPr lang="en-US" sz="1600" dirty="0" smtClean="0"/>
              <a:t> halftone as depicted by the highlighted </a:t>
            </a:r>
            <a:r>
              <a:rPr lang="en-US" sz="1600" dirty="0" smtClean="0"/>
              <a:t>inset.  </a:t>
            </a:r>
            <a:r>
              <a:rPr lang="en-US" sz="1600" dirty="0" err="1" smtClean="0"/>
              <a:t>Halftoning</a:t>
            </a:r>
            <a:r>
              <a:rPr lang="en-US" sz="1600" dirty="0" smtClean="0"/>
              <a:t> </a:t>
            </a:r>
            <a:r>
              <a:rPr lang="en-US" sz="1600" dirty="0" smtClean="0"/>
              <a:t>in this example gives a 1-bit output device the illusion of being an </a:t>
            </a:r>
            <a:r>
              <a:rPr lang="en-US" sz="1600" dirty="0" smtClean="0"/>
              <a:t>8-bit device. 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81400"/>
            <a:ext cx="4899811" cy="258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</a:t>
            </a:r>
            <a:r>
              <a:rPr lang="en-US" dirty="0" err="1" smtClean="0"/>
              <a:t>Halftoning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halftoning</a:t>
            </a:r>
            <a:r>
              <a:rPr lang="en-US" dirty="0" smtClean="0"/>
              <a:t> is a continuous domain or analog process that is performed by projecting an image through an optical screen onto </a:t>
            </a:r>
            <a:r>
              <a:rPr lang="en-US" dirty="0" err="1" smtClean="0"/>
              <a:t>ﬁlm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surface of the optical screen is etched with lines in such a way as to cause dots to appear on the </a:t>
            </a:r>
            <a:r>
              <a:rPr lang="en-US" dirty="0" err="1" smtClean="0"/>
              <a:t>ﬁlm</a:t>
            </a:r>
            <a:r>
              <a:rPr lang="en-US" dirty="0" smtClean="0"/>
              <a:t> in correspondence with the source intensity. </a:t>
            </a:r>
            <a:endParaRPr lang="en-US" dirty="0" smtClean="0"/>
          </a:p>
          <a:p>
            <a:pPr lvl="1"/>
            <a:r>
              <a:rPr lang="en-US" dirty="0" smtClean="0"/>
              <a:t>Larger </a:t>
            </a:r>
            <a:r>
              <a:rPr lang="en-US" dirty="0" smtClean="0"/>
              <a:t>black dots appear in regions of dark intensity and smaller black dots in regions of bright intensity.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spatial resolution of halftone systems is given as lines per inch (LPI), which measures the density of the etched lines on the optical screen. </a:t>
            </a:r>
            <a:endParaRPr lang="en-US" dirty="0" smtClean="0"/>
          </a:p>
          <a:p>
            <a:pPr lvl="1"/>
            <a:r>
              <a:rPr lang="en-US" dirty="0" smtClean="0"/>
              <a:t>Newsprint</a:t>
            </a:r>
            <a:r>
              <a:rPr lang="en-US" dirty="0" smtClean="0"/>
              <a:t>, for example, is typically printed at 85 LPI while glossy magazines are printed using 300 LPI halftone screens.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err="1" smtClean="0"/>
              <a:t>Halftoning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Digital </a:t>
            </a:r>
            <a:r>
              <a:rPr lang="en-US" dirty="0" err="1" smtClean="0"/>
              <a:t>halftoning</a:t>
            </a:r>
            <a:r>
              <a:rPr lang="en-US" dirty="0" smtClean="0"/>
              <a:t>, also known as dithering, is any binary process that </a:t>
            </a:r>
            <a:r>
              <a:rPr lang="en-US" dirty="0" smtClean="0"/>
              <a:t>reduces </a:t>
            </a:r>
            <a:r>
              <a:rPr lang="en-US" dirty="0" smtClean="0"/>
              <a:t>the color depth of a source while maintaining the sources spatial </a:t>
            </a:r>
            <a:r>
              <a:rPr lang="en-US" dirty="0" smtClean="0"/>
              <a:t>resolution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binary process is any process that outputs one of </a:t>
            </a:r>
            <a:r>
              <a:rPr lang="en-US" dirty="0" smtClean="0"/>
              <a:t>two colors </a:t>
            </a:r>
            <a:r>
              <a:rPr lang="en-US" dirty="0" smtClean="0"/>
              <a:t>for every pixel. </a:t>
            </a:r>
            <a:endParaRPr lang="en-US" dirty="0" smtClean="0"/>
          </a:p>
          <a:p>
            <a:pPr lvl="1"/>
            <a:r>
              <a:rPr lang="en-US" dirty="0" smtClean="0"/>
              <a:t>Digital </a:t>
            </a:r>
            <a:r>
              <a:rPr lang="en-US" dirty="0" err="1" smtClean="0"/>
              <a:t>halftoning</a:t>
            </a:r>
            <a:r>
              <a:rPr lang="en-US" dirty="0" smtClean="0"/>
              <a:t> differs from traditional </a:t>
            </a:r>
            <a:r>
              <a:rPr lang="en-US" dirty="0" err="1" smtClean="0"/>
              <a:t>halftoning</a:t>
            </a:r>
            <a:r>
              <a:rPr lang="en-US" dirty="0" smtClean="0"/>
              <a:t> </a:t>
            </a:r>
            <a:r>
              <a:rPr lang="en-US" dirty="0" smtClean="0"/>
              <a:t>since the </a:t>
            </a:r>
            <a:r>
              <a:rPr lang="en-US" dirty="0" smtClean="0"/>
              <a:t>digital </a:t>
            </a:r>
            <a:r>
              <a:rPr lang="en-US" dirty="0" err="1" smtClean="0"/>
              <a:t>halftoning</a:t>
            </a:r>
            <a:r>
              <a:rPr lang="en-US" dirty="0" smtClean="0"/>
              <a:t> process is discrete and the spatial resolution of the </a:t>
            </a:r>
            <a:r>
              <a:rPr lang="en-US" dirty="0" smtClean="0"/>
              <a:t>source image </a:t>
            </a:r>
            <a:r>
              <a:rPr lang="en-US" dirty="0" smtClean="0"/>
              <a:t>and the output device are uniform. </a:t>
            </a:r>
            <a:endParaRPr lang="en-US" dirty="0" smtClean="0"/>
          </a:p>
          <a:p>
            <a:pPr lvl="1"/>
            <a:r>
              <a:rPr lang="en-US" dirty="0" smtClean="0"/>
              <a:t>Traditional </a:t>
            </a:r>
            <a:r>
              <a:rPr lang="en-US" dirty="0" err="1" smtClean="0"/>
              <a:t>halftoning</a:t>
            </a:r>
            <a:r>
              <a:rPr lang="en-US" dirty="0" smtClean="0"/>
              <a:t> takes place </a:t>
            </a:r>
            <a:r>
              <a:rPr lang="en-US" dirty="0" smtClean="0"/>
              <a:t>in the </a:t>
            </a:r>
            <a:r>
              <a:rPr lang="en-US" dirty="0" smtClean="0"/>
              <a:t>continuous domain and the spatial resolution of the output device is </a:t>
            </a:r>
            <a:r>
              <a:rPr lang="en-US" dirty="0" err="1" smtClean="0"/>
              <a:t>ﬂexible</a:t>
            </a:r>
            <a:r>
              <a:rPr lang="en-US" dirty="0" smtClean="0"/>
              <a:t> since </a:t>
            </a:r>
            <a:r>
              <a:rPr lang="en-US" dirty="0" smtClean="0"/>
              <a:t>dot sizes are allowed to vary continuously.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output device </a:t>
            </a:r>
            <a:r>
              <a:rPr lang="en-US" dirty="0" smtClean="0"/>
              <a:t>normally has </a:t>
            </a:r>
            <a:r>
              <a:rPr lang="en-US" dirty="0" smtClean="0"/>
              <a:t>a color depth of 1 </a:t>
            </a:r>
            <a:r>
              <a:rPr lang="en-US" dirty="0" err="1" smtClean="0"/>
              <a:t>bpp</a:t>
            </a:r>
            <a:r>
              <a:rPr lang="en-US" dirty="0" smtClean="0"/>
              <a:t>; hence the task is to convert a grayscale image into </a:t>
            </a:r>
            <a:r>
              <a:rPr lang="en-US" dirty="0" smtClean="0"/>
              <a:t>a binary </a:t>
            </a:r>
            <a:r>
              <a:rPr lang="en-US" dirty="0" smtClean="0"/>
              <a:t>image of the same dimensions.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57600"/>
            <a:ext cx="7048683" cy="26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human visual system performs spatial integration (averaging) of </a:t>
            </a:r>
            <a:r>
              <a:rPr lang="en-US" sz="1800" dirty="0" smtClean="0"/>
              <a:t>colors near </a:t>
            </a:r>
            <a:r>
              <a:rPr lang="en-US" sz="1800" dirty="0" smtClean="0"/>
              <a:t>the point of focus and hence the central idea of dithering is to ensure </a:t>
            </a:r>
            <a:r>
              <a:rPr lang="en-US" sz="1800" dirty="0" smtClean="0"/>
              <a:t>that the </a:t>
            </a:r>
            <a:r>
              <a:rPr lang="en-US" sz="1800" dirty="0" smtClean="0"/>
              <a:t>local average of all output samples is identical to its corresponding </a:t>
            </a:r>
            <a:r>
              <a:rPr lang="en-US" sz="1800" dirty="0" smtClean="0"/>
              <a:t>source sample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r>
              <a:rPr lang="en-US" sz="1800" dirty="0" smtClean="0"/>
              <a:t>Dithering </a:t>
            </a:r>
            <a:r>
              <a:rPr lang="en-US" sz="1800" dirty="0" smtClean="0"/>
              <a:t>increases the apparent color depth of an output device </a:t>
            </a:r>
            <a:r>
              <a:rPr lang="en-US" sz="1800" dirty="0" smtClean="0"/>
              <a:t>by carefully </a:t>
            </a:r>
            <a:r>
              <a:rPr lang="en-US" sz="1800" dirty="0" smtClean="0"/>
              <a:t>intermingling colors from some limited palette in such a </a:t>
            </a:r>
            <a:r>
              <a:rPr lang="en-US" sz="1800" dirty="0" smtClean="0"/>
              <a:t>way </a:t>
            </a:r>
            <a:r>
              <a:rPr lang="en-US" sz="1800" dirty="0" smtClean="0"/>
              <a:t>that </a:t>
            </a:r>
            <a:r>
              <a:rPr lang="en-US" sz="1800" dirty="0" smtClean="0"/>
              <a:t>when local </a:t>
            </a:r>
            <a:r>
              <a:rPr lang="en-US" sz="1800" dirty="0" smtClean="0"/>
              <a:t>regions are averaged they produce the desired colors. </a:t>
            </a:r>
            <a:endParaRPr lang="en-US" sz="1800" dirty="0" smtClean="0"/>
          </a:p>
          <a:p>
            <a:pPr lvl="1"/>
            <a:r>
              <a:rPr lang="en-US" sz="1400" dirty="0" smtClean="0"/>
              <a:t>Figure 8.2 – left:  various </a:t>
            </a:r>
            <a:r>
              <a:rPr lang="en-US" sz="1400" dirty="0" smtClean="0"/>
              <a:t>shades of </a:t>
            </a:r>
            <a:r>
              <a:rPr lang="en-US" sz="1400" dirty="0" smtClean="0"/>
              <a:t>gray generated </a:t>
            </a:r>
            <a:r>
              <a:rPr lang="en-US" sz="1400" dirty="0" smtClean="0"/>
              <a:t>by interweaving only </a:t>
            </a:r>
            <a:r>
              <a:rPr lang="en-US" sz="1400" dirty="0" smtClean="0"/>
              <a:t>black </a:t>
            </a:r>
            <a:r>
              <a:rPr lang="en-US" sz="1400" dirty="0" smtClean="0"/>
              <a:t>and white, </a:t>
            </a:r>
            <a:endParaRPr lang="en-US" sz="1400" dirty="0" smtClean="0"/>
          </a:p>
          <a:p>
            <a:pPr lvl="1"/>
            <a:r>
              <a:rPr lang="en-US" sz="1400" dirty="0" smtClean="0"/>
              <a:t>Figure 8.2 – right: various shade </a:t>
            </a:r>
            <a:r>
              <a:rPr lang="en-US" sz="1400" dirty="0" smtClean="0"/>
              <a:t>of green </a:t>
            </a:r>
            <a:r>
              <a:rPr lang="en-US" sz="1400" dirty="0" smtClean="0"/>
              <a:t>generated by </a:t>
            </a:r>
            <a:r>
              <a:rPr lang="en-US" sz="1400" dirty="0" smtClean="0"/>
              <a:t>interweaving only cyan and yellow.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dithering technique.  Generate a black or white sample from an 8-bit source sample.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 smtClean="0"/>
              <a:t>point processing technique</a:t>
            </a:r>
          </a:p>
          <a:p>
            <a:pPr lvl="1"/>
            <a:r>
              <a:rPr lang="en-US" sz="1800" dirty="0" smtClean="0"/>
              <a:t>The dimensions of the destination are the same as the </a:t>
            </a:r>
            <a:r>
              <a:rPr lang="en-US" sz="1800" dirty="0" smtClean="0"/>
              <a:t>source</a:t>
            </a:r>
          </a:p>
          <a:p>
            <a:pPr lvl="1"/>
            <a:r>
              <a:rPr lang="en-US" sz="1800" dirty="0" smtClean="0"/>
              <a:t>The result is dependent on the threshold</a:t>
            </a:r>
            <a:endParaRPr lang="en-US" sz="1800" dirty="0" smtClean="0"/>
          </a:p>
          <a:p>
            <a:pPr lvl="1"/>
            <a:r>
              <a:rPr lang="en-US" sz="1800" dirty="0" smtClean="0"/>
              <a:t>The output must be binary and hence each source sample is converted to either black or white by comparison to a threshold </a:t>
            </a:r>
            <a:r>
              <a:rPr lang="en-US" sz="1800" dirty="0" smtClean="0"/>
              <a:t>value tau.</a:t>
            </a:r>
            <a:endParaRPr lang="en-US" sz="18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36DE52B-C3D1-4C5F-B4D1-D2E05696CAFE}" type="slidenum">
              <a:rPr lang="en-US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14800"/>
            <a:ext cx="69609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686</TotalTime>
  <Words>2785</Words>
  <Application>Microsoft Office PowerPoint</Application>
  <PresentationFormat>On-screen Show (4:3)</PresentationFormat>
  <Paragraphs>695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Origin</vt:lpstr>
      <vt:lpstr>Image Printing and Display</vt:lpstr>
      <vt:lpstr>Display</vt:lpstr>
      <vt:lpstr>Issues with Display</vt:lpstr>
      <vt:lpstr>Halftoning</vt:lpstr>
      <vt:lpstr>Analog Halftoning</vt:lpstr>
      <vt:lpstr>Analog Halftoning</vt:lpstr>
      <vt:lpstr>Digital Halftoning</vt:lpstr>
      <vt:lpstr>Dithering</vt:lpstr>
      <vt:lpstr>Thresholding</vt:lpstr>
      <vt:lpstr>Thresholding</vt:lpstr>
      <vt:lpstr>How to choose a good threshold?</vt:lpstr>
      <vt:lpstr>How to choose a good threshold?</vt:lpstr>
      <vt:lpstr>Local Thresholding</vt:lpstr>
      <vt:lpstr>Patterning</vt:lpstr>
      <vt:lpstr>Patterning</vt:lpstr>
      <vt:lpstr>Patterning Example</vt:lpstr>
      <vt:lpstr>Patterning</vt:lpstr>
      <vt:lpstr>Random Dithering</vt:lpstr>
      <vt:lpstr>Slide 19</vt:lpstr>
      <vt:lpstr>Dithering Matrices</vt:lpstr>
      <vt:lpstr>Dither Matrices (Implementation)</vt:lpstr>
      <vt:lpstr>Dither Matrices (Implementation)</vt:lpstr>
      <vt:lpstr>Dither Matrix Example</vt:lpstr>
      <vt:lpstr>Dither Matrix Example</vt:lpstr>
      <vt:lpstr>Dither Matrix Example</vt:lpstr>
      <vt:lpstr>Dithering</vt:lpstr>
      <vt:lpstr>Error Diffusion</vt:lpstr>
      <vt:lpstr>Floyd-Steinberg Diffusion</vt:lpstr>
      <vt:lpstr>Floyd-Steinberg Example</vt:lpstr>
      <vt:lpstr>Floyd-Steinberg Example</vt:lpstr>
      <vt:lpstr>Floyd-Steinberg Example</vt:lpstr>
      <vt:lpstr>Floyd-Steinberg Example</vt:lpstr>
      <vt:lpstr>Other diffusion techniques</vt:lpstr>
      <vt:lpstr>Error Diffusion Examples</vt:lpstr>
      <vt:lpstr>Error Diffusion Examples</vt:lpstr>
      <vt:lpstr>What about color images?</vt:lpstr>
      <vt:lpstr>Color Dithering</vt:lpstr>
      <vt:lpstr>Slide 38</vt:lpstr>
      <vt:lpstr>Slide 39</vt:lpstr>
      <vt:lpstr>Slide 40</vt:lpstr>
      <vt:lpstr>Color Dithering</vt:lpstr>
      <vt:lpstr>Color Dithering</vt:lpstr>
      <vt:lpstr>Median Cut</vt:lpstr>
      <vt:lpstr>Median Cut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Printing and Display</dc:title>
  <dc:creator>Kenny Hunt</dc:creator>
  <cp:lastModifiedBy>kenny</cp:lastModifiedBy>
  <cp:revision>62</cp:revision>
  <dcterms:created xsi:type="dcterms:W3CDTF">2008-10-21T14:22:08Z</dcterms:created>
  <dcterms:modified xsi:type="dcterms:W3CDTF">2010-09-09T18:24:49Z</dcterms:modified>
</cp:coreProperties>
</file>