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95" r:id="rId3"/>
    <p:sldId id="330" r:id="rId4"/>
    <p:sldId id="297" r:id="rId5"/>
    <p:sldId id="331" r:id="rId6"/>
    <p:sldId id="332" r:id="rId7"/>
    <p:sldId id="296" r:id="rId8"/>
    <p:sldId id="333" r:id="rId9"/>
    <p:sldId id="302" r:id="rId10"/>
    <p:sldId id="301" r:id="rId11"/>
    <p:sldId id="304" r:id="rId12"/>
    <p:sldId id="303" r:id="rId13"/>
    <p:sldId id="269" r:id="rId14"/>
    <p:sldId id="334" r:id="rId15"/>
    <p:sldId id="335" r:id="rId16"/>
    <p:sldId id="336" r:id="rId17"/>
    <p:sldId id="337" r:id="rId18"/>
    <p:sldId id="270" r:id="rId19"/>
    <p:sldId id="306" r:id="rId20"/>
    <p:sldId id="338" r:id="rId21"/>
    <p:sldId id="308" r:id="rId22"/>
    <p:sldId id="339" r:id="rId23"/>
    <p:sldId id="340" r:id="rId24"/>
    <p:sldId id="341" r:id="rId25"/>
    <p:sldId id="342" r:id="rId26"/>
    <p:sldId id="313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7" r:id="rId41"/>
    <p:sldId id="358" r:id="rId42"/>
    <p:sldId id="359" r:id="rId43"/>
    <p:sldId id="324" r:id="rId44"/>
    <p:sldId id="325" r:id="rId45"/>
    <p:sldId id="326" r:id="rId46"/>
    <p:sldId id="327" r:id="rId47"/>
    <p:sldId id="328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66" d="100"/>
          <a:sy n="166" d="100"/>
        </p:scale>
        <p:origin x="-196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A0892-39A2-40C1-AB44-68186527D868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0021-0E89-4EB5-87F3-B288E7B42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FAE7-814E-465C-BBD2-381BC1344D1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FAE7-814E-465C-BBD2-381BC1344D1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FAE7-814E-465C-BBD2-381BC1344D1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FAE7-814E-465C-BBD2-381BC1344D1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FAE7-814E-465C-BBD2-381BC1344D1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0021-0E89-4EB5-87F3-B288E7B42A7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D7FAE7-814E-465C-BBD2-381BC1344D1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ACDF6120-F1F0-4C60-9FE9-39AC71A9C79D}" type="datetimeFigureOut">
              <a:rPr lang="en-US" smtClean="0"/>
              <a:pPr/>
              <a:t>9/8/2010</a:t>
            </a:fld>
            <a:endParaRPr lang="en-US" sz="1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F6120-F1F0-4C60-9FE9-39AC71A9C79D}" type="datetimeFigureOut">
              <a:rPr lang="en-US" smtClean="0"/>
              <a:pPr/>
              <a:t>9/8/2010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DF6120-F1F0-4C60-9FE9-39AC71A9C79D}" type="datetimeFigureOut">
              <a:rPr lang="en-US" smtClean="0"/>
              <a:pPr/>
              <a:t>9/8/2010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‹#›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Geometric Operations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Move over rover</a:t>
            </a:r>
            <a:endParaRPr lang="en-US" dirty="0"/>
          </a:p>
        </p:txBody>
      </p:sp>
      <p:pic>
        <p:nvPicPr>
          <p:cNvPr id="79874" name="Picture 2" descr="http://upload.wikimedia.org/wikipedia/commons/6/60/Theo_van_Doesburg_Composition_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"/>
            <a:ext cx="3048000" cy="32386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39F2-BC75-4009-9E9B-56A32B0F8355}" type="slidenum">
              <a:rPr lang="en-US"/>
              <a:pPr/>
              <a:t>10</a:t>
            </a:fld>
            <a:endParaRPr lang="en-US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Transformations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45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/>
              <a:t>Explain what the following transformation matrices accomplishes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295400" y="1828800"/>
          <a:ext cx="198120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/>
                <a:gridCol w="660400"/>
                <a:gridCol w="660400"/>
              </a:tblGrid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276600"/>
            <a:ext cx="3068601" cy="28986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828800"/>
            <a:ext cx="3758097" cy="43891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39F2-BC75-4009-9E9B-56A32B0F8355}" type="slidenum">
              <a:rPr lang="en-US"/>
              <a:pPr/>
              <a:t>11</a:t>
            </a:fld>
            <a:endParaRPr lang="en-US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Transformations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45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/>
              <a:t>Explain what the following transformation matrices accomplishes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295400" y="1828800"/>
          <a:ext cx="198120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/>
                <a:gridCol w="660400"/>
                <a:gridCol w="660400"/>
              </a:tblGrid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.87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.87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276600"/>
            <a:ext cx="3068601" cy="28986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981200"/>
            <a:ext cx="4316459" cy="42519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39F2-BC75-4009-9E9B-56A32B0F8355}" type="slidenum">
              <a:rPr lang="en-US"/>
              <a:pPr/>
              <a:t>12</a:t>
            </a:fld>
            <a:endParaRPr lang="en-US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Transformations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6400800" cy="45720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None/>
            </a:pPr>
            <a:r>
              <a:rPr lang="en-US" sz="2400" dirty="0"/>
              <a:t>Explain what the following transformation </a:t>
            </a:r>
            <a:r>
              <a:rPr lang="en-US" sz="2400" dirty="0" smtClean="0"/>
              <a:t>matrix accomplishes</a:t>
            </a:r>
            <a:endParaRPr lang="en-US" sz="2400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762000" y="1752600"/>
          <a:ext cx="198120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/>
                <a:gridCol w="660400"/>
                <a:gridCol w="660400"/>
              </a:tblGrid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276600"/>
            <a:ext cx="3068601" cy="28986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457200"/>
            <a:ext cx="1534301" cy="57972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geometric ops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F79B4-3741-4441-817B-247C216FCDAD}" type="slidenum">
              <a:rPr lang="en-US"/>
              <a:pPr/>
              <a:t>13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Under point and regional processing</a:t>
            </a:r>
          </a:p>
          <a:p>
            <a:pPr lvl="1"/>
            <a:r>
              <a:rPr lang="en-US" dirty="0" smtClean="0"/>
              <a:t>Source and destination images were the same size</a:t>
            </a:r>
          </a:p>
          <a:p>
            <a:pPr lvl="1"/>
            <a:r>
              <a:rPr lang="en-US" dirty="0" smtClean="0"/>
              <a:t>Color depth was occasionally different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Under geometric processing</a:t>
            </a:r>
          </a:p>
          <a:p>
            <a:pPr lvl="1"/>
            <a:r>
              <a:rPr lang="en-US" dirty="0" smtClean="0"/>
              <a:t>Source and destination images may not be the same size</a:t>
            </a:r>
          </a:p>
          <a:p>
            <a:pPr lvl="1"/>
            <a:r>
              <a:rPr lang="en-US" dirty="0" smtClean="0"/>
              <a:t>Output locations may not be integer values!</a:t>
            </a:r>
          </a:p>
          <a:p>
            <a:pPr lvl="1"/>
            <a:r>
              <a:rPr lang="en-US" dirty="0" smtClean="0"/>
              <a:t>‘Gaps’ may occur when mapping inputs to outputs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Example.  Consider rotating an image by 30 degrees clockwise.  Note that </a:t>
            </a:r>
            <a:r>
              <a:rPr lang="en-US" dirty="0" err="1" smtClean="0"/>
              <a:t>cos</a:t>
            </a:r>
            <a:r>
              <a:rPr lang="en-US" dirty="0" smtClean="0"/>
              <a:t>(30) is .866 and sin(30) is -.5.</a:t>
            </a:r>
            <a:endParaRPr lang="en-US" dirty="0" smtClean="0"/>
          </a:p>
          <a:p>
            <a:r>
              <a:rPr lang="en-US" dirty="0" smtClean="0"/>
              <a:t>The transformation is given by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Consider relocating the sample at (10, 20)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895600"/>
            <a:ext cx="64103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724400"/>
            <a:ext cx="67056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67200" y="4953000"/>
            <a:ext cx="457200" cy="5770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 smtClean="0"/>
              <a:t>10</a:t>
            </a:r>
          </a:p>
          <a:p>
            <a:r>
              <a:rPr lang="en-US" sz="1050" dirty="0" smtClean="0"/>
              <a:t>20</a:t>
            </a:r>
          </a:p>
          <a:p>
            <a:r>
              <a:rPr lang="en-US" sz="1050" dirty="0" smtClean="0"/>
              <a:t>1</a:t>
            </a:r>
            <a:endParaRPr lang="en-US" sz="105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Two issues:</a:t>
            </a:r>
          </a:p>
          <a:p>
            <a:pPr lvl="1"/>
            <a:r>
              <a:rPr lang="en-US" sz="1800" dirty="0" smtClean="0"/>
              <a:t>Dimensionality:  The destination image may not be large enough to contain all of the processed samples</a:t>
            </a:r>
          </a:p>
          <a:p>
            <a:pPr lvl="1"/>
            <a:r>
              <a:rPr lang="en-US" sz="1800" dirty="0" smtClean="0"/>
              <a:t>Transformed locations are not integers: How can we place a source sample at a non-integer location in the destination?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971800"/>
            <a:ext cx="6803985" cy="316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</a:t>
            </a:r>
            <a:r>
              <a:rPr lang="en-US" dirty="0" smtClean="0"/>
              <a:t>Issues: Dimensionality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Consider a source image that is rotated about the origin such that some pixels are mapped outside of the bounds of the source.  Implementations must decide whether to </a:t>
            </a:r>
          </a:p>
          <a:p>
            <a:pPr lvl="1"/>
            <a:r>
              <a:rPr lang="en-US" dirty="0" smtClean="0"/>
              <a:t>Size the destination image in such a way as to truncate the result </a:t>
            </a:r>
          </a:p>
          <a:p>
            <a:pPr lvl="1"/>
            <a:r>
              <a:rPr lang="en-US" dirty="0" smtClean="0"/>
              <a:t>Allow the destination to contain the entire rotated image.</a:t>
            </a:r>
          </a:p>
          <a:p>
            <a:pPr lvl="2"/>
            <a:r>
              <a:rPr lang="en-US" dirty="0" smtClean="0"/>
              <a:t>Both the width and height of the destination image must be increased beyond that of the source. </a:t>
            </a:r>
          </a:p>
          <a:p>
            <a:pPr lvl="2"/>
            <a:r>
              <a:rPr lang="en-US" dirty="0" smtClean="0"/>
              <a:t>Can compute the destination dimensions by </a:t>
            </a:r>
            <a:r>
              <a:rPr lang="en-US" dirty="0" smtClean="0"/>
              <a:t>transforming the bounds and using the width and height of the bounds as the destination dimensions.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Issues: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The </a:t>
            </a:r>
            <a:r>
              <a:rPr lang="en-US" sz="1600" dirty="0" smtClean="0"/>
              <a:t>issue </a:t>
            </a:r>
            <a:r>
              <a:rPr lang="en-US" sz="1600" dirty="0" smtClean="0"/>
              <a:t>of how </a:t>
            </a:r>
            <a:r>
              <a:rPr lang="en-US" sz="1600" dirty="0" smtClean="0"/>
              <a:t>integer-valued source coordinates are mapped onto integer-valued </a:t>
            </a:r>
            <a:r>
              <a:rPr lang="en-US" sz="1600" dirty="0" smtClean="0"/>
              <a:t>destination </a:t>
            </a:r>
            <a:r>
              <a:rPr lang="en-US" sz="1600" dirty="0" smtClean="0"/>
              <a:t>coordinates must also be addressed. </a:t>
            </a:r>
            <a:endParaRPr lang="en-US" sz="1600" dirty="0" smtClean="0"/>
          </a:p>
          <a:p>
            <a:pPr lvl="1"/>
            <a:r>
              <a:rPr lang="en-US" sz="1400" dirty="0" smtClean="0"/>
              <a:t>Forward </a:t>
            </a:r>
            <a:r>
              <a:rPr lang="en-US" sz="1400" dirty="0" smtClean="0"/>
              <a:t>mapping takes each pixel of the source image and copies </a:t>
            </a:r>
            <a:r>
              <a:rPr lang="en-US" sz="1400" dirty="0" smtClean="0"/>
              <a:t>it to </a:t>
            </a:r>
            <a:r>
              <a:rPr lang="en-US" sz="1400" dirty="0" smtClean="0"/>
              <a:t>a location in the destination by rounding the destination coordinates so </a:t>
            </a:r>
            <a:r>
              <a:rPr lang="en-US" sz="1400" dirty="0" smtClean="0"/>
              <a:t>that they </a:t>
            </a:r>
            <a:r>
              <a:rPr lang="en-US" sz="1400" dirty="0" smtClean="0"/>
              <a:t>are integer values.</a:t>
            </a:r>
          </a:p>
          <a:p>
            <a:pPr lvl="1"/>
            <a:r>
              <a:rPr lang="en-US" sz="1400" dirty="0" smtClean="0"/>
              <a:t>Forward mapping yields generally poor results since certain pixels of the </a:t>
            </a:r>
            <a:r>
              <a:rPr lang="en-US" sz="1400" dirty="0" smtClean="0"/>
              <a:t>destination </a:t>
            </a:r>
            <a:r>
              <a:rPr lang="en-US" sz="1400" dirty="0" smtClean="0"/>
              <a:t>image may remain u</a:t>
            </a:r>
            <a:r>
              <a:rPr lang="en-US" sz="1400" dirty="0" smtClean="0"/>
              <a:t>nfilled.  Example: a </a:t>
            </a:r>
            <a:r>
              <a:rPr lang="en-US" sz="1400" dirty="0" smtClean="0"/>
              <a:t>source image is rotated by </a:t>
            </a:r>
            <a:r>
              <a:rPr lang="en-US" sz="1400" dirty="0" smtClean="0"/>
              <a:t>45 degrees </a:t>
            </a:r>
            <a:r>
              <a:rPr lang="en-US" sz="1400" dirty="0" smtClean="0"/>
              <a:t>using a forward mapping </a:t>
            </a:r>
            <a:r>
              <a:rPr lang="en-US" sz="1400" dirty="0" smtClean="0"/>
              <a:t>strategy.  Example: scaling an image to make it larger!</a:t>
            </a:r>
            <a:endParaRPr lang="en-US" sz="1400" dirty="0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3058262"/>
            <a:ext cx="5181600" cy="324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A51AA-D023-41E1-B903-B4EB6A4CD91C}" type="slidenum">
              <a:rPr lang="en-US"/>
              <a:pPr/>
              <a:t>18</a:t>
            </a:fld>
            <a:endParaRPr lang="en-US"/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Rotation Example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7315200" cy="4572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1400" dirty="0"/>
              <a:t>Use </a:t>
            </a:r>
            <a:r>
              <a:rPr lang="en-US" sz="1400" dirty="0" smtClean="0"/>
              <a:t>forward mapping algorithm </a:t>
            </a:r>
            <a:r>
              <a:rPr lang="en-US" sz="1400" dirty="0"/>
              <a:t>to rotate the image below by 30 </a:t>
            </a:r>
            <a:r>
              <a:rPr lang="en-US" sz="1400" dirty="0" smtClean="0"/>
              <a:t>degrees clockwise</a:t>
            </a:r>
            <a:endParaRPr lang="en-US" sz="1400" dirty="0"/>
          </a:p>
        </p:txBody>
      </p:sp>
      <p:sp>
        <p:nvSpPr>
          <p:cNvPr id="276484" name="Text Box 4"/>
          <p:cNvSpPr txBox="1">
            <a:spLocks noChangeArrowheads="1"/>
          </p:cNvSpPr>
          <p:nvPr/>
        </p:nvSpPr>
        <p:spPr bwMode="auto">
          <a:xfrm>
            <a:off x="152400" y="1676400"/>
            <a:ext cx="4800600" cy="1784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100" b="1" dirty="0">
                <a:latin typeface="Courier New" pitchFamily="49" charset="0"/>
              </a:rPr>
              <a:t>algorithm rotate(Image, theta)</a:t>
            </a:r>
          </a:p>
          <a:p>
            <a:r>
              <a:rPr lang="en-US" sz="1100" b="1" dirty="0">
                <a:latin typeface="Courier New" pitchFamily="49" charset="0"/>
              </a:rPr>
              <a:t>   INPUT: an </a:t>
            </a:r>
            <a:r>
              <a:rPr lang="en-US" sz="1100" b="1" dirty="0" err="1">
                <a:latin typeface="Courier New" pitchFamily="49" charset="0"/>
              </a:rPr>
              <a:t>MxN</a:t>
            </a:r>
            <a:r>
              <a:rPr lang="en-US" sz="1100" b="1" dirty="0">
                <a:latin typeface="Courier New" pitchFamily="49" charset="0"/>
              </a:rPr>
              <a:t> image and angle theta</a:t>
            </a:r>
          </a:p>
          <a:p>
            <a:r>
              <a:rPr lang="en-US" sz="1100" b="1" dirty="0">
                <a:latin typeface="Courier New" pitchFamily="49" charset="0"/>
              </a:rPr>
              <a:t>   OUTPUT: the original image rotated by theta</a:t>
            </a:r>
          </a:p>
          <a:p>
            <a:endParaRPr lang="en-US" sz="1100" b="1" dirty="0">
              <a:latin typeface="Courier New" pitchFamily="49" charset="0"/>
            </a:endParaRPr>
          </a:p>
          <a:p>
            <a:r>
              <a:rPr lang="en-US" sz="1100" b="1" dirty="0">
                <a:latin typeface="Courier New" pitchFamily="49" charset="0"/>
              </a:rPr>
              <a:t>   Let </a:t>
            </a:r>
            <a:r>
              <a:rPr lang="en-US" sz="1100" b="1" dirty="0" err="1">
                <a:latin typeface="Courier New" pitchFamily="49" charset="0"/>
              </a:rPr>
              <a:t>rotatedImage</a:t>
            </a:r>
            <a:r>
              <a:rPr lang="en-US" sz="1100" b="1" dirty="0">
                <a:latin typeface="Courier New" pitchFamily="49" charset="0"/>
              </a:rPr>
              <a:t> be an </a:t>
            </a:r>
            <a:r>
              <a:rPr lang="en-US" sz="1100" b="1" dirty="0" err="1">
                <a:latin typeface="Courier New" pitchFamily="49" charset="0"/>
              </a:rPr>
              <a:t>MxN</a:t>
            </a:r>
            <a:r>
              <a:rPr lang="en-US" sz="1100" b="1" dirty="0">
                <a:latin typeface="Courier New" pitchFamily="49" charset="0"/>
              </a:rPr>
              <a:t> “empty” image</a:t>
            </a:r>
          </a:p>
          <a:p>
            <a:r>
              <a:rPr lang="en-US" sz="1100" b="1" dirty="0">
                <a:latin typeface="Courier New" pitchFamily="49" charset="0"/>
              </a:rPr>
              <a:t>   for every pixel P at location X,Y in the image</a:t>
            </a:r>
          </a:p>
          <a:p>
            <a:r>
              <a:rPr lang="en-US" sz="1100" b="1" dirty="0">
                <a:latin typeface="Courier New" pitchFamily="49" charset="0"/>
              </a:rPr>
              <a:t>      compute rotated X,Y coordinates X’,Y’</a:t>
            </a:r>
          </a:p>
          <a:p>
            <a:r>
              <a:rPr lang="en-US" sz="1100" b="1" dirty="0">
                <a:latin typeface="Courier New" pitchFamily="49" charset="0"/>
              </a:rPr>
              <a:t>      place P at X’,Y’ in </a:t>
            </a:r>
            <a:r>
              <a:rPr lang="en-US" sz="1100" b="1" dirty="0" err="1">
                <a:latin typeface="Courier New" pitchFamily="49" charset="0"/>
              </a:rPr>
              <a:t>rotatedImage</a:t>
            </a:r>
            <a:endParaRPr lang="en-US" sz="1100" b="1" dirty="0">
              <a:latin typeface="Courier New" pitchFamily="49" charset="0"/>
            </a:endParaRPr>
          </a:p>
          <a:p>
            <a:endParaRPr lang="en-US" sz="1100" b="1" dirty="0">
              <a:latin typeface="Courier New" pitchFamily="49" charset="0"/>
            </a:endParaRPr>
          </a:p>
          <a:p>
            <a:r>
              <a:rPr lang="en-US" sz="1100" b="1" dirty="0">
                <a:latin typeface="Courier New" pitchFamily="49" charset="0"/>
              </a:rPr>
              <a:t>   return </a:t>
            </a:r>
            <a:r>
              <a:rPr lang="en-US" sz="1100" b="1" dirty="0" err="1">
                <a:latin typeface="Courier New" pitchFamily="49" charset="0"/>
              </a:rPr>
              <a:t>rotatedImage</a:t>
            </a:r>
            <a:endParaRPr lang="en-US" sz="1100" b="1" dirty="0">
              <a:latin typeface="Courier New" pitchFamily="49" charset="0"/>
            </a:endParaRPr>
          </a:p>
        </p:txBody>
      </p:sp>
      <p:graphicFrame>
        <p:nvGraphicFramePr>
          <p:cNvPr id="276623" name="Group 143"/>
          <p:cNvGraphicFramePr>
            <a:graphicFrameLocks noGrp="1"/>
          </p:cNvGraphicFramePr>
          <p:nvPr/>
        </p:nvGraphicFramePr>
        <p:xfrm>
          <a:off x="1905000" y="4343400"/>
          <a:ext cx="2133600" cy="17526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  <a:gridCol w="533400"/>
                <a:gridCol w="533400"/>
              </a:tblGrid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6634" name="Group 154"/>
          <p:cNvGraphicFramePr>
            <a:graphicFrameLocks noGrp="1"/>
          </p:cNvGraphicFramePr>
          <p:nvPr/>
        </p:nvGraphicFramePr>
        <p:xfrm>
          <a:off x="5181600" y="4343400"/>
          <a:ext cx="3048000" cy="1803402"/>
        </p:xfrm>
        <a:graphic>
          <a:graphicData uri="http://schemas.openxmlformats.org/drawingml/2006/table">
            <a:tbl>
              <a:tblPr/>
              <a:tblGrid>
                <a:gridCol w="581025"/>
                <a:gridCol w="725488"/>
                <a:gridCol w="715962"/>
                <a:gridCol w="444500"/>
                <a:gridCol w="581025"/>
              </a:tblGrid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20/25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50/55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276629" name="Line 149"/>
          <p:cNvSpPr>
            <a:spLocks noChangeShapeType="1"/>
          </p:cNvSpPr>
          <p:nvPr/>
        </p:nvSpPr>
        <p:spPr bwMode="auto">
          <a:xfrm>
            <a:off x="4191000" y="5181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76635" name="Text Box 155"/>
          <p:cNvSpPr txBox="1">
            <a:spLocks noChangeArrowheads="1"/>
          </p:cNvSpPr>
          <p:nvPr/>
        </p:nvSpPr>
        <p:spPr bwMode="auto">
          <a:xfrm>
            <a:off x="5181600" y="1676400"/>
            <a:ext cx="3657600" cy="24415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defTabSz="227013">
              <a:spcBef>
                <a:spcPct val="10000"/>
              </a:spcBef>
            </a:pPr>
            <a:r>
              <a:rPr lang="en-US" sz="1000" b="1" dirty="0">
                <a:latin typeface="Courier New" pitchFamily="49" charset="0"/>
              </a:rPr>
              <a:t>X	Y		 X			   Y		Round(x, y)</a:t>
            </a:r>
          </a:p>
          <a:p>
            <a:pPr marL="457200" indent="-457200" defTabSz="227013">
              <a:spcBef>
                <a:spcPct val="10000"/>
              </a:spcBef>
            </a:pPr>
            <a:r>
              <a:rPr lang="en-US" sz="1000" b="1" dirty="0">
                <a:latin typeface="Courier New" pitchFamily="49" charset="0"/>
              </a:rPr>
              <a:t>-----------------------------------------</a:t>
            </a:r>
          </a:p>
          <a:p>
            <a:pPr marL="457200" indent="-457200" defTabSz="227013">
              <a:spcBef>
                <a:spcPct val="10000"/>
              </a:spcBef>
            </a:pPr>
            <a:r>
              <a:rPr lang="en-US" sz="1000" b="1" dirty="0">
                <a:latin typeface="Courier New" pitchFamily="49" charset="0"/>
              </a:rPr>
              <a:t>0	0		0.000		 0.000		0		0</a:t>
            </a:r>
          </a:p>
          <a:p>
            <a:pPr marL="457200" indent="-457200" defTabSz="227013">
              <a:spcBef>
                <a:spcPct val="10000"/>
              </a:spcBef>
              <a:buFontTx/>
              <a:buAutoNum type="arabicPlain"/>
            </a:pPr>
            <a:r>
              <a:rPr lang="en-US" sz="1000" b="1" dirty="0">
                <a:latin typeface="Courier New" pitchFamily="49" charset="0"/>
              </a:rPr>
              <a:t>0		0.866		 0.500		1		1</a:t>
            </a:r>
          </a:p>
          <a:p>
            <a:pPr marL="457200" indent="-457200" defTabSz="227013">
              <a:spcBef>
                <a:spcPct val="10000"/>
              </a:spcBef>
              <a:buFontTx/>
              <a:buAutoNum type="arabicPlain" startAt="2"/>
            </a:pPr>
            <a:r>
              <a:rPr lang="en-US" sz="1000" b="1" dirty="0">
                <a:latin typeface="Courier New" pitchFamily="49" charset="0"/>
              </a:rPr>
              <a:t>0		1.732		 1.000		2		1</a:t>
            </a:r>
          </a:p>
          <a:p>
            <a:pPr marL="457200" indent="-457200" defTabSz="227013">
              <a:spcBef>
                <a:spcPct val="10000"/>
              </a:spcBef>
            </a:pPr>
            <a:r>
              <a:rPr lang="en-US" sz="1000" b="1" dirty="0">
                <a:latin typeface="Courier New" pitchFamily="49" charset="0"/>
              </a:rPr>
              <a:t>0	1	  -0.500		 0.866		0		1</a:t>
            </a:r>
          </a:p>
          <a:p>
            <a:pPr marL="457200" indent="-457200" defTabSz="227013">
              <a:spcBef>
                <a:spcPct val="10000"/>
              </a:spcBef>
              <a:buFontTx/>
              <a:buAutoNum type="arabicPlain"/>
            </a:pPr>
            <a:r>
              <a:rPr lang="en-US" sz="1000" b="1" dirty="0">
                <a:latin typeface="Courier New" pitchFamily="49" charset="0"/>
              </a:rPr>
              <a:t>1		0.366		 1.366		0		1</a:t>
            </a:r>
          </a:p>
          <a:p>
            <a:pPr marL="457200" indent="-457200" defTabSz="227013">
              <a:spcBef>
                <a:spcPct val="10000"/>
              </a:spcBef>
              <a:buFontTx/>
              <a:buAutoNum type="arabicPlain" startAt="2"/>
            </a:pPr>
            <a:r>
              <a:rPr lang="en-US" sz="1000" b="1" dirty="0">
                <a:latin typeface="Courier New" pitchFamily="49" charset="0"/>
              </a:rPr>
              <a:t>1		1.232		 1.866		1		2</a:t>
            </a:r>
          </a:p>
          <a:p>
            <a:pPr marL="457200" indent="-457200" defTabSz="227013">
              <a:spcBef>
                <a:spcPct val="10000"/>
              </a:spcBef>
            </a:pPr>
            <a:r>
              <a:rPr lang="en-US" sz="1000" b="1" dirty="0">
                <a:latin typeface="Courier New" pitchFamily="49" charset="0"/>
              </a:rPr>
              <a:t>0	2	  -1.000		 1.732	  -1		2</a:t>
            </a:r>
          </a:p>
          <a:p>
            <a:pPr marL="457200" indent="-457200" defTabSz="227013">
              <a:spcBef>
                <a:spcPct val="10000"/>
              </a:spcBef>
              <a:buFontTx/>
              <a:buAutoNum type="arabicPlain"/>
            </a:pPr>
            <a:r>
              <a:rPr lang="en-US" sz="1000" b="1" dirty="0">
                <a:latin typeface="Courier New" pitchFamily="49" charset="0"/>
              </a:rPr>
              <a:t>2	  -0.134		 2.232		0		2</a:t>
            </a:r>
          </a:p>
          <a:p>
            <a:pPr marL="457200" indent="-457200" defTabSz="227013">
              <a:spcBef>
                <a:spcPct val="10000"/>
              </a:spcBef>
              <a:buFontTx/>
              <a:buAutoNum type="arabicPlain" startAt="2"/>
            </a:pPr>
            <a:r>
              <a:rPr lang="en-US" sz="1000" b="1" dirty="0">
                <a:latin typeface="Courier New" pitchFamily="49" charset="0"/>
              </a:rPr>
              <a:t>2		0.732		 2.732		1		3</a:t>
            </a:r>
          </a:p>
          <a:p>
            <a:pPr marL="457200" indent="-457200" defTabSz="227013">
              <a:spcBef>
                <a:spcPct val="10000"/>
              </a:spcBef>
            </a:pPr>
            <a:r>
              <a:rPr lang="en-US" sz="1000" b="1" dirty="0">
                <a:latin typeface="Courier New" pitchFamily="49" charset="0"/>
              </a:rPr>
              <a:t>0	3	  -1.500		 2.598	  -1		3</a:t>
            </a:r>
          </a:p>
          <a:p>
            <a:pPr marL="457200" indent="-457200" defTabSz="227013">
              <a:spcBef>
                <a:spcPct val="10000"/>
              </a:spcBef>
              <a:buFontTx/>
              <a:buAutoNum type="arabicPlain"/>
            </a:pPr>
            <a:r>
              <a:rPr lang="en-US" sz="1000" b="1" dirty="0">
                <a:latin typeface="Courier New" pitchFamily="49" charset="0"/>
              </a:rPr>
              <a:t>3	  -0.636		 3.098	  -1		3</a:t>
            </a:r>
          </a:p>
          <a:p>
            <a:pPr marL="457200" indent="-457200" defTabSz="227013">
              <a:spcBef>
                <a:spcPct val="10000"/>
              </a:spcBef>
            </a:pPr>
            <a:r>
              <a:rPr lang="en-US" sz="1000" b="1" dirty="0">
                <a:latin typeface="Courier New" pitchFamily="49" charset="0"/>
              </a:rPr>
              <a:t>2	3		0.232		 3.598		0		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76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7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 autoUpdateAnimBg="0"/>
      <p:bldP spid="276484" grpId="0" animBg="1" autoUpdateAnimBg="0"/>
      <p:bldP spid="276629" grpId="0" animBg="1"/>
      <p:bldP spid="276635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Mapping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524000"/>
            <a:ext cx="4152900" cy="408622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133600"/>
            <a:ext cx="3095625" cy="29241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Previous operations have taken a sample at some location and changed the sample value (the light intensity</a:t>
            </a:r>
            <a:r>
              <a:rPr lang="en-US" sz="2400" dirty="0" smtClean="0"/>
              <a:t>) but left the location unchanged.</a:t>
            </a:r>
            <a:endParaRPr lang="en-US" sz="2400" dirty="0" smtClean="0"/>
          </a:p>
          <a:p>
            <a:r>
              <a:rPr lang="en-US" sz="2400" dirty="0" smtClean="0"/>
              <a:t>Geometric operations take a sample </a:t>
            </a:r>
            <a:r>
              <a:rPr lang="en-US" sz="2400" dirty="0" smtClean="0"/>
              <a:t>and </a:t>
            </a:r>
            <a:r>
              <a:rPr lang="en-US" sz="2400" dirty="0" smtClean="0"/>
              <a:t>change it’s </a:t>
            </a:r>
            <a:r>
              <a:rPr lang="en-US" sz="2400" dirty="0" smtClean="0"/>
              <a:t>location in the destination while leaving the sample value unchanged.</a:t>
            </a:r>
          </a:p>
          <a:p>
            <a:r>
              <a:rPr lang="en-US" sz="2400" dirty="0" smtClean="0"/>
              <a:t>In general, geometric operations take a source pixel at some location (</a:t>
            </a:r>
            <a:r>
              <a:rPr lang="en-US" sz="2400" dirty="0" err="1" smtClean="0"/>
              <a:t>x,y</a:t>
            </a:r>
            <a:r>
              <a:rPr lang="en-US" sz="2400" dirty="0" smtClean="0"/>
              <a:t>) and map it to location (x’,  y’) in the destination. </a:t>
            </a:r>
          </a:p>
          <a:p>
            <a:endParaRPr lang="en-US" sz="2400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Backward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Backward mapping </a:t>
            </a:r>
            <a:r>
              <a:rPr lang="en-US" sz="2000" dirty="0" smtClean="0"/>
              <a:t>solves the gap </a:t>
            </a:r>
            <a:r>
              <a:rPr lang="en-US" sz="2000" dirty="0" smtClean="0"/>
              <a:t>problem caused </a:t>
            </a:r>
            <a:r>
              <a:rPr lang="en-US" sz="2000" dirty="0" smtClean="0"/>
              <a:t>by </a:t>
            </a:r>
            <a:r>
              <a:rPr lang="en-US" sz="2000" dirty="0" smtClean="0"/>
              <a:t>forward mapping</a:t>
            </a:r>
            <a:r>
              <a:rPr lang="en-US" sz="2000" dirty="0" smtClean="0"/>
              <a:t>. </a:t>
            </a:r>
            <a:endParaRPr lang="en-US" sz="2000" dirty="0" smtClean="0"/>
          </a:p>
          <a:p>
            <a:pPr lvl="1"/>
            <a:r>
              <a:rPr lang="en-US" sz="1800" dirty="0" smtClean="0"/>
              <a:t>An </a:t>
            </a:r>
            <a:r>
              <a:rPr lang="en-US" sz="1800" dirty="0" smtClean="0"/>
              <a:t>empty destination image is created and each </a:t>
            </a:r>
            <a:r>
              <a:rPr lang="en-US" sz="1800" dirty="0" smtClean="0"/>
              <a:t>location </a:t>
            </a:r>
            <a:r>
              <a:rPr lang="en-US" sz="1800" dirty="0" smtClean="0"/>
              <a:t>in the destination is mapped backwards onto the source. </a:t>
            </a:r>
            <a:endParaRPr lang="en-US" sz="1800" dirty="0" smtClean="0"/>
          </a:p>
          <a:p>
            <a:pPr lvl="1"/>
            <a:r>
              <a:rPr lang="en-US" sz="1800" dirty="0" smtClean="0"/>
              <a:t>The source location may not be integer-valued coordinates; hence a </a:t>
            </a:r>
            <a:r>
              <a:rPr lang="en-US" sz="1800" dirty="0" smtClean="0"/>
              <a:t>sample value is obtained </a:t>
            </a:r>
            <a:r>
              <a:rPr lang="en-US" sz="1800" dirty="0" smtClean="0"/>
              <a:t>via interpolation.</a:t>
            </a:r>
          </a:p>
          <a:p>
            <a:r>
              <a:rPr lang="en-US" sz="2000" dirty="0" smtClean="0"/>
              <a:t>Let A be an affine transform matrix and let v be a location in the destination image such that v = [x,y,1]</a:t>
            </a:r>
            <a:r>
              <a:rPr lang="en-US" sz="2000" baseline="30000" dirty="0" smtClean="0"/>
              <a:t>T</a:t>
            </a:r>
          </a:p>
          <a:p>
            <a:pPr lvl="1"/>
            <a:endParaRPr lang="en-US" sz="1800" dirty="0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810000"/>
            <a:ext cx="2743200" cy="12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Backward (Reverse)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1524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using inverse mapping, the source location (X,Y) corresponding to destination (X’,Y’) may not be integer values.</a:t>
            </a:r>
          </a:p>
          <a:p>
            <a:r>
              <a:rPr lang="en-US" dirty="0" smtClean="0"/>
              <a:t>Must ‘interpolate’ the sample value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590800"/>
            <a:ext cx="6629400" cy="360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Interpolation </a:t>
            </a:r>
            <a:r>
              <a:rPr lang="en-US" dirty="0" smtClean="0"/>
              <a:t>refers to </a:t>
            </a:r>
            <a:r>
              <a:rPr lang="en-US" dirty="0" smtClean="0"/>
              <a:t>the creation </a:t>
            </a:r>
            <a:r>
              <a:rPr lang="en-US" dirty="0" smtClean="0"/>
              <a:t>of new samples from existing image </a:t>
            </a:r>
            <a:r>
              <a:rPr lang="en-US" dirty="0" smtClean="0"/>
              <a:t>samples.  Interpolation </a:t>
            </a:r>
            <a:r>
              <a:rPr lang="en-US" dirty="0" smtClean="0"/>
              <a:t>seeks to increase the resolution of an image by adding virtual samples </a:t>
            </a:r>
            <a:r>
              <a:rPr lang="en-US" dirty="0" smtClean="0"/>
              <a:t>at all </a:t>
            </a:r>
            <a:r>
              <a:rPr lang="en-US" dirty="0" smtClean="0"/>
              <a:t>points within the image boundary. </a:t>
            </a:r>
            <a:endParaRPr lang="en-US" dirty="0" smtClean="0"/>
          </a:p>
          <a:p>
            <a:pPr lvl="1"/>
            <a:r>
              <a:rPr lang="en-US" dirty="0" smtClean="0"/>
              <a:t>Recall </a:t>
            </a:r>
            <a:r>
              <a:rPr lang="en-US" dirty="0" smtClean="0"/>
              <a:t>that a sample represents the </a:t>
            </a:r>
            <a:r>
              <a:rPr lang="en-US" dirty="0" smtClean="0"/>
              <a:t>intensity </a:t>
            </a:r>
            <a:r>
              <a:rPr lang="en-US" dirty="0" smtClean="0"/>
              <a:t>of light at a single point in space and that the sample is displayed in </a:t>
            </a:r>
            <a:r>
              <a:rPr lang="en-US" dirty="0" smtClean="0"/>
              <a:t>such a </a:t>
            </a:r>
            <a:r>
              <a:rPr lang="en-US" dirty="0" smtClean="0"/>
              <a:t>way as to spread the point out across some spatial area. </a:t>
            </a:r>
            <a:endParaRPr lang="en-US" dirty="0" smtClean="0"/>
          </a:p>
          <a:p>
            <a:pPr lvl="1"/>
            <a:r>
              <a:rPr lang="en-US" dirty="0" smtClean="0"/>
              <a:t>Using interpolation it </a:t>
            </a:r>
            <a:r>
              <a:rPr lang="en-US" dirty="0" smtClean="0"/>
              <a:t>is possible to </a:t>
            </a:r>
            <a:r>
              <a:rPr lang="en-US" dirty="0" smtClean="0"/>
              <a:t>define a </a:t>
            </a:r>
            <a:r>
              <a:rPr lang="en-US" dirty="0" smtClean="0"/>
              <a:t>new sample at any point in space and hence the use </a:t>
            </a:r>
            <a:r>
              <a:rPr lang="en-US" dirty="0" smtClean="0"/>
              <a:t>of real-valued </a:t>
            </a:r>
            <a:r>
              <a:rPr lang="en-US" dirty="0" smtClean="0"/>
              <a:t>coordinates poses no </a:t>
            </a:r>
            <a:r>
              <a:rPr lang="en-US" dirty="0" smtClean="0"/>
              <a:t>difficulty.</a:t>
            </a:r>
          </a:p>
          <a:p>
            <a:r>
              <a:rPr lang="en-US" dirty="0" smtClean="0"/>
              <a:t>Common interpolation techniques:</a:t>
            </a:r>
          </a:p>
          <a:p>
            <a:pPr lvl="1"/>
            <a:r>
              <a:rPr lang="en-US" dirty="0" smtClean="0"/>
              <a:t>zero order – nearest neighbor</a:t>
            </a:r>
          </a:p>
          <a:p>
            <a:pPr lvl="1"/>
            <a:r>
              <a:rPr lang="en-US" dirty="0" smtClean="0"/>
              <a:t>first order – (bilinear)</a:t>
            </a:r>
          </a:p>
          <a:p>
            <a:pPr lvl="1"/>
            <a:r>
              <a:rPr lang="en-US" dirty="0" smtClean="0"/>
              <a:t>second order – (</a:t>
            </a:r>
            <a:r>
              <a:rPr lang="en-US" dirty="0" err="1" smtClean="0"/>
              <a:t>bicubic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Nearest neighbor </a:t>
            </a:r>
            <a:r>
              <a:rPr lang="en-US" dirty="0" smtClean="0"/>
              <a:t>interpolation. </a:t>
            </a:r>
            <a:endParaRPr lang="en-US" dirty="0" smtClean="0"/>
          </a:p>
          <a:p>
            <a:pPr lvl="1"/>
            <a:r>
              <a:rPr lang="en-US" dirty="0" smtClean="0"/>
              <a:t>Assume </a:t>
            </a:r>
            <a:r>
              <a:rPr lang="en-US" dirty="0" smtClean="0"/>
              <a:t>that a destination location (</a:t>
            </a:r>
            <a:r>
              <a:rPr lang="en-US" dirty="0" smtClean="0"/>
              <a:t>x’ y’) maps </a:t>
            </a:r>
            <a:r>
              <a:rPr lang="en-US" dirty="0" smtClean="0"/>
              <a:t>backward to source location (</a:t>
            </a:r>
            <a:r>
              <a:rPr lang="en-US" dirty="0" smtClean="0"/>
              <a:t>x, </a:t>
            </a:r>
            <a:r>
              <a:rPr lang="en-US" dirty="0" smtClean="0"/>
              <a:t>y).</a:t>
            </a:r>
          </a:p>
          <a:p>
            <a:pPr lvl="1"/>
            <a:r>
              <a:rPr lang="en-US" dirty="0" smtClean="0"/>
              <a:t>The source pixel nearest location (</a:t>
            </a:r>
            <a:r>
              <a:rPr lang="en-US" dirty="0" smtClean="0"/>
              <a:t>x, </a:t>
            </a:r>
            <a:r>
              <a:rPr lang="en-US" dirty="0" smtClean="0"/>
              <a:t>y) is located at (round(x</a:t>
            </a:r>
            <a:r>
              <a:rPr lang="en-US" dirty="0" smtClean="0"/>
              <a:t>), </a:t>
            </a:r>
            <a:r>
              <a:rPr lang="en-US" dirty="0" smtClean="0"/>
              <a:t>round(y)) </a:t>
            </a:r>
            <a:r>
              <a:rPr lang="en-US" dirty="0" smtClean="0"/>
              <a:t>and the </a:t>
            </a:r>
            <a:r>
              <a:rPr lang="en-US" dirty="0" smtClean="0"/>
              <a:t>source pixel at that image is then carried over as the value of the destination.</a:t>
            </a:r>
          </a:p>
          <a:p>
            <a:pPr lvl="1"/>
            <a:r>
              <a:rPr lang="en-US" dirty="0" smtClean="0"/>
              <a:t>In other words, </a:t>
            </a:r>
            <a:r>
              <a:rPr lang="en-US" dirty="0" smtClean="0"/>
              <a:t>I’(x’, y’) = I(round(x), round(y))</a:t>
            </a:r>
            <a:endParaRPr lang="en-US" dirty="0" smtClean="0"/>
          </a:p>
          <a:p>
            <a:r>
              <a:rPr lang="en-US" dirty="0" smtClean="0"/>
              <a:t>Nearest </a:t>
            </a:r>
            <a:r>
              <a:rPr lang="en-US" dirty="0" smtClean="0"/>
              <a:t>neighbor </a:t>
            </a:r>
            <a:r>
              <a:rPr lang="en-US" dirty="0" smtClean="0"/>
              <a:t>interpolation </a:t>
            </a:r>
            <a:r>
              <a:rPr lang="en-US" dirty="0" smtClean="0"/>
              <a:t>is computationally </a:t>
            </a:r>
            <a:r>
              <a:rPr lang="en-US" dirty="0" smtClean="0"/>
              <a:t>efficient but </a:t>
            </a:r>
            <a:r>
              <a:rPr lang="en-US" dirty="0" smtClean="0"/>
              <a:t>of generally poor quality, producing </a:t>
            </a:r>
            <a:r>
              <a:rPr lang="en-US" dirty="0" smtClean="0"/>
              <a:t>images with </a:t>
            </a:r>
            <a:r>
              <a:rPr lang="en-US" dirty="0" smtClean="0"/>
              <a:t>jagged edges and high graininess.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Bilinear interpolation assumes that the continuous image is a linear </a:t>
            </a:r>
            <a:r>
              <a:rPr lang="en-US" dirty="0" smtClean="0"/>
              <a:t>function </a:t>
            </a:r>
            <a:r>
              <a:rPr lang="en-US" dirty="0" smtClean="0"/>
              <a:t>of spatial location. </a:t>
            </a:r>
            <a:endParaRPr lang="en-US" dirty="0" smtClean="0"/>
          </a:p>
          <a:p>
            <a:pPr lvl="1"/>
            <a:r>
              <a:rPr lang="en-US" dirty="0" smtClean="0"/>
              <a:t>Linear</a:t>
            </a:r>
            <a:r>
              <a:rPr lang="en-US" dirty="0" smtClean="0"/>
              <a:t>, or </a:t>
            </a:r>
            <a:r>
              <a:rPr lang="en-US" dirty="0" smtClean="0"/>
              <a:t>first order</a:t>
            </a:r>
            <a:r>
              <a:rPr lang="en-US" dirty="0" smtClean="0"/>
              <a:t>, interpolation combines the </a:t>
            </a:r>
            <a:r>
              <a:rPr lang="en-US" dirty="0" smtClean="0"/>
              <a:t>four points </a:t>
            </a:r>
            <a:r>
              <a:rPr lang="en-US" dirty="0" smtClean="0"/>
              <a:t>surrounding location (</a:t>
            </a:r>
            <a:r>
              <a:rPr lang="en-US" dirty="0" err="1" smtClean="0"/>
              <a:t>x,y</a:t>
            </a:r>
            <a:r>
              <a:rPr lang="en-US" dirty="0" smtClean="0"/>
              <a:t>) according to Equation (7.8), where (</a:t>
            </a:r>
            <a:r>
              <a:rPr lang="en-US" dirty="0" smtClean="0"/>
              <a:t>x, y</a:t>
            </a:r>
            <a:r>
              <a:rPr lang="en-US" dirty="0" smtClean="0"/>
              <a:t>) </a:t>
            </a:r>
            <a:r>
              <a:rPr lang="en-US" dirty="0" smtClean="0"/>
              <a:t>is the </a:t>
            </a:r>
            <a:r>
              <a:rPr lang="en-US" dirty="0" smtClean="0"/>
              <a:t>backward mapped coordinate that is surrounded by the four </a:t>
            </a:r>
            <a:r>
              <a:rPr lang="en-US" dirty="0" smtClean="0"/>
              <a:t>samples at (</a:t>
            </a:r>
            <a:r>
              <a:rPr lang="en-US" dirty="0" err="1" smtClean="0"/>
              <a:t>j,k</a:t>
            </a:r>
            <a:r>
              <a:rPr lang="en-US" dirty="0" smtClean="0"/>
              <a:t>) (j, k+1), (j+1, k), and (j+1, k+1)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3886200"/>
            <a:ext cx="7010400" cy="1893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Bilinear interpolation is a weighted average where pixels closer to the </a:t>
            </a:r>
            <a:r>
              <a:rPr lang="en-US" sz="1600" dirty="0" smtClean="0"/>
              <a:t>backward </a:t>
            </a:r>
            <a:r>
              <a:rPr lang="en-US" sz="1600" dirty="0" smtClean="0"/>
              <a:t>mapped coordinate are weighted proportionally heavier than those </a:t>
            </a:r>
            <a:r>
              <a:rPr lang="en-US" sz="1600" dirty="0" smtClean="0"/>
              <a:t>pixels further </a:t>
            </a:r>
            <a:r>
              <a:rPr lang="en-US" sz="1600" dirty="0" smtClean="0"/>
              <a:t>away. </a:t>
            </a:r>
            <a:endParaRPr lang="en-US" sz="1600" dirty="0" smtClean="0"/>
          </a:p>
          <a:p>
            <a:r>
              <a:rPr lang="en-US" sz="1600" dirty="0" smtClean="0"/>
              <a:t>Bilinear </a:t>
            </a:r>
            <a:r>
              <a:rPr lang="en-US" sz="1600" dirty="0" smtClean="0"/>
              <a:t>interpolation acts like something of a rigid </a:t>
            </a:r>
            <a:r>
              <a:rPr lang="en-US" sz="1600" dirty="0" smtClean="0"/>
              <a:t>mechanical system</a:t>
            </a:r>
          </a:p>
          <a:p>
            <a:pPr lvl="1"/>
            <a:r>
              <a:rPr lang="en-US" sz="1200" dirty="0" smtClean="0"/>
              <a:t>Two rods </a:t>
            </a:r>
            <a:r>
              <a:rPr lang="en-US" sz="1200" dirty="0" smtClean="0"/>
              <a:t>vertically connect the four samples surrounding the </a:t>
            </a:r>
            <a:r>
              <a:rPr lang="en-US" sz="1200" dirty="0" smtClean="0"/>
              <a:t>backward mapped coordinate.   </a:t>
            </a:r>
          </a:p>
          <a:p>
            <a:pPr lvl="1"/>
            <a:r>
              <a:rPr lang="en-US" sz="1200" dirty="0" smtClean="0"/>
              <a:t>A </a:t>
            </a:r>
            <a:r>
              <a:rPr lang="en-US" sz="1200" dirty="0" smtClean="0"/>
              <a:t>third rod is connected </a:t>
            </a:r>
            <a:r>
              <a:rPr lang="en-US" sz="1200" dirty="0" smtClean="0"/>
              <a:t>horizontally </a:t>
            </a:r>
            <a:r>
              <a:rPr lang="en-US" sz="1200" dirty="0" smtClean="0"/>
              <a:t>which is allowed to slide vertically up and down the </a:t>
            </a:r>
            <a:r>
              <a:rPr lang="en-US" sz="1200" dirty="0" smtClean="0"/>
              <a:t>fixture. </a:t>
            </a:r>
          </a:p>
          <a:p>
            <a:pPr lvl="1"/>
            <a:r>
              <a:rPr lang="en-US" sz="1200" dirty="0" smtClean="0"/>
              <a:t>A ball </a:t>
            </a:r>
            <a:r>
              <a:rPr lang="en-US" sz="1200" dirty="0" smtClean="0"/>
              <a:t>is attached to this horizontal rod and is allowed to slide freely back and </a:t>
            </a:r>
            <a:r>
              <a:rPr lang="en-US" sz="1200" dirty="0" smtClean="0"/>
              <a:t>forth across </a:t>
            </a:r>
            <a:r>
              <a:rPr lang="en-US" sz="1200" dirty="0" smtClean="0"/>
              <a:t>the central rod. </a:t>
            </a:r>
            <a:endParaRPr lang="en-US" sz="1200" dirty="0" smtClean="0"/>
          </a:p>
          <a:p>
            <a:pPr lvl="1"/>
            <a:r>
              <a:rPr lang="en-US" sz="1200" dirty="0" smtClean="0"/>
              <a:t>The </a:t>
            </a:r>
            <a:r>
              <a:rPr lang="en-US" sz="1200" dirty="0" smtClean="0"/>
              <a:t>height of the ball determines the interpolated </a:t>
            </a:r>
            <a:r>
              <a:rPr lang="en-US" sz="1200" dirty="0" smtClean="0"/>
              <a:t>sample value </a:t>
            </a:r>
            <a:r>
              <a:rPr lang="en-US" sz="1200" dirty="0" smtClean="0"/>
              <a:t>wherever the ball is located. </a:t>
            </a:r>
            <a:endParaRPr lang="en-US" sz="1200" dirty="0" smtClean="0"/>
          </a:p>
          <a:p>
            <a:pPr lvl="1"/>
            <a:r>
              <a:rPr lang="en-US" sz="1200" dirty="0" smtClean="0"/>
              <a:t>In </a:t>
            </a:r>
            <a:r>
              <a:rPr lang="en-US" sz="1200" dirty="0" smtClean="0"/>
              <a:t>this way it should be clear that all </a:t>
            </a:r>
            <a:r>
              <a:rPr lang="en-US" sz="1200" dirty="0" smtClean="0"/>
              <a:t>points within </a:t>
            </a:r>
            <a:r>
              <a:rPr lang="en-US" sz="1200" dirty="0" smtClean="0"/>
              <a:t>the rectangular area bounded by the four corner posts have implicit, </a:t>
            </a:r>
            <a:r>
              <a:rPr lang="en-US" sz="1200" dirty="0" smtClean="0"/>
              <a:t>or interpolated</a:t>
            </a:r>
            <a:r>
              <a:rPr lang="en-US" sz="1200" dirty="0" smtClean="0"/>
              <a:t>, sample values.</a:t>
            </a:r>
            <a:endParaRPr lang="en-US" sz="1200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505200"/>
            <a:ext cx="3581400" cy="276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Bicubic</a:t>
            </a:r>
            <a:r>
              <a:rPr lang="en-US" dirty="0" smtClean="0"/>
              <a:t>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819400"/>
          </a:xfrm>
        </p:spPr>
        <p:txBody>
          <a:bodyPr>
            <a:normAutofit/>
          </a:bodyPr>
          <a:lstStyle/>
          <a:p>
            <a:r>
              <a:rPr lang="en-US" dirty="0" smtClean="0"/>
              <a:t>In bi-cubic interpolation, the destination sample is a non-linear weighted sum of the 16 samples nearest to the reverse mapped location.</a:t>
            </a:r>
          </a:p>
          <a:p>
            <a:r>
              <a:rPr lang="en-US" dirty="0" smtClean="0"/>
              <a:t>Properties of second order interpolation</a:t>
            </a:r>
          </a:p>
          <a:p>
            <a:pPr lvl="1"/>
            <a:r>
              <a:rPr lang="en-US" dirty="0" smtClean="0"/>
              <a:t>everywhere continuous</a:t>
            </a:r>
          </a:p>
          <a:p>
            <a:pPr lvl="1"/>
            <a:r>
              <a:rPr lang="en-US" dirty="0" smtClean="0"/>
              <a:t>more computational effort required</a:t>
            </a: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8335894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An image is either in the </a:t>
            </a:r>
          </a:p>
          <a:p>
            <a:pPr lvl="1"/>
            <a:r>
              <a:rPr lang="en-US" sz="1400" dirty="0" smtClean="0"/>
              <a:t>continuous domain: where light intensity is defined at every point in some projection </a:t>
            </a:r>
          </a:p>
          <a:p>
            <a:pPr lvl="1"/>
            <a:r>
              <a:rPr lang="en-US" sz="1400" dirty="0" smtClean="0"/>
              <a:t>discrete domain, where intensity is defined only at a discretely sampled set of points. </a:t>
            </a:r>
          </a:p>
          <a:p>
            <a:r>
              <a:rPr lang="en-US" sz="1400" dirty="0" err="1" smtClean="0"/>
              <a:t>Resampling</a:t>
            </a:r>
            <a:r>
              <a:rPr lang="en-US" sz="1400" dirty="0" smtClean="0"/>
              <a:t> changes </a:t>
            </a:r>
            <a:r>
              <a:rPr lang="en-US" sz="1400" dirty="0" smtClean="0"/>
              <a:t>the dimensions of an image by either increasing or decreasing the </a:t>
            </a:r>
            <a:r>
              <a:rPr lang="en-US" sz="1400" dirty="0" smtClean="0"/>
              <a:t>width and/or </a:t>
            </a:r>
            <a:r>
              <a:rPr lang="en-US" sz="1400" dirty="0" smtClean="0"/>
              <a:t>height of an image. </a:t>
            </a:r>
            <a:endParaRPr lang="en-US" sz="1400" dirty="0" smtClean="0"/>
          </a:p>
          <a:p>
            <a:pPr lvl="1"/>
            <a:r>
              <a:rPr lang="en-US" sz="1400" dirty="0" smtClean="0"/>
              <a:t>When </a:t>
            </a:r>
            <a:r>
              <a:rPr lang="en-US" sz="1400" dirty="0" smtClean="0"/>
              <a:t>an image is </a:t>
            </a:r>
            <a:r>
              <a:rPr lang="en-US" sz="1400" dirty="0" smtClean="0"/>
              <a:t>acquired, an </a:t>
            </a:r>
            <a:r>
              <a:rPr lang="en-US" sz="1400" dirty="0" smtClean="0"/>
              <a:t>image is taken from the continuous into the discrete </a:t>
            </a:r>
            <a:r>
              <a:rPr lang="en-US" sz="1400" dirty="0" smtClean="0"/>
              <a:t>domain. </a:t>
            </a:r>
          </a:p>
          <a:p>
            <a:pPr lvl="1"/>
            <a:r>
              <a:rPr lang="en-US" sz="1400" dirty="0" smtClean="0"/>
              <a:t>Reconstruction takes the image </a:t>
            </a:r>
            <a:r>
              <a:rPr lang="en-US" sz="1400" dirty="0" smtClean="0"/>
              <a:t>from the discrete domain into the </a:t>
            </a:r>
            <a:r>
              <a:rPr lang="en-US" sz="1400" dirty="0" smtClean="0"/>
              <a:t>continuous domain using interpolation.</a:t>
            </a:r>
          </a:p>
          <a:p>
            <a:pPr lvl="1"/>
            <a:r>
              <a:rPr lang="en-US" sz="1400" dirty="0" smtClean="0"/>
              <a:t>The reconstructed </a:t>
            </a:r>
            <a:r>
              <a:rPr lang="en-US" sz="1400" dirty="0" smtClean="0"/>
              <a:t>image can then be </a:t>
            </a:r>
            <a:r>
              <a:rPr lang="en-US" sz="1400" dirty="0" err="1" smtClean="0"/>
              <a:t>resampled</a:t>
            </a:r>
            <a:r>
              <a:rPr lang="en-US" sz="1400" dirty="0" smtClean="0"/>
              <a:t> to any desired resolution through </a:t>
            </a:r>
            <a:r>
              <a:rPr lang="en-US" sz="1400" dirty="0" smtClean="0"/>
              <a:t>the typical </a:t>
            </a:r>
            <a:r>
              <a:rPr lang="en-US" sz="1400" dirty="0" smtClean="0"/>
              <a:t>process of sampling and quantization.</a:t>
            </a:r>
            <a:endParaRPr lang="en-US" sz="14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806505"/>
            <a:ext cx="3657600" cy="249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AffineTransform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standard Java distribution provides an </a:t>
            </a:r>
            <a:r>
              <a:rPr lang="en-US" sz="1800" dirty="0" err="1" smtClean="0"/>
              <a:t>AffineTransform</a:t>
            </a:r>
            <a:r>
              <a:rPr lang="en-US" sz="1800" dirty="0" smtClean="0"/>
              <a:t> class for </a:t>
            </a:r>
            <a:r>
              <a:rPr lang="en-US" sz="1800" dirty="0" smtClean="0"/>
              <a:t>representing </a:t>
            </a:r>
            <a:r>
              <a:rPr lang="en-US" sz="1800" dirty="0" smtClean="0"/>
              <a:t>homogeneous </a:t>
            </a:r>
            <a:r>
              <a:rPr lang="en-US" sz="1800" dirty="0" err="1" smtClean="0"/>
              <a:t>afﬁne</a:t>
            </a:r>
            <a:r>
              <a:rPr lang="en-US" sz="1800" dirty="0" smtClean="0"/>
              <a:t> transformation matrices. </a:t>
            </a:r>
            <a:r>
              <a:rPr lang="en-US" sz="1800" dirty="0" smtClean="0"/>
              <a:t>  </a:t>
            </a:r>
            <a:r>
              <a:rPr lang="en-US" sz="1800" dirty="0" err="1" smtClean="0"/>
              <a:t>AffineTransform</a:t>
            </a:r>
            <a:r>
              <a:rPr lang="en-US" sz="1800" dirty="0" smtClean="0"/>
              <a:t> contains </a:t>
            </a:r>
            <a:r>
              <a:rPr lang="en-US" sz="1800" dirty="0" smtClean="0"/>
              <a:t>several convenient methods for creating homogeneous matrices of which </a:t>
            </a:r>
            <a:r>
              <a:rPr lang="en-US" sz="1800" dirty="0" smtClean="0"/>
              <a:t>a partial </a:t>
            </a:r>
            <a:r>
              <a:rPr lang="en-US" sz="1800" dirty="0" smtClean="0"/>
              <a:t>listing is given in Figure 7.8.</a:t>
            </a:r>
            <a:endParaRPr lang="en-US" sz="1800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590800"/>
            <a:ext cx="8077200" cy="314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smtClean="0"/>
              <a:t>mapping between (</a:t>
            </a:r>
            <a:r>
              <a:rPr lang="en-US" sz="2000" dirty="0" err="1" smtClean="0"/>
              <a:t>x,y</a:t>
            </a:r>
            <a:r>
              <a:rPr lang="en-US" sz="2000" dirty="0" smtClean="0"/>
              <a:t>) </a:t>
            </a:r>
            <a:r>
              <a:rPr lang="en-US" sz="2000" dirty="0" smtClean="0"/>
              <a:t>and (x’, y’) </a:t>
            </a:r>
            <a:r>
              <a:rPr lang="en-US" sz="2000" dirty="0" smtClean="0"/>
              <a:t>can be generalized as </a:t>
            </a:r>
            <a:r>
              <a:rPr lang="en-US" sz="2000" dirty="0" smtClean="0"/>
              <a:t>given in </a:t>
            </a:r>
            <a:r>
              <a:rPr lang="en-US" sz="2000" dirty="0" smtClean="0"/>
              <a:t>Equation (7.1), where both </a:t>
            </a:r>
            <a:r>
              <a:rPr lang="en-US" sz="2000" dirty="0" err="1" smtClean="0"/>
              <a:t>Tx</a:t>
            </a:r>
            <a:r>
              <a:rPr lang="en-US" sz="2000" dirty="0" smtClean="0"/>
              <a:t> and </a:t>
            </a:r>
            <a:r>
              <a:rPr lang="en-US" sz="2000" dirty="0" smtClean="0"/>
              <a:t>Ty are </a:t>
            </a:r>
            <a:r>
              <a:rPr lang="en-US" sz="2000" dirty="0" smtClean="0"/>
              <a:t>transformation functions that produce output coordinates based on the x </a:t>
            </a:r>
            <a:r>
              <a:rPr lang="en-US" sz="2000" dirty="0" smtClean="0"/>
              <a:t>and y </a:t>
            </a:r>
            <a:r>
              <a:rPr lang="en-US" sz="2000" dirty="0" smtClean="0"/>
              <a:t>coordinates of the input pixel. </a:t>
            </a:r>
            <a:endParaRPr lang="en-US" sz="2000" dirty="0" smtClean="0"/>
          </a:p>
          <a:p>
            <a:pPr lvl="1"/>
            <a:r>
              <a:rPr lang="en-US" sz="1800" dirty="0" smtClean="0"/>
              <a:t>Both </a:t>
            </a:r>
            <a:r>
              <a:rPr lang="en-US" sz="1800" dirty="0" smtClean="0"/>
              <a:t>functions produce real values as </a:t>
            </a:r>
            <a:r>
              <a:rPr lang="en-US" sz="1800" dirty="0" smtClean="0"/>
              <a:t>opposed to </a:t>
            </a:r>
            <a:r>
              <a:rPr lang="en-US" sz="1800" dirty="0" smtClean="0"/>
              <a:t>integer coordinates and are assumed to be well </a:t>
            </a:r>
            <a:r>
              <a:rPr lang="en-US" sz="1800" dirty="0" smtClean="0"/>
              <a:t>defined at </a:t>
            </a:r>
            <a:r>
              <a:rPr lang="en-US" sz="1800" dirty="0" smtClean="0"/>
              <a:t>all locations in </a:t>
            </a:r>
            <a:r>
              <a:rPr lang="en-US" sz="1800" dirty="0" smtClean="0"/>
              <a:t>the image </a:t>
            </a:r>
            <a:r>
              <a:rPr lang="en-US" sz="1800" dirty="0" smtClean="0"/>
              <a:t>plane. </a:t>
            </a:r>
            <a:endParaRPr lang="en-US" sz="1800" dirty="0" smtClean="0"/>
          </a:p>
          <a:p>
            <a:pPr lvl="1"/>
            <a:r>
              <a:rPr lang="en-US" sz="1800" dirty="0" smtClean="0"/>
              <a:t>Function </a:t>
            </a:r>
            <a:r>
              <a:rPr lang="en-US" sz="1800" dirty="0" err="1" smtClean="0"/>
              <a:t>Tx</a:t>
            </a:r>
            <a:r>
              <a:rPr lang="en-US" sz="1800" dirty="0" smtClean="0"/>
              <a:t> outputs the horizontal coordinate of the output </a:t>
            </a:r>
            <a:r>
              <a:rPr lang="en-US" sz="1800" dirty="0" smtClean="0"/>
              <a:t>pixel while </a:t>
            </a:r>
            <a:r>
              <a:rPr lang="en-US" sz="1800" dirty="0" smtClean="0"/>
              <a:t>function Ty outputs the vertical coordinate:</a:t>
            </a:r>
            <a:endParaRPr lang="en-US" sz="18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343400"/>
            <a:ext cx="7924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AffineTransform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Point2D class is </a:t>
            </a:r>
            <a:r>
              <a:rPr lang="en-US" dirty="0" err="1" smtClean="0"/>
              <a:t>deﬁned</a:t>
            </a:r>
            <a:r>
              <a:rPr lang="en-US" dirty="0" smtClean="0"/>
              <a:t> in the </a:t>
            </a:r>
            <a:r>
              <a:rPr lang="en-US" dirty="0" err="1" smtClean="0"/>
              <a:t>java.awt.geom</a:t>
            </a:r>
            <a:r>
              <a:rPr lang="en-US" dirty="0" smtClean="0"/>
              <a:t> package and </a:t>
            </a:r>
            <a:r>
              <a:rPr lang="en-US" dirty="0" smtClean="0"/>
              <a:t>represents, a two-dimensional </a:t>
            </a:r>
            <a:r>
              <a:rPr lang="en-US" dirty="0" smtClean="0"/>
              <a:t>point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i="1" dirty="0" smtClean="0"/>
              <a:t>transform</a:t>
            </a:r>
            <a:r>
              <a:rPr lang="en-US" dirty="0" smtClean="0"/>
              <a:t> method </a:t>
            </a:r>
            <a:r>
              <a:rPr lang="en-US" dirty="0" smtClean="0"/>
              <a:t>accepts a </a:t>
            </a:r>
            <a:r>
              <a:rPr lang="en-US" dirty="0" smtClean="0"/>
              <a:t>Point2D object and maps it in accord with the transformation matrix to </a:t>
            </a:r>
            <a:r>
              <a:rPr lang="en-US" dirty="0" smtClean="0"/>
              <a:t>obtain an </a:t>
            </a:r>
            <a:r>
              <a:rPr lang="en-US" dirty="0" smtClean="0"/>
              <a:t>output coordinate. </a:t>
            </a:r>
            <a:endParaRPr lang="en-US" dirty="0" smtClean="0"/>
          </a:p>
          <a:p>
            <a:pPr lvl="1"/>
            <a:r>
              <a:rPr lang="en-US" dirty="0" smtClean="0"/>
              <a:t>If </a:t>
            </a:r>
            <a:r>
              <a:rPr lang="en-US" dirty="0" smtClean="0"/>
              <a:t>the destination point is non-null then the X and Y </a:t>
            </a:r>
            <a:r>
              <a:rPr lang="en-US" dirty="0" smtClean="0"/>
              <a:t>coordinates </a:t>
            </a:r>
            <a:r>
              <a:rPr lang="en-US" dirty="0" smtClean="0"/>
              <a:t>of the destination are properly set and the destination point is returned.</a:t>
            </a:r>
          </a:p>
          <a:p>
            <a:pPr lvl="1"/>
            <a:r>
              <a:rPr lang="en-US" dirty="0" smtClean="0"/>
              <a:t>If the destination point is null, a new Point2D object is constructed with </a:t>
            </a:r>
            <a:r>
              <a:rPr lang="en-US" dirty="0" smtClean="0"/>
              <a:t>the appropriate </a:t>
            </a:r>
            <a:r>
              <a:rPr lang="en-US" dirty="0" smtClean="0"/>
              <a:t>coordinate values and that object is returned.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AffineTransform</a:t>
            </a:r>
            <a:r>
              <a:rPr lang="en-US" dirty="0" smtClean="0"/>
              <a:t> class contains a </a:t>
            </a:r>
            <a:r>
              <a:rPr lang="en-US" b="1" i="1" dirty="0" err="1" smtClean="0"/>
              <a:t>createInverse</a:t>
            </a:r>
            <a:r>
              <a:rPr lang="en-US" dirty="0" smtClean="0"/>
              <a:t> method that </a:t>
            </a:r>
            <a:r>
              <a:rPr lang="en-US" dirty="0" smtClean="0"/>
              <a:t>creates and </a:t>
            </a:r>
            <a:r>
              <a:rPr lang="en-US" dirty="0" smtClean="0"/>
              <a:t>returns the inverse </a:t>
            </a:r>
            <a:r>
              <a:rPr lang="en-US" dirty="0" err="1" smtClean="0"/>
              <a:t>AffineTransform</a:t>
            </a:r>
            <a:r>
              <a:rPr lang="en-US" dirty="0" smtClean="0"/>
              <a:t> of the caller. </a:t>
            </a:r>
            <a:r>
              <a:rPr lang="en-US" dirty="0" smtClean="0"/>
              <a:t>  This </a:t>
            </a:r>
            <a:r>
              <a:rPr lang="en-US" dirty="0" smtClean="0"/>
              <a:t>method throws </a:t>
            </a:r>
            <a:r>
              <a:rPr lang="en-US" dirty="0" smtClean="0"/>
              <a:t>an exception </a:t>
            </a:r>
            <a:r>
              <a:rPr lang="en-US" dirty="0" smtClean="0"/>
              <a:t>if the matrix is not invertible</a:t>
            </a:r>
            <a:r>
              <a:rPr lang="en-US" dirty="0" smtClean="0"/>
              <a:t>..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="1" i="1" dirty="0" smtClean="0"/>
              <a:t>concatenate</a:t>
            </a:r>
            <a:r>
              <a:rPr lang="en-US" dirty="0" smtClean="0"/>
              <a:t> and </a:t>
            </a:r>
            <a:r>
              <a:rPr lang="en-US" b="1" i="1" dirty="0" err="1" smtClean="0"/>
              <a:t>preConcatenate</a:t>
            </a:r>
            <a:r>
              <a:rPr lang="en-US" dirty="0" smtClean="0"/>
              <a:t> perform matrix multiplication. </a:t>
            </a:r>
            <a:endParaRPr lang="en-US" dirty="0" smtClean="0"/>
          </a:p>
          <a:p>
            <a:pPr lvl="1"/>
            <a:r>
              <a:rPr lang="en-US" dirty="0" smtClean="0"/>
              <a:t>Let A </a:t>
            </a:r>
            <a:r>
              <a:rPr lang="en-US" dirty="0" smtClean="0"/>
              <a:t>be the calling </a:t>
            </a:r>
            <a:r>
              <a:rPr lang="en-US" dirty="0" err="1" smtClean="0"/>
              <a:t>AffineTransform</a:t>
            </a:r>
            <a:r>
              <a:rPr lang="en-US" dirty="0" smtClean="0"/>
              <a:t> object and B the </a:t>
            </a:r>
            <a:r>
              <a:rPr lang="en-US" dirty="0" err="1" smtClean="0"/>
              <a:t>AffineTransform</a:t>
            </a:r>
            <a:r>
              <a:rPr lang="en-US" dirty="0" smtClean="0"/>
              <a:t> </a:t>
            </a:r>
            <a:r>
              <a:rPr lang="en-US" dirty="0" smtClean="0"/>
              <a:t>that is </a:t>
            </a:r>
            <a:r>
              <a:rPr lang="en-US" dirty="0" smtClean="0"/>
              <a:t>passed as the single required parameter. The concatenate method </a:t>
            </a:r>
            <a:r>
              <a:rPr lang="en-US" dirty="0" err="1" smtClean="0"/>
              <a:t>modiﬁes</a:t>
            </a:r>
            <a:r>
              <a:rPr lang="en-US" dirty="0" smtClean="0"/>
              <a:t> A </a:t>
            </a:r>
            <a:r>
              <a:rPr lang="en-US" dirty="0" smtClean="0"/>
              <a:t>so that A becomes AB while </a:t>
            </a:r>
            <a:r>
              <a:rPr lang="en-US" dirty="0" err="1" smtClean="0"/>
              <a:t>preconcatenation</a:t>
            </a:r>
            <a:r>
              <a:rPr lang="en-US" dirty="0" smtClean="0"/>
              <a:t> </a:t>
            </a:r>
            <a:r>
              <a:rPr lang="en-US" dirty="0" err="1" smtClean="0"/>
              <a:t>modiﬁes</a:t>
            </a:r>
            <a:r>
              <a:rPr lang="en-US" dirty="0" smtClean="0"/>
              <a:t> A </a:t>
            </a:r>
            <a:r>
              <a:rPr lang="en-US" dirty="0" smtClean="0"/>
              <a:t>such </a:t>
            </a:r>
            <a:r>
              <a:rPr lang="en-US" dirty="0" smtClean="0"/>
              <a:t>that A </a:t>
            </a:r>
            <a:r>
              <a:rPr lang="en-US" dirty="0" smtClean="0"/>
              <a:t>becomes </a:t>
            </a:r>
            <a:r>
              <a:rPr lang="en-US" dirty="0" smtClean="0"/>
              <a:t>BA.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AffineTransformOp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</a:t>
            </a:r>
            <a:r>
              <a:rPr lang="en-US" sz="1800" dirty="0" err="1" smtClean="0"/>
              <a:t>AffineTransformOp</a:t>
            </a:r>
            <a:r>
              <a:rPr lang="en-US" sz="1800" dirty="0" smtClean="0"/>
              <a:t> is a </a:t>
            </a:r>
            <a:r>
              <a:rPr lang="en-US" sz="1800" dirty="0" err="1" smtClean="0"/>
              <a:t>BufferedImageOp</a:t>
            </a:r>
            <a:r>
              <a:rPr lang="en-US" sz="1800" dirty="0" smtClean="0"/>
              <a:t> </a:t>
            </a:r>
            <a:r>
              <a:rPr lang="en-US" sz="1800" dirty="0" smtClean="0"/>
              <a:t>that applies </a:t>
            </a:r>
            <a:r>
              <a:rPr lang="en-US" sz="1800" dirty="0" smtClean="0"/>
              <a:t>an </a:t>
            </a:r>
            <a:r>
              <a:rPr lang="en-US" sz="1800" dirty="0" err="1" smtClean="0"/>
              <a:t>afﬁne</a:t>
            </a:r>
            <a:r>
              <a:rPr lang="en-US" sz="1800" dirty="0" smtClean="0"/>
              <a:t> transformation to a source image. </a:t>
            </a:r>
            <a:endParaRPr lang="en-US" sz="1800" dirty="0" smtClean="0"/>
          </a:p>
          <a:p>
            <a:pPr lvl="1"/>
            <a:r>
              <a:rPr lang="en-US" sz="1600" dirty="0" smtClean="0"/>
              <a:t>The </a:t>
            </a:r>
            <a:r>
              <a:rPr lang="en-US" sz="1600" dirty="0" err="1" smtClean="0"/>
              <a:t>AffineTransformOp</a:t>
            </a:r>
            <a:r>
              <a:rPr lang="en-US" sz="1600" dirty="0" smtClean="0"/>
              <a:t> </a:t>
            </a:r>
            <a:r>
              <a:rPr lang="en-US" sz="1600" dirty="0" smtClean="0"/>
              <a:t>contains </a:t>
            </a:r>
            <a:r>
              <a:rPr lang="en-US" sz="1600" dirty="0" smtClean="0"/>
              <a:t>an </a:t>
            </a:r>
            <a:r>
              <a:rPr lang="en-US" sz="1600" dirty="0" err="1" smtClean="0"/>
              <a:t>AffineTransform</a:t>
            </a:r>
            <a:r>
              <a:rPr lang="en-US" sz="1600" dirty="0" smtClean="0"/>
              <a:t>, which is used to map source to destination </a:t>
            </a:r>
            <a:r>
              <a:rPr lang="en-US" sz="1600" dirty="0" smtClean="0"/>
              <a:t>coordinates</a:t>
            </a:r>
            <a:r>
              <a:rPr lang="en-US" sz="1600" dirty="0" smtClean="0"/>
              <a:t>. </a:t>
            </a:r>
          </a:p>
          <a:p>
            <a:pPr lvl="1"/>
            <a:r>
              <a:rPr lang="en-US" sz="1600" dirty="0" smtClean="0"/>
              <a:t>Clients must construct an </a:t>
            </a:r>
            <a:r>
              <a:rPr lang="en-US" sz="1600" dirty="0" err="1" smtClean="0"/>
              <a:t>AffineTransform</a:t>
            </a:r>
            <a:r>
              <a:rPr lang="en-US" sz="1600" dirty="0" smtClean="0"/>
              <a:t> which is passed as a </a:t>
            </a:r>
            <a:r>
              <a:rPr lang="en-US" sz="1600" dirty="0" smtClean="0"/>
              <a:t>parameter to </a:t>
            </a:r>
            <a:r>
              <a:rPr lang="en-US" sz="1600" dirty="0" smtClean="0"/>
              <a:t>the constructor. </a:t>
            </a:r>
            <a:endParaRPr lang="en-US" sz="1600" dirty="0" smtClean="0"/>
          </a:p>
          <a:p>
            <a:pPr lvl="1"/>
            <a:r>
              <a:rPr lang="en-US" sz="1600" dirty="0" smtClean="0"/>
              <a:t>The transformation matrix must </a:t>
            </a:r>
            <a:r>
              <a:rPr lang="en-US" sz="1600" dirty="0" smtClean="0"/>
              <a:t>be invertible since </a:t>
            </a:r>
            <a:r>
              <a:rPr lang="en-US" sz="1600" dirty="0" smtClean="0"/>
              <a:t>backwards mapping </a:t>
            </a:r>
            <a:r>
              <a:rPr lang="en-US" sz="1600" dirty="0" smtClean="0"/>
              <a:t>will be used to map destination locations into the source. </a:t>
            </a:r>
            <a:endParaRPr lang="en-US" sz="1600" dirty="0" smtClean="0"/>
          </a:p>
          <a:p>
            <a:pPr lvl="1"/>
            <a:r>
              <a:rPr lang="en-US" sz="1600" dirty="0" smtClean="0"/>
              <a:t>Clients must also </a:t>
            </a:r>
            <a:r>
              <a:rPr lang="en-US" sz="1600" dirty="0" smtClean="0"/>
              <a:t>specify an interpolation technique by providing an integer valued </a:t>
            </a:r>
            <a:r>
              <a:rPr lang="en-US" sz="1600" dirty="0" smtClean="0"/>
              <a:t>constant that </a:t>
            </a:r>
            <a:r>
              <a:rPr lang="en-US" sz="1600" dirty="0" smtClean="0"/>
              <a:t>is either TYPE NEAREST NEIGHBOR, TYPE BILINEAR, or TYPE BICUBIC. </a:t>
            </a:r>
            <a:endParaRPr lang="en-US" sz="1600" dirty="0" smtClean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4343400"/>
            <a:ext cx="647106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AffineTransformOp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List 7.1 shows how to rotate an image clockwise 45 degrees using the </a:t>
            </a:r>
            <a:r>
              <a:rPr lang="en-US" sz="1800" dirty="0" err="1" smtClean="0"/>
              <a:t>AffineTransformOp</a:t>
            </a:r>
            <a:endParaRPr lang="en-US" sz="1800" dirty="0" smtClean="0"/>
          </a:p>
          <a:p>
            <a:pPr lvl="1"/>
            <a:r>
              <a:rPr lang="en-US" sz="1600" dirty="0" smtClean="0"/>
              <a:t>The </a:t>
            </a:r>
            <a:r>
              <a:rPr lang="en-US" sz="1600" dirty="0" err="1" smtClean="0"/>
              <a:t>AffineTransformOp</a:t>
            </a:r>
            <a:r>
              <a:rPr lang="en-US" sz="1600" dirty="0" smtClean="0"/>
              <a:t> is implemented in such a way as to extend </a:t>
            </a:r>
            <a:r>
              <a:rPr lang="en-US" sz="1600" dirty="0" smtClean="0"/>
              <a:t>the bounds </a:t>
            </a:r>
            <a:r>
              <a:rPr lang="en-US" sz="1600" dirty="0" smtClean="0"/>
              <a:t>of the destination in only the positive x and y directions while all </a:t>
            </a:r>
            <a:r>
              <a:rPr lang="en-US" sz="1600" dirty="0" smtClean="0"/>
              <a:t>pixels </a:t>
            </a:r>
            <a:r>
              <a:rPr lang="en-US" sz="1600" dirty="0" smtClean="0"/>
              <a:t>mapping to negative coordinates are ignored. </a:t>
            </a:r>
            <a:endParaRPr lang="en-US" sz="1600" dirty="0" smtClean="0"/>
          </a:p>
          <a:p>
            <a:pPr lvl="1"/>
            <a:r>
              <a:rPr lang="en-US" sz="1600" dirty="0" smtClean="0"/>
              <a:t>It </a:t>
            </a:r>
            <a:r>
              <a:rPr lang="en-US" sz="1600" dirty="0" smtClean="0"/>
              <a:t>is possible to rotate all pixels onto </a:t>
            </a:r>
            <a:r>
              <a:rPr lang="en-US" sz="1600" dirty="0" smtClean="0"/>
              <a:t>negative coordinate </a:t>
            </a:r>
            <a:r>
              <a:rPr lang="en-US" sz="1600" dirty="0" smtClean="0"/>
              <a:t>values and hence to produce an empty destination. </a:t>
            </a:r>
            <a:r>
              <a:rPr lang="en-US" sz="1600" dirty="0" smtClean="0"/>
              <a:t>Example: If an image </a:t>
            </a:r>
            <a:r>
              <a:rPr lang="en-US" sz="1600" dirty="0" smtClean="0"/>
              <a:t>is rotated by </a:t>
            </a:r>
            <a:r>
              <a:rPr lang="en-US" sz="1600" dirty="0" smtClean="0"/>
              <a:t>180 degrees, </a:t>
            </a:r>
            <a:r>
              <a:rPr lang="en-US" sz="1600" dirty="0" smtClean="0"/>
              <a:t>all pixels except the origin fall outside of the bounds </a:t>
            </a:r>
            <a:r>
              <a:rPr lang="en-US" sz="1600" dirty="0" smtClean="0"/>
              <a:t>of the </a:t>
            </a:r>
            <a:r>
              <a:rPr lang="en-US" sz="1600" dirty="0" smtClean="0"/>
              <a:t>source. In this case the </a:t>
            </a:r>
            <a:r>
              <a:rPr lang="en-US" sz="1600" dirty="0" err="1" smtClean="0"/>
              <a:t>AffineTransformOp</a:t>
            </a:r>
            <a:r>
              <a:rPr lang="en-US" sz="1600" dirty="0" smtClean="0"/>
              <a:t> actually gives rise to an </a:t>
            </a:r>
            <a:r>
              <a:rPr lang="en-US" sz="1600" dirty="0" smtClean="0"/>
              <a:t>exception </a:t>
            </a:r>
            <a:r>
              <a:rPr lang="en-US" sz="1600" dirty="0" smtClean="0"/>
              <a:t>since it computes the width and height of the destination to be zero.</a:t>
            </a:r>
            <a:endParaRPr lang="en-US" sz="1600" dirty="0" smtClean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191000"/>
            <a:ext cx="7391400" cy="180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AffineTransformOp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Transforming that ensures the entire source image is contained in the destination</a:t>
            </a:r>
          </a:p>
          <a:p>
            <a:pPr lvl="1"/>
            <a:r>
              <a:rPr lang="en-US" sz="1800" dirty="0" smtClean="0"/>
              <a:t>Rescale the bounds</a:t>
            </a:r>
          </a:p>
          <a:p>
            <a:pPr lvl="1"/>
            <a:r>
              <a:rPr lang="en-US" sz="1800" dirty="0" smtClean="0"/>
              <a:t>Translate the origin</a:t>
            </a:r>
            <a:endParaRPr lang="en-US" sz="1800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895600"/>
            <a:ext cx="7467600" cy="328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Implementation: </a:t>
            </a:r>
            <a:r>
              <a:rPr lang="en-US" dirty="0" err="1" smtClean="0"/>
              <a:t>AffineTransformOp</a:t>
            </a:r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09800"/>
            <a:ext cx="812944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Geometric operations depend </a:t>
            </a:r>
            <a:r>
              <a:rPr lang="en-US" dirty="0" smtClean="0"/>
              <a:t>on</a:t>
            </a:r>
          </a:p>
          <a:p>
            <a:pPr lvl="1"/>
            <a:r>
              <a:rPr lang="en-US" dirty="0" smtClean="0"/>
              <a:t>The </a:t>
            </a:r>
            <a:r>
              <a:rPr lang="en-US" i="1" dirty="0" smtClean="0">
                <a:solidFill>
                  <a:schemeClr val="tx1"/>
                </a:solidFill>
              </a:rPr>
              <a:t>mapping function</a:t>
            </a:r>
          </a:p>
          <a:p>
            <a:pPr lvl="2"/>
            <a:r>
              <a:rPr lang="en-US" dirty="0" smtClean="0"/>
              <a:t>Must be ‘reversible’</a:t>
            </a:r>
          </a:p>
          <a:p>
            <a:pPr lvl="2"/>
            <a:r>
              <a:rPr lang="en-US" i="1" dirty="0" smtClean="0"/>
              <a:t>May</a:t>
            </a:r>
            <a:r>
              <a:rPr lang="en-US" dirty="0" smtClean="0"/>
              <a:t> be </a:t>
            </a:r>
            <a:r>
              <a:rPr lang="en-US" dirty="0" smtClean="0"/>
              <a:t>affine but </a:t>
            </a:r>
            <a:r>
              <a:rPr lang="en-US" i="1" dirty="0" smtClean="0"/>
              <a:t>may not </a:t>
            </a:r>
            <a:r>
              <a:rPr lang="en-US" dirty="0" smtClean="0"/>
              <a:t>be!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 smtClean="0">
                <a:solidFill>
                  <a:schemeClr val="tx1"/>
                </a:solidFill>
              </a:rPr>
              <a:t>interpolation technique</a:t>
            </a:r>
          </a:p>
          <a:p>
            <a:pPr lvl="2"/>
            <a:r>
              <a:rPr lang="en-US" dirty="0" smtClean="0"/>
              <a:t>nearest neighbor / bilinear / </a:t>
            </a:r>
            <a:r>
              <a:rPr lang="en-US" dirty="0" err="1" smtClean="0"/>
              <a:t>bicubic</a:t>
            </a:r>
            <a:endParaRPr lang="en-US" dirty="0" smtClean="0"/>
          </a:p>
          <a:p>
            <a:pPr lvl="2"/>
            <a:r>
              <a:rPr lang="en-US" dirty="0" smtClean="0"/>
              <a:t>other? (</a:t>
            </a:r>
            <a:r>
              <a:rPr lang="en-US" dirty="0" err="1" smtClean="0"/>
              <a:t>Lanczos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How </a:t>
            </a:r>
            <a:r>
              <a:rPr lang="en-US" dirty="0" smtClean="0">
                <a:solidFill>
                  <a:schemeClr val="tx1"/>
                </a:solidFill>
              </a:rPr>
              <a:t>edges are to be handled</a:t>
            </a:r>
          </a:p>
          <a:p>
            <a:pPr lvl="2"/>
            <a:r>
              <a:rPr lang="en-US" dirty="0" smtClean="0"/>
              <a:t>Occurs if the destination location maps outside of the source bounds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Best to write </a:t>
            </a:r>
            <a:r>
              <a:rPr lang="en-US" dirty="0" smtClean="0"/>
              <a:t>separate classes </a:t>
            </a:r>
            <a:r>
              <a:rPr lang="en-US" dirty="0" smtClean="0"/>
              <a:t>that are responsible for</a:t>
            </a:r>
          </a:p>
          <a:p>
            <a:pPr lvl="1"/>
            <a:r>
              <a:rPr lang="en-US" dirty="0" smtClean="0"/>
              <a:t>mapping (and inverse mapping)</a:t>
            </a:r>
          </a:p>
          <a:p>
            <a:pPr lvl="1"/>
            <a:r>
              <a:rPr lang="en-US" dirty="0" smtClean="0"/>
              <a:t>interpolating</a:t>
            </a:r>
          </a:p>
          <a:p>
            <a:pPr lvl="1"/>
            <a:r>
              <a:rPr lang="en-US" dirty="0" smtClean="0"/>
              <a:t>edge handling (already done through the </a:t>
            </a:r>
            <a:r>
              <a:rPr lang="en-US" dirty="0" err="1" smtClean="0"/>
              <a:t>ImagePadder</a:t>
            </a:r>
            <a:r>
              <a:rPr lang="en-US" dirty="0" smtClean="0"/>
              <a:t> </a:t>
            </a:r>
            <a:r>
              <a:rPr lang="en-US" dirty="0" smtClean="0"/>
              <a:t>class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Implementation: </a:t>
            </a:r>
            <a:r>
              <a:rPr lang="en-US" dirty="0" err="1" smtClean="0"/>
              <a:t>Interpolant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</a:t>
            </a:r>
            <a:r>
              <a:rPr lang="en-US" sz="1800" dirty="0" err="1" smtClean="0"/>
              <a:t>Interpolant</a:t>
            </a:r>
            <a:r>
              <a:rPr lang="en-US" sz="1800" dirty="0" smtClean="0"/>
              <a:t> of </a:t>
            </a:r>
            <a:r>
              <a:rPr lang="en-US" sz="1800" dirty="0" smtClean="0"/>
              <a:t>Listing 7.4 is an interface containing a single method named interpolate.</a:t>
            </a:r>
          </a:p>
          <a:p>
            <a:pPr lvl="1"/>
            <a:r>
              <a:rPr lang="en-US" sz="1600" dirty="0" smtClean="0"/>
              <a:t>This method takes a real-valued Point2D and produces the sample value </a:t>
            </a:r>
            <a:r>
              <a:rPr lang="en-US" sz="1600" dirty="0" smtClean="0"/>
              <a:t>(an </a:t>
            </a:r>
            <a:r>
              <a:rPr lang="en-US" sz="1600" dirty="0" err="1" smtClean="0"/>
              <a:t>int</a:t>
            </a:r>
            <a:r>
              <a:rPr lang="en-US" sz="1600" dirty="0" smtClean="0"/>
              <a:t> valued intensity) at that location </a:t>
            </a:r>
            <a:r>
              <a:rPr lang="en-US" sz="1600" dirty="0" smtClean="0"/>
              <a:t>in the source image. </a:t>
            </a:r>
            <a:endParaRPr lang="en-US" sz="1600" dirty="0" smtClean="0"/>
          </a:p>
          <a:p>
            <a:pPr lvl="1"/>
            <a:r>
              <a:rPr lang="en-US" sz="1600" dirty="0" smtClean="0"/>
              <a:t>An </a:t>
            </a:r>
            <a:r>
              <a:rPr lang="en-US" sz="1600" dirty="0" err="1" smtClean="0"/>
              <a:t>ImagePadder</a:t>
            </a:r>
            <a:r>
              <a:rPr lang="en-US" sz="1600" dirty="0" smtClean="0"/>
              <a:t> object must be supplied so that the source image is extended across all space in order to allow interpolation at all spatial coordinates. </a:t>
            </a:r>
          </a:p>
          <a:p>
            <a:pPr lvl="1"/>
            <a:r>
              <a:rPr lang="en-US" sz="1600" dirty="0" smtClean="0"/>
              <a:t>Interpolation works on a single band and hence the band is also given as the </a:t>
            </a:r>
            <a:r>
              <a:rPr lang="en-US" sz="1600" dirty="0" err="1" smtClean="0"/>
              <a:t>ﬁnal</a:t>
            </a:r>
            <a:r>
              <a:rPr lang="en-US" sz="1600" dirty="0" smtClean="0"/>
              <a:t> argument.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9" y="3810000"/>
            <a:ext cx="798820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Implementation: </a:t>
            </a:r>
            <a:r>
              <a:rPr lang="en-US" dirty="0" err="1" smtClean="0"/>
              <a:t>Interpolant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</a:t>
            </a:r>
            <a:r>
              <a:rPr lang="en-US" sz="1800" dirty="0" err="1" smtClean="0"/>
              <a:t>Interpolant</a:t>
            </a:r>
            <a:r>
              <a:rPr lang="en-US" sz="1800" dirty="0" smtClean="0"/>
              <a:t> can be implemented for various interpolation strategies.</a:t>
            </a:r>
            <a:endParaRPr lang="en-US" sz="1800" dirty="0" smtClean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9" y="1905000"/>
            <a:ext cx="842096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37</a:t>
            </a:fld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Implementation: </a:t>
            </a:r>
            <a:r>
              <a:rPr lang="en-US" dirty="0" err="1" smtClean="0"/>
              <a:t>InverseMapper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Since geometric transformations key on a mapping between source and </a:t>
            </a:r>
            <a:r>
              <a:rPr lang="en-US" sz="2000" dirty="0" smtClean="0"/>
              <a:t>destination</a:t>
            </a:r>
            <a:r>
              <a:rPr lang="en-US" sz="2000" dirty="0" smtClean="0"/>
              <a:t>, the responsibility for mapping is abstracted into its own class. </a:t>
            </a:r>
            <a:endParaRPr lang="en-US" sz="2000" dirty="0" smtClean="0"/>
          </a:p>
          <a:p>
            <a:pPr lvl="1"/>
            <a:r>
              <a:rPr lang="en-US" sz="1800" dirty="0" smtClean="0"/>
              <a:t>Listing </a:t>
            </a:r>
            <a:r>
              <a:rPr lang="en-US" sz="1800" dirty="0" smtClean="0"/>
              <a:t>7.6 describes the </a:t>
            </a:r>
            <a:r>
              <a:rPr lang="en-US" sz="1800" dirty="0" err="1" smtClean="0"/>
              <a:t>InverseMapper</a:t>
            </a:r>
            <a:r>
              <a:rPr lang="en-US" sz="1800" dirty="0" smtClean="0"/>
              <a:t> </a:t>
            </a:r>
            <a:r>
              <a:rPr lang="en-US" sz="1800" dirty="0" smtClean="0"/>
              <a:t>class.</a:t>
            </a:r>
          </a:p>
          <a:p>
            <a:pPr lvl="2"/>
            <a:r>
              <a:rPr lang="en-US" sz="1600" dirty="0" smtClean="0"/>
              <a:t>Must be able to take a destination location and find the corresponding source location</a:t>
            </a:r>
          </a:p>
          <a:p>
            <a:pPr lvl="2"/>
            <a:r>
              <a:rPr lang="en-US" sz="1600" dirty="0" smtClean="0"/>
              <a:t>Also supports computing the destination bounds of a source image when mapped through this </a:t>
            </a:r>
            <a:r>
              <a:rPr lang="en-US" sz="1600" dirty="0" err="1" smtClean="0"/>
              <a:t>mapper</a:t>
            </a:r>
            <a:r>
              <a:rPr lang="en-US" sz="1600" dirty="0" smtClean="0"/>
              <a:t>.</a:t>
            </a:r>
          </a:p>
          <a:p>
            <a:pPr lvl="2"/>
            <a:r>
              <a:rPr lang="en-US" sz="1600" dirty="0" smtClean="0"/>
              <a:t>May need to ‘initialize’ the </a:t>
            </a:r>
            <a:r>
              <a:rPr lang="en-US" sz="1600" dirty="0" err="1" smtClean="0"/>
              <a:t>mapper</a:t>
            </a:r>
            <a:r>
              <a:rPr lang="en-US" sz="1600" dirty="0" smtClean="0"/>
              <a:t> for a specific source </a:t>
            </a:r>
            <a:r>
              <a:rPr lang="en-US" sz="1600" dirty="0" smtClean="0"/>
              <a:t>image</a:t>
            </a:r>
            <a:endParaRPr lang="en-US" sz="1600" dirty="0" smtClean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657600"/>
            <a:ext cx="5410200" cy="292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Implementation: </a:t>
            </a:r>
            <a:r>
              <a:rPr lang="en-US" dirty="0" err="1" smtClean="0"/>
              <a:t>AffineMapper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Subclass the </a:t>
            </a:r>
            <a:r>
              <a:rPr lang="en-US" dirty="0" err="1" smtClean="0"/>
              <a:t>InverseMapper</a:t>
            </a:r>
            <a:r>
              <a:rPr lang="en-US" dirty="0" smtClean="0"/>
              <a:t> for Affine transformations</a:t>
            </a:r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828800"/>
            <a:ext cx="6877050" cy="419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39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The simplest kind of transformations are linear</a:t>
            </a:r>
          </a:p>
          <a:p>
            <a:pPr lvl="1"/>
            <a:r>
              <a:rPr lang="en-US" sz="1600" dirty="0" smtClean="0"/>
              <a:t>x’ and y’ are linearly related to (</a:t>
            </a:r>
            <a:r>
              <a:rPr lang="en-US" sz="1600" dirty="0" smtClean="0"/>
              <a:t>x, y)</a:t>
            </a:r>
            <a:endParaRPr lang="en-US" sz="1600" dirty="0" smtClean="0"/>
          </a:p>
          <a:p>
            <a:pPr lvl="1"/>
            <a:r>
              <a:rPr lang="en-US" sz="1600" dirty="0" smtClean="0"/>
              <a:t>All linear transformations are known as </a:t>
            </a:r>
            <a:r>
              <a:rPr lang="en-US" sz="1600" b="1" i="1" dirty="0" smtClean="0"/>
              <a:t>affine</a:t>
            </a:r>
            <a:r>
              <a:rPr lang="en-US" sz="1600" dirty="0" smtClean="0"/>
              <a:t> </a:t>
            </a:r>
            <a:r>
              <a:rPr lang="en-US" sz="1600" dirty="0" smtClean="0"/>
              <a:t>transformations</a:t>
            </a:r>
            <a:endParaRPr lang="en-US" sz="1600" dirty="0" smtClean="0"/>
          </a:p>
          <a:p>
            <a:r>
              <a:rPr lang="en-US" sz="1800" dirty="0" smtClean="0"/>
              <a:t>Properties of affine transformations</a:t>
            </a:r>
          </a:p>
          <a:p>
            <a:pPr lvl="1"/>
            <a:r>
              <a:rPr lang="en-US" sz="1600" dirty="0" smtClean="0"/>
              <a:t>A straight line in the source is straight in the destination</a:t>
            </a:r>
          </a:p>
          <a:p>
            <a:pPr lvl="1"/>
            <a:r>
              <a:rPr lang="en-US" sz="1600" dirty="0" smtClean="0"/>
              <a:t>Parallel lines in the source are parallel in the </a:t>
            </a:r>
            <a:r>
              <a:rPr lang="en-US" sz="1600" dirty="0" smtClean="0"/>
              <a:t>destination</a:t>
            </a:r>
          </a:p>
          <a:p>
            <a:r>
              <a:rPr lang="en-US" sz="1800" dirty="0" smtClean="0"/>
              <a:t>The class of affine transformation functions is given by (7.2) where the six m coefficients determine the exact effect of the transform.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 lvl="1"/>
            <a:r>
              <a:rPr lang="en-US" sz="1700" dirty="0" smtClean="0"/>
              <a:t>Note that </a:t>
            </a:r>
            <a:r>
              <a:rPr lang="en-US" sz="1700" dirty="0" err="1" smtClean="0"/>
              <a:t>T</a:t>
            </a:r>
            <a:r>
              <a:rPr lang="en-US" sz="1700" baseline="-25000" dirty="0" err="1" smtClean="0"/>
              <a:t>x</a:t>
            </a:r>
            <a:r>
              <a:rPr lang="en-US" sz="1700" dirty="0" smtClean="0"/>
              <a:t> </a:t>
            </a:r>
            <a:r>
              <a:rPr lang="en-US" sz="1700" dirty="0" smtClean="0"/>
              <a:t>is a linear combination of weighted x, y and offset m02</a:t>
            </a:r>
          </a:p>
          <a:p>
            <a:pPr lvl="1"/>
            <a:r>
              <a:rPr lang="en-US" sz="1700" dirty="0" smtClean="0"/>
              <a:t>Note that T</a:t>
            </a:r>
            <a:r>
              <a:rPr lang="en-US" sz="1700" baseline="-25000" dirty="0" smtClean="0"/>
              <a:t>y</a:t>
            </a:r>
            <a:r>
              <a:rPr lang="en-US" sz="1700" dirty="0" smtClean="0"/>
              <a:t> </a:t>
            </a:r>
            <a:r>
              <a:rPr lang="en-US" sz="1700" dirty="0" smtClean="0"/>
              <a:t>is a linear combination of weighted x, y and offset m12</a:t>
            </a:r>
          </a:p>
          <a:p>
            <a:pPr lvl="1"/>
            <a:r>
              <a:rPr lang="en-US" sz="1700" dirty="0" smtClean="0"/>
              <a:t>The values of the six coefficients determine the specific effect </a:t>
            </a:r>
          </a:p>
          <a:p>
            <a:pPr lvl="2"/>
            <a:r>
              <a:rPr lang="en-US" sz="1700" dirty="0" smtClean="0"/>
              <a:t>Four of the coefficients are sufficient for rotation/scaling/shearing</a:t>
            </a:r>
          </a:p>
          <a:p>
            <a:pPr lvl="2"/>
            <a:r>
              <a:rPr lang="en-US" sz="1700" dirty="0" smtClean="0"/>
              <a:t>Two of the coefficients are necessary for translation</a:t>
            </a:r>
          </a:p>
          <a:p>
            <a:endParaRPr lang="en-US" sz="180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3581400"/>
            <a:ext cx="6629400" cy="66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Custom Implementation: </a:t>
            </a:r>
            <a:r>
              <a:rPr lang="en-US" dirty="0" err="1" smtClean="0"/>
              <a:t>GeometricTransformOp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Create a </a:t>
            </a:r>
            <a:r>
              <a:rPr lang="en-US" sz="2400" dirty="0" err="1" smtClean="0"/>
              <a:t>GeometricTransformOp</a:t>
            </a:r>
            <a:r>
              <a:rPr lang="en-US" sz="2400" dirty="0" smtClean="0"/>
              <a:t> that is able to perform any type of geometric transformation (whether affine or not!)</a:t>
            </a:r>
          </a:p>
          <a:p>
            <a:pPr lvl="1"/>
            <a:r>
              <a:rPr lang="en-US" sz="2000" dirty="0" smtClean="0"/>
              <a:t>This process is parameters on a </a:t>
            </a:r>
            <a:r>
              <a:rPr lang="en-US" sz="2000" dirty="0" err="1" smtClean="0"/>
              <a:t>mapper</a:t>
            </a:r>
            <a:r>
              <a:rPr lang="en-US" sz="2000" dirty="0" smtClean="0"/>
              <a:t>, an </a:t>
            </a:r>
            <a:r>
              <a:rPr lang="en-US" sz="2000" dirty="0" err="1" smtClean="0"/>
              <a:t>interpolant</a:t>
            </a:r>
            <a:r>
              <a:rPr lang="en-US" sz="2000" dirty="0" smtClean="0"/>
              <a:t> and a </a:t>
            </a:r>
            <a:r>
              <a:rPr lang="en-US" sz="2000" dirty="0" err="1" smtClean="0"/>
              <a:t>padder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438400"/>
            <a:ext cx="5762625" cy="390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40</a:t>
            </a:fld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09600"/>
            <a:ext cx="7620000" cy="249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124200"/>
            <a:ext cx="7391400" cy="240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41</a:t>
            </a:fld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Design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Support for </a:t>
            </a:r>
            <a:r>
              <a:rPr lang="en-US" dirty="0" err="1" smtClean="0"/>
              <a:t>GeometricTransforms</a:t>
            </a:r>
            <a:r>
              <a:rPr lang="en-US" dirty="0" smtClean="0"/>
              <a:t> involves a variety of cooperating classes as shown in the UML diagram of Figure 7.10.</a:t>
            </a:r>
            <a:endParaRPr lang="en-US" dirty="0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895600"/>
            <a:ext cx="7490394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42</a:t>
            </a:fld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</a:t>
            </a:r>
            <a:r>
              <a:rPr lang="en-US" dirty="0" err="1" smtClean="0"/>
              <a:t>GeometricTransformOp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43</a:t>
            </a:fld>
            <a:endParaRPr lang="en-US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09800"/>
            <a:ext cx="8229600" cy="206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linear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Non linear transformations can be achieved by implementing the </a:t>
            </a:r>
            <a:r>
              <a:rPr lang="en-US" dirty="0" err="1" smtClean="0"/>
              <a:t>InverseMapper</a:t>
            </a:r>
            <a:endParaRPr lang="en-US" dirty="0" smtClean="0"/>
          </a:p>
          <a:p>
            <a:r>
              <a:rPr lang="en-US" dirty="0" smtClean="0"/>
              <a:t>Consider a “</a:t>
            </a:r>
            <a:r>
              <a:rPr lang="en-US" dirty="0" err="1" smtClean="0"/>
              <a:t>TwirlMapper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This </a:t>
            </a:r>
            <a:r>
              <a:rPr lang="en-US" dirty="0" err="1" smtClean="0"/>
              <a:t>mapper</a:t>
            </a:r>
            <a:r>
              <a:rPr lang="en-US" dirty="0" smtClean="0"/>
              <a:t> imposes a sin-wave displacement on a location in both the x and y dimensions</a:t>
            </a:r>
          </a:p>
          <a:p>
            <a:pPr lvl="1"/>
            <a:r>
              <a:rPr lang="en-US" dirty="0" smtClean="0"/>
              <a:t>The strength of the displacement and the frequency of the displacement can be controlled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Where r is the distance between the point and the center coordinate</a:t>
            </a:r>
          </a:p>
          <a:p>
            <a:pPr lvl="1"/>
            <a:r>
              <a:rPr lang="en-US" dirty="0" smtClean="0"/>
              <a:t>Theta is the angle of rotation between the point and the center coordinate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581400"/>
            <a:ext cx="8039100" cy="80962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 linear transformations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45</a:t>
            </a:fld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66647"/>
            <a:ext cx="5638800" cy="5152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Twirl </a:t>
            </a:r>
            <a:r>
              <a:rPr lang="en-US" dirty="0" err="1" smtClean="0"/>
              <a:t>Mapper</a:t>
            </a:r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76400"/>
            <a:ext cx="3657600" cy="34550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5800" y="5334001"/>
            <a:ext cx="3657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xc</a:t>
            </a:r>
            <a:r>
              <a:rPr lang="en-US" dirty="0" smtClean="0"/>
              <a:t> = .5, </a:t>
            </a:r>
            <a:r>
              <a:rPr lang="en-US" dirty="0" err="1" smtClean="0"/>
              <a:t>yc</a:t>
            </a:r>
            <a:r>
              <a:rPr lang="en-US" dirty="0" smtClean="0"/>
              <a:t> = .5, strength = 3.75</a:t>
            </a:r>
            <a:endParaRPr lang="en-US" dirty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676401"/>
            <a:ext cx="3657600" cy="34550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5334001"/>
            <a:ext cx="36576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xc</a:t>
            </a:r>
            <a:r>
              <a:rPr lang="en-US" dirty="0" smtClean="0"/>
              <a:t> = .65, </a:t>
            </a:r>
            <a:r>
              <a:rPr lang="en-US" dirty="0" err="1" smtClean="0"/>
              <a:t>yc</a:t>
            </a:r>
            <a:r>
              <a:rPr lang="en-US" dirty="0" smtClean="0"/>
              <a:t> = .5, strength = 7.5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47</a:t>
            </a:fld>
            <a:endParaRPr lang="en-US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00200"/>
            <a:ext cx="8305800" cy="391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These two equations are often augmented by a third equation that may </a:t>
            </a:r>
            <a:r>
              <a:rPr lang="en-US" sz="1600" dirty="0" smtClean="0"/>
              <a:t>initially </a:t>
            </a:r>
            <a:r>
              <a:rPr lang="en-US" sz="1600" dirty="0" smtClean="0"/>
              <a:t>seem frivolous but allows for convenient </a:t>
            </a:r>
            <a:r>
              <a:rPr lang="en-US" sz="1600" dirty="0" smtClean="0"/>
              <a:t>representation and efficient computation</a:t>
            </a:r>
            <a:r>
              <a:rPr lang="en-US" sz="1600" dirty="0" smtClean="0"/>
              <a:t>. </a:t>
            </a:r>
            <a:r>
              <a:rPr lang="en-US" sz="1600" dirty="0" smtClean="0"/>
              <a:t>  </a:t>
            </a:r>
          </a:p>
          <a:p>
            <a:pPr lvl="1"/>
            <a:r>
              <a:rPr lang="en-US" sz="1400" dirty="0" smtClean="0"/>
              <a:t>The validity </a:t>
            </a:r>
            <a:r>
              <a:rPr lang="en-US" sz="1400" dirty="0" smtClean="0"/>
              <a:t>of the equation </a:t>
            </a:r>
            <a:r>
              <a:rPr lang="en-US" sz="1400" dirty="0" smtClean="0"/>
              <a:t>1=0x+0y+1 </a:t>
            </a:r>
            <a:r>
              <a:rPr lang="en-US" sz="1400" dirty="0" smtClean="0"/>
              <a:t>is obvious but including it as a </a:t>
            </a:r>
            <a:r>
              <a:rPr lang="en-US" sz="1400" dirty="0" smtClean="0"/>
              <a:t>third constraint </a:t>
            </a:r>
            <a:r>
              <a:rPr lang="en-US" sz="1400" dirty="0" smtClean="0"/>
              <a:t>within our system allows us to write the </a:t>
            </a:r>
            <a:r>
              <a:rPr lang="en-US" sz="1400" dirty="0" smtClean="0"/>
              <a:t>affine system </a:t>
            </a:r>
            <a:r>
              <a:rPr lang="en-US" sz="1400" dirty="0" smtClean="0"/>
              <a:t>in the </a:t>
            </a:r>
            <a:r>
              <a:rPr lang="en-US" sz="1400" dirty="0" smtClean="0"/>
              <a:t>matrix form </a:t>
            </a:r>
            <a:r>
              <a:rPr lang="en-US" sz="1400" dirty="0" smtClean="0"/>
              <a:t>of Equation (7.3). </a:t>
            </a:r>
            <a:endParaRPr lang="en-US" sz="1400" dirty="0" smtClean="0"/>
          </a:p>
          <a:p>
            <a:r>
              <a:rPr lang="en-US" sz="1600" dirty="0" smtClean="0"/>
              <a:t>The 3x3 </a:t>
            </a:r>
            <a:r>
              <a:rPr lang="en-US" sz="1600" dirty="0" smtClean="0"/>
              <a:t>matrix of </a:t>
            </a:r>
            <a:r>
              <a:rPr lang="en-US" sz="1600" dirty="0" smtClean="0"/>
              <a:t>coefficients in </a:t>
            </a:r>
            <a:r>
              <a:rPr lang="en-US" sz="1600" dirty="0" smtClean="0"/>
              <a:t>Equation (7.3) </a:t>
            </a:r>
            <a:r>
              <a:rPr lang="en-US" sz="1600" dirty="0" smtClean="0"/>
              <a:t>is known </a:t>
            </a:r>
            <a:r>
              <a:rPr lang="en-US" sz="1600" dirty="0" smtClean="0"/>
              <a:t>as the homogeneous transformation matrix. </a:t>
            </a:r>
            <a:endParaRPr lang="en-US" sz="1600" dirty="0" smtClean="0"/>
          </a:p>
          <a:p>
            <a:pPr lvl="1"/>
            <a:r>
              <a:rPr lang="en-US" sz="1400" dirty="0" smtClean="0"/>
              <a:t>Using </a:t>
            </a:r>
            <a:r>
              <a:rPr lang="en-US" sz="1400" dirty="0" smtClean="0"/>
              <a:t>this augmented </a:t>
            </a:r>
            <a:r>
              <a:rPr lang="en-US" sz="1400" dirty="0" smtClean="0"/>
              <a:t>system, a </a:t>
            </a:r>
            <a:r>
              <a:rPr lang="en-US" sz="1400" dirty="0" smtClean="0"/>
              <a:t>two-dimensional point is represented as a </a:t>
            </a:r>
            <a:r>
              <a:rPr lang="en-US" sz="1400" dirty="0" smtClean="0"/>
              <a:t>3x1 </a:t>
            </a:r>
            <a:r>
              <a:rPr lang="en-US" sz="1400" dirty="0" smtClean="0"/>
              <a:t>column vector where the </a:t>
            </a:r>
            <a:r>
              <a:rPr lang="en-US" sz="1400" dirty="0" smtClean="0"/>
              <a:t>first two </a:t>
            </a:r>
            <a:r>
              <a:rPr lang="en-US" sz="1400" dirty="0" smtClean="0"/>
              <a:t>elements correspond to the column and row while the third coordinate </a:t>
            </a:r>
            <a:r>
              <a:rPr lang="en-US" sz="1400" dirty="0" smtClean="0"/>
              <a:t>is constant </a:t>
            </a:r>
            <a:r>
              <a:rPr lang="en-US" sz="1400" dirty="0" smtClean="0"/>
              <a:t>at 1. </a:t>
            </a:r>
            <a:endParaRPr lang="en-US" sz="1400" dirty="0" smtClean="0"/>
          </a:p>
          <a:p>
            <a:pPr lvl="1"/>
            <a:r>
              <a:rPr lang="en-US" sz="1400" dirty="0" smtClean="0"/>
              <a:t>W</a:t>
            </a:r>
            <a:r>
              <a:rPr lang="en-US" sz="1400" dirty="0" smtClean="0"/>
              <a:t>hen </a:t>
            </a:r>
            <a:r>
              <a:rPr lang="en-US" sz="1400" dirty="0" smtClean="0"/>
              <a:t>a two-dimensional point is represented in this form it </a:t>
            </a:r>
            <a:r>
              <a:rPr lang="en-US" sz="1400" dirty="0" smtClean="0"/>
              <a:t>is referred </a:t>
            </a:r>
            <a:r>
              <a:rPr lang="en-US" sz="1400" dirty="0" smtClean="0"/>
              <a:t>to as a homogenous coordinate. </a:t>
            </a:r>
            <a:endParaRPr lang="en-US" sz="1400" dirty="0" smtClean="0"/>
          </a:p>
          <a:p>
            <a:pPr lvl="1"/>
            <a:r>
              <a:rPr lang="en-US" sz="1400" dirty="0" smtClean="0"/>
              <a:t>When </a:t>
            </a:r>
            <a:r>
              <a:rPr lang="en-US" sz="1400" dirty="0" smtClean="0"/>
              <a:t>using homogenous </a:t>
            </a:r>
            <a:r>
              <a:rPr lang="en-US" sz="1400" dirty="0" smtClean="0"/>
              <a:t>coordinates, the </a:t>
            </a:r>
            <a:r>
              <a:rPr lang="en-US" sz="1400" dirty="0" smtClean="0"/>
              <a:t>transformation of a </a:t>
            </a:r>
            <a:r>
              <a:rPr lang="en-US" sz="1400" dirty="0" smtClean="0"/>
              <a:t>point V </a:t>
            </a:r>
            <a:r>
              <a:rPr lang="en-US" sz="1400" dirty="0" smtClean="0"/>
              <a:t>with a transformation matrix A is given by </a:t>
            </a:r>
            <a:r>
              <a:rPr lang="en-US" sz="1400" dirty="0" smtClean="0"/>
              <a:t>the matrix product AV and is itself a point.   In </a:t>
            </a:r>
            <a:r>
              <a:rPr lang="en-US" sz="1400" dirty="0" smtClean="0"/>
              <a:t>other words, </a:t>
            </a:r>
            <a:r>
              <a:rPr lang="en-US" sz="1400" dirty="0" smtClean="0"/>
              <a:t>there is closure under transformation.</a:t>
            </a:r>
            <a:endParaRPr lang="en-US" sz="1400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800600"/>
            <a:ext cx="7543800" cy="116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An affine transformation matrix is a six parameter entity controlling the coordinate mapping between source and destination image.</a:t>
            </a:r>
          </a:p>
          <a:p>
            <a:r>
              <a:rPr lang="en-US" dirty="0" smtClean="0"/>
              <a:t>The following table shows the correspondence between coefficient settings and effect.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7285225" cy="257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837645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Affine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 single homogeneous matrix can also represent a </a:t>
            </a:r>
            <a:r>
              <a:rPr lang="en-US" sz="1600" i="1" dirty="0" smtClean="0"/>
              <a:t>sequence</a:t>
            </a:r>
            <a:r>
              <a:rPr lang="en-US" sz="1600" dirty="0" smtClean="0"/>
              <a:t> of </a:t>
            </a:r>
            <a:r>
              <a:rPr lang="en-US" sz="1600" dirty="0" smtClean="0"/>
              <a:t>individual affine operations</a:t>
            </a:r>
            <a:r>
              <a:rPr lang="en-US" sz="1600" dirty="0" smtClean="0"/>
              <a:t>. </a:t>
            </a:r>
            <a:endParaRPr lang="en-US" sz="1600" dirty="0" smtClean="0"/>
          </a:p>
          <a:p>
            <a:r>
              <a:rPr lang="en-US" sz="1600" dirty="0" smtClean="0"/>
              <a:t>Let </a:t>
            </a:r>
            <a:r>
              <a:rPr lang="en-US" sz="1600" dirty="0" smtClean="0"/>
              <a:t>A and B represent affine </a:t>
            </a:r>
            <a:r>
              <a:rPr lang="en-US" sz="1600" dirty="0" smtClean="0"/>
              <a:t>transformation matrices</a:t>
            </a:r>
          </a:p>
          <a:p>
            <a:pPr lvl="1"/>
            <a:r>
              <a:rPr lang="en-US" sz="1400" dirty="0" smtClean="0"/>
              <a:t>the </a:t>
            </a:r>
            <a:r>
              <a:rPr lang="en-US" sz="1400" dirty="0" smtClean="0"/>
              <a:t>affine </a:t>
            </a:r>
            <a:r>
              <a:rPr lang="en-US" sz="1400" dirty="0" smtClean="0"/>
              <a:t>matrix </a:t>
            </a:r>
            <a:r>
              <a:rPr lang="en-US" sz="1400" dirty="0" smtClean="0"/>
              <a:t>corresponding to the application of A followed by B is given as </a:t>
            </a:r>
            <a:r>
              <a:rPr lang="en-US" sz="1400" dirty="0" smtClean="0"/>
              <a:t>BA</a:t>
            </a:r>
          </a:p>
          <a:p>
            <a:pPr lvl="1"/>
            <a:r>
              <a:rPr lang="en-US" sz="1400" dirty="0" smtClean="0"/>
              <a:t>BA is </a:t>
            </a:r>
            <a:r>
              <a:rPr lang="en-US" sz="1400" dirty="0" smtClean="0"/>
              <a:t>itself a homogeneous transformation matrix. </a:t>
            </a:r>
            <a:endParaRPr lang="en-US" sz="1400" dirty="0" smtClean="0"/>
          </a:p>
          <a:p>
            <a:pPr lvl="1"/>
            <a:r>
              <a:rPr lang="en-US" sz="1400" dirty="0" smtClean="0"/>
              <a:t>Matrix multiplication, also </a:t>
            </a:r>
            <a:r>
              <a:rPr lang="en-US" sz="1400" dirty="0" smtClean="0"/>
              <a:t>termed concatenation, therefore corresponds to the sequential </a:t>
            </a:r>
            <a:r>
              <a:rPr lang="en-US" sz="1400" dirty="0" smtClean="0"/>
              <a:t>composition of </a:t>
            </a:r>
            <a:r>
              <a:rPr lang="en-US" sz="1400" dirty="0" smtClean="0"/>
              <a:t>individual affine </a:t>
            </a:r>
            <a:r>
              <a:rPr lang="en-US" sz="1400" dirty="0" smtClean="0"/>
              <a:t>transformations</a:t>
            </a:r>
            <a:r>
              <a:rPr lang="en-US" sz="1400" dirty="0" smtClean="0"/>
              <a:t>. </a:t>
            </a:r>
            <a:endParaRPr lang="en-US" sz="1400" dirty="0" smtClean="0"/>
          </a:p>
          <a:p>
            <a:pPr lvl="1"/>
            <a:r>
              <a:rPr lang="en-US" sz="1400" dirty="0" smtClean="0"/>
              <a:t>Note </a:t>
            </a:r>
            <a:r>
              <a:rPr lang="en-US" sz="1400" dirty="0" smtClean="0"/>
              <a:t>that the order of multiplication </a:t>
            </a:r>
            <a:r>
              <a:rPr lang="en-US" sz="1400" dirty="0" smtClean="0"/>
              <a:t>is both </a:t>
            </a:r>
            <a:r>
              <a:rPr lang="en-US" sz="1400" dirty="0" smtClean="0"/>
              <a:t>important and opposite to the way the operations are mentally </a:t>
            </a:r>
            <a:r>
              <a:rPr lang="en-US" sz="1400" dirty="0" smtClean="0"/>
              <a:t>envisioned.</a:t>
            </a:r>
          </a:p>
          <a:p>
            <a:r>
              <a:rPr lang="en-US" sz="1600" dirty="0" smtClean="0"/>
              <a:t>While </a:t>
            </a:r>
            <a:r>
              <a:rPr lang="en-US" sz="1600" dirty="0" smtClean="0"/>
              <a:t>we speak of transform A followed by transform B, these operations are </a:t>
            </a:r>
            <a:r>
              <a:rPr lang="en-US" sz="1600" dirty="0" smtClean="0"/>
              <a:t>actually </a:t>
            </a:r>
            <a:r>
              <a:rPr lang="en-US" sz="1600" dirty="0" smtClean="0"/>
              <a:t>composed as matrix B multiplied by (or concatenated with) matrix A. </a:t>
            </a:r>
            <a:endParaRPr lang="en-US" sz="1600" dirty="0" smtClean="0"/>
          </a:p>
          <a:p>
            <a:r>
              <a:rPr lang="en-US" sz="1600" dirty="0" smtClean="0"/>
              <a:t>Assume, for example, that matrix A represents a rotation of  30 degrees about the origin and matrix B represents a horizontal shear by a factor of .5.  The affine matrix corresponding to the rotation followed by shear is given as BA. 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029200"/>
            <a:ext cx="8001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918139F2-BC75-4009-9E9B-56A32B0F8355}" type="slidenum">
              <a:rPr lang="en-US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139F2-BC75-4009-9E9B-56A32B0F835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Transformations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82000" cy="45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/>
              <a:t>Explain what the following transformation matrices accomplishes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352800" y="1828800"/>
          <a:ext cx="1981200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0400"/>
                <a:gridCol w="660400"/>
                <a:gridCol w="660400"/>
              </a:tblGrid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76600"/>
            <a:ext cx="3810000" cy="29096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276600"/>
            <a:ext cx="3065374" cy="28956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4351</TotalTime>
  <Words>2859</Words>
  <Application>Microsoft Office PowerPoint</Application>
  <PresentationFormat>On-screen Show (4:3)</PresentationFormat>
  <Paragraphs>405</Paragraphs>
  <Slides>47</Slides>
  <Notes>47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Origin</vt:lpstr>
      <vt:lpstr>Geometric Operations</vt:lpstr>
      <vt:lpstr>Geometric Operations</vt:lpstr>
      <vt:lpstr>Affine Transformations</vt:lpstr>
      <vt:lpstr>Affine Transformations</vt:lpstr>
      <vt:lpstr>Affine Transformations</vt:lpstr>
      <vt:lpstr>Affine Transformations</vt:lpstr>
      <vt:lpstr>Slide 7</vt:lpstr>
      <vt:lpstr>Affine Transformations</vt:lpstr>
      <vt:lpstr>Affine Transformations</vt:lpstr>
      <vt:lpstr>Affine Transformations</vt:lpstr>
      <vt:lpstr>Affine Transformations</vt:lpstr>
      <vt:lpstr>Affine Transformations</vt:lpstr>
      <vt:lpstr>Issues with geometric ops</vt:lpstr>
      <vt:lpstr>Point Transformation</vt:lpstr>
      <vt:lpstr>Two Issues</vt:lpstr>
      <vt:lpstr>Two Issues: Dimensionality</vt:lpstr>
      <vt:lpstr>Two Issues: Mapping</vt:lpstr>
      <vt:lpstr>Image Rotation Example</vt:lpstr>
      <vt:lpstr>Forward Mapping</vt:lpstr>
      <vt:lpstr>Backward mapping</vt:lpstr>
      <vt:lpstr>Backward (Reverse) Mapping</vt:lpstr>
      <vt:lpstr>Interpolation</vt:lpstr>
      <vt:lpstr>Nearest Neighbor</vt:lpstr>
      <vt:lpstr>Bilinear Interpolation</vt:lpstr>
      <vt:lpstr>Bilinear Interpolation</vt:lpstr>
      <vt:lpstr>Bicubic Interpolation</vt:lpstr>
      <vt:lpstr>Slide 27</vt:lpstr>
      <vt:lpstr>Resampling</vt:lpstr>
      <vt:lpstr>Implementation: AffineTransform</vt:lpstr>
      <vt:lpstr>Implementation: AffineTransform</vt:lpstr>
      <vt:lpstr>Implementation: AffineTransformOp</vt:lpstr>
      <vt:lpstr>Implementation: AffineTransformOp</vt:lpstr>
      <vt:lpstr>Implementation: AffineTransformOp</vt:lpstr>
      <vt:lpstr>Implementation: AffineTransformOp</vt:lpstr>
      <vt:lpstr>Custom Implementation</vt:lpstr>
      <vt:lpstr>Custom Implementation: Interpolant</vt:lpstr>
      <vt:lpstr>Custom Implementation: Interpolant</vt:lpstr>
      <vt:lpstr>Custom Implementation: InverseMapper</vt:lpstr>
      <vt:lpstr>Custom Implementation: AffineMapper</vt:lpstr>
      <vt:lpstr>Custom Implementation: GeometricTransformOp</vt:lpstr>
      <vt:lpstr>Slide 41</vt:lpstr>
      <vt:lpstr>Class Design Overview</vt:lpstr>
      <vt:lpstr>Using the GeometricTransformOp</vt:lpstr>
      <vt:lpstr>Non linear transformations</vt:lpstr>
      <vt:lpstr>Non linear transformations</vt:lpstr>
      <vt:lpstr>Twirl Mapper</vt:lpstr>
      <vt:lpstr>Other examples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Geometric Operations</dc:title>
  <dc:subject>The Art of Image Processing</dc:subject>
  <dc:creator>Kenny Hunt</dc:creator>
  <cp:lastModifiedBy>kenny</cp:lastModifiedBy>
  <cp:revision>305</cp:revision>
  <dcterms:created xsi:type="dcterms:W3CDTF">2008-11-10T15:44:23Z</dcterms:created>
  <dcterms:modified xsi:type="dcterms:W3CDTF">2010-09-09T15:24:10Z</dcterms:modified>
</cp:coreProperties>
</file>