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3"/>
  </p:notesMasterIdLst>
  <p:sldIdLst>
    <p:sldId id="256" r:id="rId2"/>
    <p:sldId id="407" r:id="rId3"/>
    <p:sldId id="408" r:id="rId4"/>
    <p:sldId id="409" r:id="rId5"/>
    <p:sldId id="410" r:id="rId6"/>
    <p:sldId id="411" r:id="rId7"/>
    <p:sldId id="412" r:id="rId8"/>
    <p:sldId id="413" r:id="rId9"/>
    <p:sldId id="414" r:id="rId10"/>
    <p:sldId id="415" r:id="rId11"/>
    <p:sldId id="416" r:id="rId12"/>
    <p:sldId id="417" r:id="rId13"/>
    <p:sldId id="418" r:id="rId14"/>
    <p:sldId id="419" r:id="rId15"/>
    <p:sldId id="420" r:id="rId16"/>
    <p:sldId id="421" r:id="rId17"/>
    <p:sldId id="422" r:id="rId18"/>
    <p:sldId id="423" r:id="rId19"/>
    <p:sldId id="424" r:id="rId20"/>
    <p:sldId id="425" r:id="rId21"/>
    <p:sldId id="42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166" d="100"/>
          <a:sy n="166" d="100"/>
        </p:scale>
        <p:origin x="-196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1CC74-4A26-4944-BFA1-B577189284A6}" type="datetimeFigureOut">
              <a:rPr lang="en-US" smtClean="0"/>
              <a:pPr/>
              <a:t>9/8/2010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F9303-300E-4E66-91A2-C3F4AFDCF4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8CFA630-13BB-46C4-BD44-B2C5F9B66074}" type="datetimeFigureOut">
              <a:rPr lang="en-US" smtClean="0"/>
              <a:pPr/>
              <a:t>9/8/2010</a:t>
            </a:fld>
            <a:endParaRPr lang="en-US" dirty="0">
              <a:solidFill>
                <a:srgbClr val="FFFFFF"/>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solidFill>
                <a:srgbClr val="FFFFFF"/>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BC5217A8-0E06-4059-AC45-433E2E67A85D}" type="slidenum">
              <a:rPr kumimoji="0" lang="en-US" smtClean="0"/>
              <a:pPr/>
              <a:t>‹#›</a:t>
            </a:fld>
            <a:endParaRPr kumimoji="0" lang="en-US" dirty="0">
              <a:solidFill>
                <a:srgbClr val="FFFFFF"/>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9/8/2010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8CFA630-13BB-46C4-BD44-B2C5F9B66074}" type="datetimeFigureOut">
              <a:rPr lang="en-US" smtClean="0"/>
              <a:pPr/>
              <a:t>9/8/2010</a:t>
            </a:fld>
            <a:endParaRPr lang="en-US">
              <a:solidFill>
                <a:schemeClr val="tx2"/>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solidFill>
                <a:schemeClr val="tx2"/>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BC5217A8-0E06-4059-AC45-433E2E67A85D}" type="slidenum">
              <a:rPr kumimoji="0" lang="en-US" smtClean="0"/>
              <a:pPr/>
              <a:t>‹#›</a:t>
            </a:fld>
            <a:endParaRPr kumimoji="0"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CFA630-13BB-46C4-BD44-B2C5F9B66074}"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CFA630-13BB-46C4-BD44-B2C5F9B66074}" type="datetimeFigureOut">
              <a:rPr lang="en-US" smtClean="0"/>
              <a:pPr/>
              <a:t>9/8/2010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CFA630-13BB-46C4-BD44-B2C5F9B66074}" type="datetimeFigureOut">
              <a:rPr lang="en-US" smtClean="0"/>
              <a:pPr/>
              <a:t>9/8/2010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FA630-13BB-46C4-BD44-B2C5F9B66074}" type="datetimeFigureOut">
              <a:rPr lang="en-US" smtClean="0"/>
              <a:pPr/>
              <a:t>9/8/2010</a:t>
            </a:fld>
            <a:endParaRPr lang="en-US" dirty="0">
              <a:solidFill>
                <a:schemeClr val="tx2"/>
              </a:solidFill>
            </a:endParaRPr>
          </a:p>
        </p:txBody>
      </p:sp>
      <p:sp>
        <p:nvSpPr>
          <p:cNvPr id="3" name="Footer Placeholder 2"/>
          <p:cNvSpPr>
            <a:spLocks noGrp="1"/>
          </p:cNvSpPr>
          <p:nvPr>
            <p:ph type="ftr" sz="quarter" idx="11"/>
          </p:nvPr>
        </p:nvSpPr>
        <p:spPr/>
        <p:txBody>
          <a:bodyPr/>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CFA630-13BB-46C4-BD44-B2C5F9B66074}"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CFA630-13BB-46C4-BD44-B2C5F9B66074}"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8CFA630-13BB-46C4-BD44-B2C5F9B66074}" type="datetimeFigureOut">
              <a:rPr lang="en-US" smtClean="0"/>
              <a:pPr/>
              <a:t>9/8/2010</a:t>
            </a:fld>
            <a:endParaRPr lang="en-US" sz="10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0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Processing</a:t>
            </a:r>
            <a:endParaRPr lang="en-US" dirty="0"/>
          </a:p>
        </p:txBody>
      </p:sp>
      <p:sp>
        <p:nvSpPr>
          <p:cNvPr id="3" name="Subtitle 2"/>
          <p:cNvSpPr>
            <a:spLocks noGrp="1"/>
          </p:cNvSpPr>
          <p:nvPr>
            <p:ph type="subTitle" idx="1"/>
          </p:nvPr>
        </p:nvSpPr>
        <p:spPr/>
        <p:txBody>
          <a:bodyPr/>
          <a:lstStyle/>
          <a:p>
            <a:r>
              <a:rPr lang="en-US" dirty="0" smtClean="0"/>
              <a:t>There goes the neighborhood</a:t>
            </a:r>
            <a:endParaRPr lang="en-US" dirty="0"/>
          </a:p>
        </p:txBody>
      </p:sp>
      <p:pic>
        <p:nvPicPr>
          <p:cNvPr id="6" name="Picture 5" descr="Hans.png"/>
          <p:cNvPicPr>
            <a:picLocks noChangeAspect="1"/>
          </p:cNvPicPr>
          <p:nvPr/>
        </p:nvPicPr>
        <p:blipFill>
          <a:blip r:embed="rId3" cstate="print"/>
          <a:stretch>
            <a:fillRect/>
          </a:stretch>
        </p:blipFill>
        <p:spPr>
          <a:xfrm>
            <a:off x="914400" y="838200"/>
            <a:ext cx="2286000" cy="2286000"/>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descr="HenryXIII_Noisy.png"/>
          <p:cNvPicPr>
            <a:picLocks noChangeAspect="1"/>
          </p:cNvPicPr>
          <p:nvPr/>
        </p:nvPicPr>
        <p:blipFill>
          <a:blip r:embed="rId4"/>
          <a:stretch>
            <a:fillRect/>
          </a:stretch>
        </p:blipFill>
        <p:spPr>
          <a:xfrm>
            <a:off x="3505200" y="838200"/>
            <a:ext cx="2286000" cy="2286000"/>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descr="HenryXIII_Noisy_Median7.png"/>
          <p:cNvPicPr>
            <a:picLocks noChangeAspect="1"/>
          </p:cNvPicPr>
          <p:nvPr/>
        </p:nvPicPr>
        <p:blipFill>
          <a:blip r:embed="rId5" cstate="print"/>
          <a:stretch>
            <a:fillRect/>
          </a:stretch>
        </p:blipFill>
        <p:spPr>
          <a:xfrm>
            <a:off x="6096000" y="838200"/>
            <a:ext cx="2286000" cy="22860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533399" y="914400"/>
            <a:ext cx="8105623" cy="3429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1752600" y="304800"/>
            <a:ext cx="5334000" cy="630784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 Filtering: Analysis</a:t>
            </a:r>
            <a:endParaRPr lang="en-US" dirty="0"/>
          </a:p>
        </p:txBody>
      </p:sp>
      <p:sp>
        <p:nvSpPr>
          <p:cNvPr id="3" name="Content Placeholder 2"/>
          <p:cNvSpPr>
            <a:spLocks noGrp="1"/>
          </p:cNvSpPr>
          <p:nvPr>
            <p:ph sz="quarter" idx="1"/>
          </p:nvPr>
        </p:nvSpPr>
        <p:spPr/>
        <p:txBody>
          <a:bodyPr/>
          <a:lstStyle/>
          <a:p>
            <a:r>
              <a:rPr lang="en-US" dirty="0" smtClean="0"/>
              <a:t>Computationally slow implementation.  Assume an </a:t>
            </a:r>
            <a:r>
              <a:rPr lang="en-US" dirty="0" err="1" smtClean="0"/>
              <a:t>NxN</a:t>
            </a:r>
            <a:r>
              <a:rPr lang="en-US" dirty="0" smtClean="0"/>
              <a:t> rectangular region and a </a:t>
            </a:r>
            <a:r>
              <a:rPr lang="en-US" dirty="0" err="1" smtClean="0"/>
              <a:t>WxH</a:t>
            </a:r>
            <a:r>
              <a:rPr lang="en-US" dirty="0" smtClean="0"/>
              <a:t> source</a:t>
            </a:r>
          </a:p>
          <a:p>
            <a:pPr lvl="1"/>
            <a:r>
              <a:rPr lang="en-US" dirty="0" smtClean="0"/>
              <a:t>Requires sorting </a:t>
            </a:r>
            <a:r>
              <a:rPr lang="en-US" dirty="0" err="1" smtClean="0"/>
              <a:t>NxN</a:t>
            </a:r>
            <a:r>
              <a:rPr lang="en-US" dirty="0" smtClean="0"/>
              <a:t> samples </a:t>
            </a:r>
            <a:r>
              <a:rPr lang="en-US" i="1" dirty="0" smtClean="0"/>
              <a:t>for each source sample</a:t>
            </a:r>
          </a:p>
          <a:p>
            <a:pPr lvl="1"/>
            <a:r>
              <a:rPr lang="en-US" dirty="0" smtClean="0"/>
              <a:t>Assume that sorting N</a:t>
            </a:r>
            <a:r>
              <a:rPr lang="en-US" baseline="30000" dirty="0" smtClean="0"/>
              <a:t>2</a:t>
            </a:r>
            <a:r>
              <a:rPr lang="en-US" dirty="0" smtClean="0"/>
              <a:t> samples takes time proportional to N</a:t>
            </a:r>
            <a:r>
              <a:rPr lang="en-US" baseline="30000" dirty="0" smtClean="0"/>
              <a:t>2</a:t>
            </a:r>
            <a:r>
              <a:rPr lang="en-US" dirty="0" smtClean="0"/>
              <a:t>*log(N</a:t>
            </a:r>
            <a:r>
              <a:rPr lang="en-US" baseline="30000" dirty="0" smtClean="0"/>
              <a:t>2</a:t>
            </a:r>
            <a:r>
              <a:rPr lang="en-US" dirty="0" smtClean="0"/>
              <a:t>)</a:t>
            </a:r>
          </a:p>
          <a:p>
            <a:pPr lvl="1"/>
            <a:r>
              <a:rPr lang="en-US" dirty="0" smtClean="0"/>
              <a:t>Filtering takes time proportional to WHN</a:t>
            </a:r>
            <a:r>
              <a:rPr lang="en-US" baseline="30000" dirty="0" smtClean="0"/>
              <a:t>2</a:t>
            </a:r>
            <a:r>
              <a:rPr lang="en-US" dirty="0" smtClean="0"/>
              <a:t>*log(N</a:t>
            </a:r>
            <a:r>
              <a:rPr lang="en-US" baseline="30000" dirty="0" smtClean="0"/>
              <a:t>2</a:t>
            </a:r>
            <a:r>
              <a:rPr lang="en-US" dirty="0" smtClean="0"/>
              <a:t>).  Too slow!</a:t>
            </a:r>
          </a:p>
          <a:p>
            <a:pPr lvl="1"/>
            <a:r>
              <a:rPr lang="en-US" dirty="0" smtClean="0"/>
              <a:t>Can improve performance by noting that:</a:t>
            </a:r>
          </a:p>
          <a:p>
            <a:pPr lvl="2"/>
            <a:r>
              <a:rPr lang="en-US" dirty="0" smtClean="0"/>
              <a:t>Minimum/Maximum filtering doesn’t require sorting.</a:t>
            </a:r>
          </a:p>
          <a:p>
            <a:pPr lvl="2"/>
            <a:r>
              <a:rPr lang="en-US" dirty="0" smtClean="0"/>
              <a:t>Can also improve performance by leveraging the fact that adjacent regions overlap.  Use previous regions computational output to bootstrap the next region.</a:t>
            </a:r>
          </a:p>
          <a:p>
            <a:pPr lvl="2"/>
            <a:r>
              <a:rPr lang="en-US" dirty="0" smtClean="0"/>
              <a:t>Can also use approximation based on successive Nx1 and 1xN rank filtering (similar to </a:t>
            </a:r>
            <a:r>
              <a:rPr lang="en-US" dirty="0" err="1" smtClean="0"/>
              <a:t>separability</a:t>
            </a:r>
            <a:r>
              <a:rPr lang="en-US" dirty="0" smtClean="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Median filtering approximation</a:t>
            </a:r>
            <a:br>
              <a:rPr lang="en-US" dirty="0" smtClean="0"/>
            </a:br>
            <a:r>
              <a:rPr lang="en-US" sz="2700" dirty="0" smtClean="0"/>
              <a:t>(3x3 row followed by column median filtering)</a:t>
            </a:r>
            <a:endParaRPr lang="en-US" dirty="0"/>
          </a:p>
        </p:txBody>
      </p:sp>
      <p:pic>
        <p:nvPicPr>
          <p:cNvPr id="31746" name="Picture 2"/>
          <p:cNvPicPr>
            <a:picLocks noChangeAspect="1" noChangeArrowheads="1"/>
          </p:cNvPicPr>
          <p:nvPr/>
        </p:nvPicPr>
        <p:blipFill>
          <a:blip r:embed="rId3"/>
          <a:srcRect/>
          <a:stretch>
            <a:fillRect/>
          </a:stretch>
        </p:blipFill>
        <p:spPr bwMode="auto">
          <a:xfrm>
            <a:off x="381000" y="1600200"/>
            <a:ext cx="8296275" cy="34861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Filtering</a:t>
            </a:r>
            <a:endParaRPr lang="en-US" dirty="0"/>
          </a:p>
        </p:txBody>
      </p:sp>
      <p:sp>
        <p:nvSpPr>
          <p:cNvPr id="3" name="Content Placeholder 2"/>
          <p:cNvSpPr>
            <a:spLocks noGrp="1"/>
          </p:cNvSpPr>
          <p:nvPr>
            <p:ph sz="quarter" idx="1"/>
          </p:nvPr>
        </p:nvSpPr>
        <p:spPr/>
        <p:txBody>
          <a:bodyPr/>
          <a:lstStyle/>
          <a:p>
            <a:r>
              <a:rPr lang="en-US" dirty="0" smtClean="0"/>
              <a:t>A technique that leverages the computational overlap between successive regions.</a:t>
            </a:r>
            <a:endParaRPr lang="en-US" dirty="0"/>
          </a:p>
        </p:txBody>
      </p:sp>
      <p:pic>
        <p:nvPicPr>
          <p:cNvPr id="32770" name="Picture 2"/>
          <p:cNvPicPr>
            <a:picLocks noChangeAspect="1" noChangeArrowheads="1"/>
          </p:cNvPicPr>
          <p:nvPr/>
        </p:nvPicPr>
        <p:blipFill>
          <a:blip r:embed="rId3"/>
          <a:srcRect/>
          <a:stretch>
            <a:fillRect/>
          </a:stretch>
        </p:blipFill>
        <p:spPr bwMode="auto">
          <a:xfrm>
            <a:off x="762000" y="2209800"/>
            <a:ext cx="7779811" cy="402431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Statistical Filters: Range </a:t>
            </a:r>
            <a:endParaRPr lang="en-US" dirty="0"/>
          </a:p>
        </p:txBody>
      </p:sp>
      <p:sp>
        <p:nvSpPr>
          <p:cNvPr id="3" name="Content Placeholder 2"/>
          <p:cNvSpPr>
            <a:spLocks noGrp="1"/>
          </p:cNvSpPr>
          <p:nvPr>
            <p:ph sz="quarter" idx="1"/>
          </p:nvPr>
        </p:nvSpPr>
        <p:spPr/>
        <p:txBody>
          <a:bodyPr/>
          <a:lstStyle/>
          <a:p>
            <a:r>
              <a:rPr lang="en-US" dirty="0" smtClean="0"/>
              <a:t>Range filtering is related to rank </a:t>
            </a:r>
            <a:r>
              <a:rPr lang="en-US" dirty="0" err="1" smtClean="0"/>
              <a:t>ﬁltering</a:t>
            </a:r>
            <a:r>
              <a:rPr lang="en-US" dirty="0" smtClean="0"/>
              <a:t> but it is not itself a rank filter and hence cannot be accomplished directly by the </a:t>
            </a:r>
            <a:r>
              <a:rPr lang="en-US" dirty="0" err="1" smtClean="0"/>
              <a:t>RankOp</a:t>
            </a:r>
            <a:r>
              <a:rPr lang="en-US" dirty="0" smtClean="0"/>
              <a:t> class. </a:t>
            </a:r>
          </a:p>
          <a:p>
            <a:r>
              <a:rPr lang="en-US" dirty="0" smtClean="0"/>
              <a:t>Range filtering produces the difference between the maximum and minimum values of all samples in the neighborhood such that it generates large signals where there are large differences (edges) in the source image and will generate smaller signals where there is little variation in the source image.</a:t>
            </a:r>
          </a:p>
          <a:p>
            <a:r>
              <a:rPr lang="en-US" dirty="0" smtClean="0"/>
              <a:t>Implement using image subtraction with the min and max filtered images.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Statistical Filters: Most Common</a:t>
            </a:r>
            <a:endParaRPr lang="en-US" dirty="0"/>
          </a:p>
        </p:txBody>
      </p:sp>
      <p:sp>
        <p:nvSpPr>
          <p:cNvPr id="3" name="Content Placeholder 2"/>
          <p:cNvSpPr>
            <a:spLocks noGrp="1"/>
          </p:cNvSpPr>
          <p:nvPr>
            <p:ph sz="quarter" idx="1"/>
          </p:nvPr>
        </p:nvSpPr>
        <p:spPr/>
        <p:txBody>
          <a:bodyPr>
            <a:normAutofit/>
          </a:bodyPr>
          <a:lstStyle/>
          <a:p>
            <a:r>
              <a:rPr lang="en-US" dirty="0" smtClean="0"/>
              <a:t>Rather than keying on rank it is possible to select the most common element in the neighborhood. </a:t>
            </a:r>
          </a:p>
          <a:p>
            <a:pPr lvl="1"/>
            <a:r>
              <a:rPr lang="en-US" dirty="0" smtClean="0"/>
              <a:t>This is a histogram-based approach that produces a distorted image where clusters of color are generated.   The resulting image will generally have the appearance of a mosaic or an oil painting with the size and shape of the mask determining the precise effect. </a:t>
            </a:r>
          </a:p>
          <a:p>
            <a:pPr lvl="1"/>
            <a:r>
              <a:rPr lang="en-US" dirty="0" smtClean="0"/>
              <a:t>If two or more elements are most common the one nearest the average of the region should be selected; otherwise choose the darker value. </a:t>
            </a:r>
          </a:p>
          <a:p>
            <a:pPr lvl="1"/>
            <a:r>
              <a:rPr lang="en-US" dirty="0" smtClean="0"/>
              <a:t>It should be noted that performing this filter in one of the perceptual color spaces produces superior results since smaller color distortions are introduced.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228600" y="152400"/>
            <a:ext cx="8514253" cy="618648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Matching and Correlation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Consider the problem of locating an object in some source image. In the simplest case the object itself can be represented as an image which is known as a template. </a:t>
            </a:r>
          </a:p>
          <a:p>
            <a:r>
              <a:rPr lang="en-US" dirty="0" smtClean="0"/>
              <a:t>A template matching algorithm can then be used to determine where, if at all, the template image occurs in the source.</a:t>
            </a:r>
          </a:p>
          <a:p>
            <a:r>
              <a:rPr lang="en-US" dirty="0" smtClean="0"/>
              <a:t>One template matching technique is to pass the template image over the source image and compute the error between the template and the </a:t>
            </a:r>
            <a:r>
              <a:rPr lang="en-US" dirty="0" err="1" smtClean="0"/>
              <a:t>subimage</a:t>
            </a:r>
            <a:r>
              <a:rPr lang="en-US" dirty="0" smtClean="0"/>
              <a:t> of the source that is coincident with the template.   A match occurs at any location where the error falls below a threshold value.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Matching and Correlation</a:t>
            </a:r>
            <a:endParaRPr lang="en-US" dirty="0"/>
          </a:p>
        </p:txBody>
      </p:sp>
      <p:sp>
        <p:nvSpPr>
          <p:cNvPr id="3" name="Content Placeholder 2"/>
          <p:cNvSpPr>
            <a:spLocks noGrp="1"/>
          </p:cNvSpPr>
          <p:nvPr>
            <p:ph sz="quarter" idx="1"/>
          </p:nvPr>
        </p:nvSpPr>
        <p:spPr/>
        <p:txBody>
          <a:bodyPr/>
          <a:lstStyle/>
          <a:p>
            <a:r>
              <a:rPr lang="en-US" dirty="0" smtClean="0"/>
              <a:t>Given source image f and an </a:t>
            </a:r>
            <a:r>
              <a:rPr lang="en-US" dirty="0" err="1" smtClean="0"/>
              <a:t>MxN</a:t>
            </a:r>
            <a:r>
              <a:rPr lang="en-US" dirty="0" smtClean="0"/>
              <a:t> template K where both M and N are odd, we can compute the RMS error g at location (</a:t>
            </a:r>
            <a:r>
              <a:rPr lang="en-US" dirty="0" err="1" smtClean="0"/>
              <a:t>x,y</a:t>
            </a:r>
            <a:r>
              <a:rPr lang="en-US" dirty="0" smtClean="0"/>
              <a:t>) as:</a:t>
            </a:r>
          </a:p>
          <a:p>
            <a:endParaRPr lang="en-US" dirty="0" smtClean="0"/>
          </a:p>
          <a:p>
            <a:endParaRPr lang="en-US" dirty="0" smtClean="0"/>
          </a:p>
          <a:p>
            <a:endParaRPr lang="en-US" dirty="0" smtClean="0"/>
          </a:p>
          <a:p>
            <a:endParaRPr lang="en-US" dirty="0" smtClean="0"/>
          </a:p>
          <a:p>
            <a:endParaRPr lang="en-US" dirty="0" smtClean="0"/>
          </a:p>
          <a:p>
            <a:r>
              <a:rPr lang="en-US" dirty="0" smtClean="0"/>
              <a:t>Minima in g denote likely matches to the template K.</a:t>
            </a:r>
            <a:endParaRPr lang="en-US" dirty="0"/>
          </a:p>
        </p:txBody>
      </p:sp>
      <p:pic>
        <p:nvPicPr>
          <p:cNvPr id="34818" name="Picture 2"/>
          <p:cNvPicPr>
            <a:picLocks noChangeAspect="1" noChangeArrowheads="1"/>
          </p:cNvPicPr>
          <p:nvPr/>
        </p:nvPicPr>
        <p:blipFill>
          <a:blip r:embed="rId3"/>
          <a:srcRect/>
          <a:stretch>
            <a:fillRect/>
          </a:stretch>
        </p:blipFill>
        <p:spPr bwMode="auto">
          <a:xfrm>
            <a:off x="476250" y="2738438"/>
            <a:ext cx="8191500" cy="13811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 Filtering</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Rank filtering is a nonlinear process that is based on a statistical analysis of neighborhood samples. </a:t>
            </a:r>
          </a:p>
          <a:p>
            <a:endParaRPr lang="en-US" dirty="0" smtClean="0"/>
          </a:p>
          <a:p>
            <a:r>
              <a:rPr lang="en-US" dirty="0" smtClean="0"/>
              <a:t>Rank filtering is typically used, like image blurring, as a preprocessing step to reduce image noise in a multistage processing pipeline. </a:t>
            </a:r>
          </a:p>
          <a:p>
            <a:endParaRPr lang="en-US" dirty="0" smtClean="0"/>
          </a:p>
          <a:p>
            <a:r>
              <a:rPr lang="en-US" dirty="0" smtClean="0"/>
              <a:t>The central idea in rank filtering is to make a list of all samples within the neighborhood and sort them in ascending order.  The term rank means just this, an ordering of sample values.  The rank filter will then output the sample having the desired rank.</a:t>
            </a:r>
          </a:p>
          <a:p>
            <a:endParaRPr lang="en-US" dirty="0" smtClean="0"/>
          </a:p>
          <a:p>
            <a:r>
              <a:rPr lang="en-US" dirty="0" smtClean="0"/>
              <a:t>The most common rank filters are given as:</a:t>
            </a:r>
          </a:p>
          <a:p>
            <a:pPr lvl="1"/>
            <a:r>
              <a:rPr lang="en-US" dirty="0" smtClean="0"/>
              <a:t>Median:  The median sample</a:t>
            </a:r>
          </a:p>
          <a:p>
            <a:pPr lvl="1"/>
            <a:r>
              <a:rPr lang="en-US" dirty="0" smtClean="0"/>
              <a:t>Minimum: The lowest-ranked sample</a:t>
            </a:r>
          </a:p>
          <a:p>
            <a:pPr lvl="1"/>
            <a:r>
              <a:rPr lang="en-US" dirty="0" smtClean="0"/>
              <a:t>Maximum: The highest-ranked sample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Matching and Correlation</a:t>
            </a:r>
            <a:endParaRPr lang="en-US" dirty="0"/>
          </a:p>
        </p:txBody>
      </p:sp>
      <p:sp>
        <p:nvSpPr>
          <p:cNvPr id="3" name="Content Placeholder 2"/>
          <p:cNvSpPr>
            <a:spLocks noGrp="1"/>
          </p:cNvSpPr>
          <p:nvPr>
            <p:ph sz="quarter" idx="1"/>
          </p:nvPr>
        </p:nvSpPr>
        <p:spPr/>
        <p:txBody>
          <a:bodyPr>
            <a:normAutofit/>
          </a:bodyPr>
          <a:lstStyle/>
          <a:p>
            <a:r>
              <a:rPr lang="en-US" sz="1800" dirty="0" smtClean="0"/>
              <a:t>Correlation is similar to convolution</a:t>
            </a:r>
          </a:p>
          <a:p>
            <a:endParaRPr lang="en-US" sz="1800" dirty="0" smtClean="0"/>
          </a:p>
          <a:p>
            <a:pPr>
              <a:buNone/>
            </a:pPr>
            <a:endParaRPr lang="en-US" sz="1800" dirty="0" smtClean="0"/>
          </a:p>
          <a:p>
            <a:endParaRPr lang="en-US" sz="1800" dirty="0" smtClean="0"/>
          </a:p>
          <a:p>
            <a:endParaRPr lang="en-US" sz="1800" dirty="0" smtClean="0"/>
          </a:p>
          <a:p>
            <a:endParaRPr lang="en-US" sz="1800" dirty="0" smtClean="0"/>
          </a:p>
          <a:p>
            <a:r>
              <a:rPr lang="en-US" sz="1800" dirty="0" smtClean="0"/>
              <a:t>Better to normalize the correlated values where K-bar is the average of the template values and can be pre-computed.  I-bar(</a:t>
            </a:r>
            <a:r>
              <a:rPr lang="en-US" sz="1800" dirty="0" err="1" smtClean="0"/>
              <a:t>x,y</a:t>
            </a:r>
            <a:r>
              <a:rPr lang="en-US" sz="1800" dirty="0" smtClean="0"/>
              <a:t>) is the average of all values in the region of I.</a:t>
            </a:r>
            <a:endParaRPr lang="en-US" sz="1800" dirty="0"/>
          </a:p>
        </p:txBody>
      </p:sp>
      <p:pic>
        <p:nvPicPr>
          <p:cNvPr id="35842" name="Picture 2"/>
          <p:cNvPicPr>
            <a:picLocks noChangeAspect="1" noChangeArrowheads="1"/>
          </p:cNvPicPr>
          <p:nvPr/>
        </p:nvPicPr>
        <p:blipFill>
          <a:blip r:embed="rId3"/>
          <a:srcRect/>
          <a:stretch>
            <a:fillRect/>
          </a:stretch>
        </p:blipFill>
        <p:spPr bwMode="auto">
          <a:xfrm>
            <a:off x="838200" y="2057400"/>
            <a:ext cx="7248525" cy="1000125"/>
          </a:xfrm>
          <a:prstGeom prst="rect">
            <a:avLst/>
          </a:prstGeom>
          <a:noFill/>
          <a:ln w="9525">
            <a:noFill/>
            <a:miter lim="800000"/>
            <a:headEnd/>
            <a:tailEnd/>
          </a:ln>
          <a:effectLst/>
        </p:spPr>
      </p:pic>
      <p:pic>
        <p:nvPicPr>
          <p:cNvPr id="35843" name="Picture 3"/>
          <p:cNvPicPr>
            <a:picLocks noChangeAspect="1" noChangeArrowheads="1"/>
          </p:cNvPicPr>
          <p:nvPr/>
        </p:nvPicPr>
        <p:blipFill>
          <a:blip r:embed="rId4"/>
          <a:srcRect/>
          <a:stretch>
            <a:fillRect/>
          </a:stretch>
        </p:blipFill>
        <p:spPr bwMode="auto">
          <a:xfrm>
            <a:off x="381000" y="4572000"/>
            <a:ext cx="8153400" cy="100321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srcRect/>
          <a:stretch>
            <a:fillRect/>
          </a:stretch>
        </p:blipFill>
        <p:spPr bwMode="auto">
          <a:xfrm>
            <a:off x="152399" y="457200"/>
            <a:ext cx="8802471" cy="5029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Ranke Filtering: Median</a:t>
            </a:r>
            <a:endParaRPr lang="en-US" dirty="0"/>
          </a:p>
        </p:txBody>
      </p:sp>
      <p:sp>
        <p:nvSpPr>
          <p:cNvPr id="3" name="Content Placeholder 2"/>
          <p:cNvSpPr>
            <a:spLocks noGrp="1"/>
          </p:cNvSpPr>
          <p:nvPr>
            <p:ph sz="quarter" idx="1"/>
          </p:nvPr>
        </p:nvSpPr>
        <p:spPr/>
        <p:txBody>
          <a:bodyPr/>
          <a:lstStyle/>
          <a:p>
            <a:r>
              <a:rPr lang="en-US" dirty="0" smtClean="0"/>
              <a:t>Median filtering and averaging are similar but not identical</a:t>
            </a:r>
          </a:p>
          <a:p>
            <a:pPr lvl="1"/>
            <a:r>
              <a:rPr lang="en-US" dirty="0" smtClean="0"/>
              <a:t>Median filtering is resistant to noise since a single noisy sample doesn’t affect the output.</a:t>
            </a:r>
          </a:p>
          <a:p>
            <a:pPr lvl="1"/>
            <a:r>
              <a:rPr lang="en-US" dirty="0" smtClean="0"/>
              <a:t>Averaging is not as resistant to noise since a single noisy sample does affect the output.</a:t>
            </a:r>
          </a:p>
          <a:p>
            <a:pPr lvl="1"/>
            <a:r>
              <a:rPr lang="en-US" dirty="0" smtClean="0"/>
              <a:t>Median filtering preserves edges that averaging blurs</a:t>
            </a:r>
          </a:p>
          <a:p>
            <a:r>
              <a:rPr lang="en-US" dirty="0" smtClean="0"/>
              <a:t>Salt-and-Pepper noise occurs when samples of an image are incorrectly set to either the max (salt) or minimum (pepper) values.</a:t>
            </a:r>
          </a:p>
          <a:p>
            <a:pPr lvl="1"/>
            <a:r>
              <a:rPr lang="en-US" dirty="0" smtClean="0"/>
              <a:t>Occurs in many CCD devices which have defective sites</a:t>
            </a:r>
          </a:p>
          <a:p>
            <a:r>
              <a:rPr lang="en-US" dirty="0" smtClean="0"/>
              <a:t>Median filters excel at reducing salt and pepper noise</a:t>
            </a:r>
          </a:p>
          <a:p>
            <a:pPr lvl="1"/>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Ranke Filtering: Median Example</a:t>
            </a:r>
            <a:endParaRPr lang="en-US" dirty="0"/>
          </a:p>
        </p:txBody>
      </p:sp>
      <p:pic>
        <p:nvPicPr>
          <p:cNvPr id="23554" name="Picture 2"/>
          <p:cNvPicPr>
            <a:picLocks noChangeAspect="1" noChangeArrowheads="1"/>
          </p:cNvPicPr>
          <p:nvPr/>
        </p:nvPicPr>
        <p:blipFill>
          <a:blip r:embed="rId3"/>
          <a:srcRect/>
          <a:stretch>
            <a:fillRect/>
          </a:stretch>
        </p:blipFill>
        <p:spPr bwMode="auto">
          <a:xfrm>
            <a:off x="1295400" y="1295400"/>
            <a:ext cx="7205663" cy="465803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Smoothing and Median Filtering with Salt and Pepper Noise</a:t>
            </a:r>
            <a:endParaRPr lang="en-US" dirty="0"/>
          </a:p>
        </p:txBody>
      </p:sp>
      <p:pic>
        <p:nvPicPr>
          <p:cNvPr id="24578" name="Picture 2"/>
          <p:cNvPicPr>
            <a:picLocks noChangeAspect="1" noChangeArrowheads="1"/>
          </p:cNvPicPr>
          <p:nvPr/>
        </p:nvPicPr>
        <p:blipFill>
          <a:blip r:embed="rId3"/>
          <a:srcRect/>
          <a:stretch>
            <a:fillRect/>
          </a:stretch>
        </p:blipFill>
        <p:spPr bwMode="auto">
          <a:xfrm>
            <a:off x="228600" y="1981200"/>
            <a:ext cx="8733073" cy="3429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 Filtering Masks</a:t>
            </a:r>
            <a:endParaRPr lang="en-US" dirty="0"/>
          </a:p>
        </p:txBody>
      </p:sp>
      <p:sp>
        <p:nvSpPr>
          <p:cNvPr id="3" name="Content Placeholder 2"/>
          <p:cNvSpPr>
            <a:spLocks noGrp="1"/>
          </p:cNvSpPr>
          <p:nvPr>
            <p:ph sz="quarter" idx="1"/>
          </p:nvPr>
        </p:nvSpPr>
        <p:spPr/>
        <p:txBody>
          <a:bodyPr>
            <a:normAutofit/>
          </a:bodyPr>
          <a:lstStyle/>
          <a:p>
            <a:r>
              <a:rPr lang="en-US" sz="2000" dirty="0" smtClean="0"/>
              <a:t>Unlike most other regional processing techniques, rank filtering often uses non-rectangular regions where the most common of such regions are in the shape of either a plus (+) or a cross (x).   </a:t>
            </a:r>
          </a:p>
          <a:p>
            <a:r>
              <a:rPr lang="en-US" sz="2000" dirty="0" smtClean="0"/>
              <a:t>In this text, a rectangular mask is used to specify non-rectangular regions where certain elements in the region are marked as either included (white) or excluded (black) from the region.</a:t>
            </a:r>
            <a:endParaRPr lang="en-US" sz="2000" dirty="0"/>
          </a:p>
        </p:txBody>
      </p:sp>
      <p:pic>
        <p:nvPicPr>
          <p:cNvPr id="25602" name="Picture 2"/>
          <p:cNvPicPr>
            <a:picLocks noChangeAspect="1" noChangeArrowheads="1"/>
          </p:cNvPicPr>
          <p:nvPr/>
        </p:nvPicPr>
        <p:blipFill>
          <a:blip r:embed="rId3"/>
          <a:srcRect/>
          <a:stretch>
            <a:fillRect/>
          </a:stretch>
        </p:blipFill>
        <p:spPr bwMode="auto">
          <a:xfrm>
            <a:off x="990600" y="3429000"/>
            <a:ext cx="6781800" cy="276962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1600200" y="228600"/>
            <a:ext cx="6403853" cy="59817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342900" y="1600200"/>
            <a:ext cx="8458200" cy="3657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1143000" y="152400"/>
            <a:ext cx="6876183" cy="6096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_05b_Histograms">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Chapter_05b_Histograms</Template>
  <TotalTime>565</TotalTime>
  <Words>857</Words>
  <Application>Microsoft Office PowerPoint</Application>
  <PresentationFormat>On-screen Show (4:3)</PresentationFormat>
  <Paragraphs>88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Chapter_05b_Histograms</vt:lpstr>
      <vt:lpstr>Regional Processing</vt:lpstr>
      <vt:lpstr>Rank Filtering</vt:lpstr>
      <vt:lpstr>Ranke Filtering: Median</vt:lpstr>
      <vt:lpstr>Ranke Filtering: Median Example</vt:lpstr>
      <vt:lpstr>Comparison of Smoothing and Median Filtering with Salt and Pepper Noise</vt:lpstr>
      <vt:lpstr>Rank Filtering Masks</vt:lpstr>
      <vt:lpstr>Slide 7</vt:lpstr>
      <vt:lpstr>Slide 8</vt:lpstr>
      <vt:lpstr>Slide 9</vt:lpstr>
      <vt:lpstr>Slide 10</vt:lpstr>
      <vt:lpstr>Slide 11</vt:lpstr>
      <vt:lpstr>Rank Filtering: Analysis</vt:lpstr>
      <vt:lpstr>Median filtering approximation (3x3 row followed by column median filtering)</vt:lpstr>
      <vt:lpstr>Median Filtering</vt:lpstr>
      <vt:lpstr>Other Statistical Filters: Range </vt:lpstr>
      <vt:lpstr>Other Statistical Filters: Most Common</vt:lpstr>
      <vt:lpstr>Slide 17</vt:lpstr>
      <vt:lpstr>Template Matching and Correlation</vt:lpstr>
      <vt:lpstr>Template Matching and Correlation</vt:lpstr>
      <vt:lpstr>Template Matching and Correlation</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Processing</dc:title>
  <dc:subject>The Art of Image Processing</dc:subject>
  <dc:creator>Kenny Hunt</dc:creator>
  <cp:lastModifiedBy>kenny</cp:lastModifiedBy>
  <cp:revision>51</cp:revision>
  <dcterms:created xsi:type="dcterms:W3CDTF">2009-02-24T21:56:04Z</dcterms:created>
  <dcterms:modified xsi:type="dcterms:W3CDTF">2010-09-08T17:21:08Z</dcterms:modified>
</cp:coreProperties>
</file>