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36"/>
  </p:notesMasterIdLst>
  <p:sldIdLst>
    <p:sldId id="256" r:id="rId2"/>
    <p:sldId id="374" r:id="rId3"/>
    <p:sldId id="375" r:id="rId4"/>
    <p:sldId id="376" r:id="rId5"/>
    <p:sldId id="377" r:id="rId6"/>
    <p:sldId id="378" r:id="rId7"/>
    <p:sldId id="379" r:id="rId8"/>
    <p:sldId id="381" r:id="rId9"/>
    <p:sldId id="380" r:id="rId10"/>
    <p:sldId id="382" r:id="rId11"/>
    <p:sldId id="383" r:id="rId12"/>
    <p:sldId id="384" r:id="rId13"/>
    <p:sldId id="385" r:id="rId14"/>
    <p:sldId id="386" r:id="rId15"/>
    <p:sldId id="387" r:id="rId16"/>
    <p:sldId id="388" r:id="rId17"/>
    <p:sldId id="389" r:id="rId18"/>
    <p:sldId id="390" r:id="rId19"/>
    <p:sldId id="391" r:id="rId20"/>
    <p:sldId id="392" r:id="rId21"/>
    <p:sldId id="393" r:id="rId22"/>
    <p:sldId id="394" r:id="rId23"/>
    <p:sldId id="395" r:id="rId24"/>
    <p:sldId id="396" r:id="rId25"/>
    <p:sldId id="397" r:id="rId26"/>
    <p:sldId id="398" r:id="rId27"/>
    <p:sldId id="399" r:id="rId28"/>
    <p:sldId id="400" r:id="rId29"/>
    <p:sldId id="401" r:id="rId30"/>
    <p:sldId id="402" r:id="rId31"/>
    <p:sldId id="403" r:id="rId32"/>
    <p:sldId id="404" r:id="rId33"/>
    <p:sldId id="405" r:id="rId34"/>
    <p:sldId id="40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p:cViewPr varScale="1">
        <p:scale>
          <a:sx n="166" d="100"/>
          <a:sy n="166" d="100"/>
        </p:scale>
        <p:origin x="-2052"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01CC74-4A26-4944-BFA1-B577189284A6}" type="datetimeFigureOut">
              <a:rPr lang="en-US" smtClean="0"/>
              <a:pPr/>
              <a:t>10/29/2010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AF9303-300E-4E66-91A2-C3F4AFDCF4C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34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F9303-300E-4E66-91A2-C3F4AFDCF4C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F8CFA630-13BB-46C4-BD44-B2C5F9B66074}" type="datetimeFigureOut">
              <a:rPr lang="en-US" smtClean="0"/>
              <a:pPr/>
              <a:t>10/29/2010</a:t>
            </a:fld>
            <a:endParaRPr lang="en-US" dirty="0">
              <a:solidFill>
                <a:srgbClr val="FFFFFF"/>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kumimoji="0" lang="en-US" dirty="0">
              <a:solidFill>
                <a:srgbClr val="FFFFFF"/>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BC5217A8-0E06-4059-AC45-433E2E67A85D}" type="slidenum">
              <a:rPr kumimoji="0" lang="en-US" smtClean="0"/>
              <a:pPr/>
              <a:t>‹#›</a:t>
            </a:fld>
            <a:endParaRPr kumimoji="0" lang="en-US" dirty="0">
              <a:solidFill>
                <a:srgbClr val="FFFFFF"/>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CFA630-13BB-46C4-BD44-B2C5F9B66074}" type="datetimeFigureOut">
              <a:rPr lang="en-US" smtClean="0"/>
              <a:pPr/>
              <a:t>10/29/2010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BC5217A8-0E06-4059-AC45-433E2E67A85D}"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CFA630-13BB-46C4-BD44-B2C5F9B66074}" type="datetimeFigureOut">
              <a:rPr lang="en-US" smtClean="0"/>
              <a:pPr/>
              <a:t>10/29/2010</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BC5217A8-0E06-4059-AC45-433E2E67A85D}" type="slidenum">
              <a:rPr kumimoji="0" lang="en-US" smtClean="0"/>
              <a:pPr/>
              <a:t>‹#›</a:t>
            </a:fld>
            <a:endParaRPr kumimoji="0" lang="en-US" dirty="0">
              <a:solidFill>
                <a:schemeClr val="tx2"/>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F8CFA630-13BB-46C4-BD44-B2C5F9B66074}" type="datetimeFigureOut">
              <a:rPr lang="en-US" smtClean="0"/>
              <a:pPr/>
              <a:t>10/29/2010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BC5217A8-0E06-4059-AC45-433E2E67A85D}" type="slidenum">
              <a:rPr kumimoji="0" lang="en-US" smtClean="0"/>
              <a:pPr/>
              <a:t>‹#›</a:t>
            </a:fld>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F8CFA630-13BB-46C4-BD44-B2C5F9B66074}" type="datetimeFigureOut">
              <a:rPr lang="en-US" smtClean="0"/>
              <a:pPr/>
              <a:t>10/29/2010</a:t>
            </a:fld>
            <a:endParaRPr lang="en-US">
              <a:solidFill>
                <a:schemeClr val="tx2"/>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kumimoji="0" lang="en-US" dirty="0">
              <a:solidFill>
                <a:schemeClr val="tx2"/>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BC5217A8-0E06-4059-AC45-433E2E67A85D}" type="slidenum">
              <a:rPr kumimoji="0" lang="en-US" smtClean="0"/>
              <a:pPr/>
              <a:t>‹#›</a:t>
            </a:fld>
            <a:endParaRPr kumimoji="0"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8CFA630-13BB-46C4-BD44-B2C5F9B66074}" type="datetimeFigureOut">
              <a:rPr lang="en-US" smtClean="0"/>
              <a:pPr/>
              <a:t>10/29/2010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BC5217A8-0E06-4059-AC45-433E2E67A85D}" type="slidenum">
              <a:rPr kumimoji="0" lang="en-US" smtClean="0"/>
              <a:pPr/>
              <a:t>‹#›</a:t>
            </a:fld>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F8CFA630-13BB-46C4-BD44-B2C5F9B66074}" type="datetimeFigureOut">
              <a:rPr lang="en-US" smtClean="0"/>
              <a:pPr/>
              <a:t>10/29/2010</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BC5217A8-0E06-4059-AC45-433E2E67A85D}" type="slidenum">
              <a:rPr kumimoji="0" lang="en-US" smtClean="0"/>
              <a:pPr/>
              <a:t>‹#›</a:t>
            </a:fld>
            <a:endParaRPr kumimoji="0"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8CFA630-13BB-46C4-BD44-B2C5F9B66074}" type="datetimeFigureOut">
              <a:rPr lang="en-US" smtClean="0"/>
              <a:pPr/>
              <a:t>10/29/2010</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BC5217A8-0E06-4059-AC45-433E2E67A85D}" type="slidenum">
              <a:rPr kumimoji="0" lang="en-US" smtClean="0"/>
              <a:pPr/>
              <a:t>‹#›</a:t>
            </a:fld>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CFA630-13BB-46C4-BD44-B2C5F9B66074}" type="datetimeFigureOut">
              <a:rPr lang="en-US" smtClean="0"/>
              <a:pPr/>
              <a:t>10/29/2010</a:t>
            </a:fld>
            <a:endParaRPr lang="en-US" dirty="0">
              <a:solidFill>
                <a:schemeClr val="tx2"/>
              </a:solidFill>
            </a:endParaRPr>
          </a:p>
        </p:txBody>
      </p:sp>
      <p:sp>
        <p:nvSpPr>
          <p:cNvPr id="3" name="Footer Placeholder 2"/>
          <p:cNvSpPr>
            <a:spLocks noGrp="1"/>
          </p:cNvSpPr>
          <p:nvPr>
            <p:ph type="ftr" sz="quarter" idx="11"/>
          </p:nvPr>
        </p:nvSpPr>
        <p:spPr/>
        <p:txBody>
          <a:bodyPr/>
          <a:lstStyle/>
          <a:p>
            <a:endParaRPr kumimoji="0" lang="en-US" dirty="0">
              <a:solidFill>
                <a:schemeClr val="tx2"/>
              </a:solidFill>
            </a:endParaRPr>
          </a:p>
        </p:txBody>
      </p:sp>
      <p:sp>
        <p:nvSpPr>
          <p:cNvPr id="4" name="Slide Number Placeholder 3"/>
          <p:cNvSpPr>
            <a:spLocks noGrp="1"/>
          </p:cNvSpPr>
          <p:nvPr>
            <p:ph type="sldNum" sz="quarter" idx="12"/>
          </p:nvPr>
        </p:nvSpPr>
        <p:spPr/>
        <p:txBody>
          <a:bodyPr/>
          <a:lstStyle/>
          <a:p>
            <a:fld id="{BC5217A8-0E06-4059-AC45-433E2E67A85D}" type="slidenum">
              <a:rPr kumimoji="0" lang="en-US" smtClean="0"/>
              <a:pPr/>
              <a:t>‹#›</a:t>
            </a:fld>
            <a:endParaRPr kumimoji="0"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8CFA630-13BB-46C4-BD44-B2C5F9B66074}" type="datetimeFigureOut">
              <a:rPr lang="en-US" smtClean="0"/>
              <a:pPr/>
              <a:t>10/29/2010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BC5217A8-0E06-4059-AC45-433E2E67A85D}" type="slidenum">
              <a:rPr kumimoji="0" lang="en-US" smtClean="0"/>
              <a:pPr/>
              <a:t>‹#›</a:t>
            </a:fld>
            <a:endParaRPr kumimoji="0"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8CFA630-13BB-46C4-BD44-B2C5F9B66074}" type="datetimeFigureOut">
              <a:rPr lang="en-US" smtClean="0"/>
              <a:pPr/>
              <a:t>10/29/2010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BC5217A8-0E06-4059-AC45-433E2E67A85D}" type="slidenum">
              <a:rPr kumimoji="0" lang="en-US" smtClean="0"/>
              <a:pPr/>
              <a:t>‹#›</a:t>
            </a:fld>
            <a:endParaRPr kumimoji="0"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F8CFA630-13BB-46C4-BD44-B2C5F9B66074}" type="datetimeFigureOut">
              <a:rPr lang="en-US" smtClean="0"/>
              <a:pPr/>
              <a:t>10/29/2010</a:t>
            </a:fld>
            <a:endParaRPr lang="en-US" sz="1000" dirty="0">
              <a:solidFill>
                <a:schemeClr val="tx2"/>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algn="r" eaLnBrk="1" latinLnBrk="0" hangingPunct="1"/>
            <a:endParaRPr kumimoji="0" lang="en-US" sz="1000" dirty="0">
              <a:solidFill>
                <a:schemeClr val="tx2"/>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algn="r" eaLnBrk="1" latinLnBrk="0" hangingPunct="1"/>
            <a:fld id="{BC5217A8-0E06-4059-AC45-433E2E67A85D}" type="slidenum">
              <a:rPr kumimoji="0" lang="en-US" smtClean="0"/>
              <a:pPr algn="r" eaLnBrk="1" latinLnBrk="0" hangingPunct="1"/>
              <a:t>‹#›</a:t>
            </a:fld>
            <a:endParaRPr kumimoji="0" lang="en-US" sz="1100" dirty="0">
              <a:solidFill>
                <a:schemeClr val="tx2"/>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Regional Processing</a:t>
            </a:r>
            <a:endParaRPr lang="en-US" dirty="0"/>
          </a:p>
        </p:txBody>
      </p:sp>
      <p:sp>
        <p:nvSpPr>
          <p:cNvPr id="3" name="Subtitle 2"/>
          <p:cNvSpPr>
            <a:spLocks noGrp="1"/>
          </p:cNvSpPr>
          <p:nvPr>
            <p:ph type="subTitle" idx="1"/>
          </p:nvPr>
        </p:nvSpPr>
        <p:spPr/>
        <p:txBody>
          <a:bodyPr/>
          <a:lstStyle/>
          <a:p>
            <a:r>
              <a:rPr lang="en-US" dirty="0" err="1" smtClean="0"/>
              <a:t>Convolutional</a:t>
            </a:r>
            <a:r>
              <a:rPr lang="en-US" dirty="0" smtClean="0"/>
              <a:t> filters</a:t>
            </a:r>
            <a:endParaRPr lang="en-US" dirty="0"/>
          </a:p>
        </p:txBody>
      </p:sp>
      <p:pic>
        <p:nvPicPr>
          <p:cNvPr id="7" name="Picture 6" descr="Delacroix.png"/>
          <p:cNvPicPr>
            <a:picLocks noChangeAspect="1"/>
          </p:cNvPicPr>
          <p:nvPr/>
        </p:nvPicPr>
        <p:blipFill>
          <a:blip r:embed="rId3"/>
          <a:stretch>
            <a:fillRect/>
          </a:stretch>
        </p:blipFill>
        <p:spPr>
          <a:xfrm>
            <a:off x="914400" y="381000"/>
            <a:ext cx="2362200" cy="3111190"/>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descr="DelacroixUnsharp2_5.png"/>
          <p:cNvPicPr>
            <a:picLocks noChangeAspect="1"/>
          </p:cNvPicPr>
          <p:nvPr/>
        </p:nvPicPr>
        <p:blipFill>
          <a:blip r:embed="rId4" cstate="print"/>
          <a:stretch>
            <a:fillRect/>
          </a:stretch>
        </p:blipFill>
        <p:spPr>
          <a:xfrm>
            <a:off x="3505199" y="381000"/>
            <a:ext cx="2372079" cy="3124200"/>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Edges</a:t>
            </a:r>
            <a:endParaRPr lang="en-US" dirty="0"/>
          </a:p>
        </p:txBody>
      </p:sp>
      <p:sp>
        <p:nvSpPr>
          <p:cNvPr id="3" name="Content Placeholder 2"/>
          <p:cNvSpPr>
            <a:spLocks noGrp="1"/>
          </p:cNvSpPr>
          <p:nvPr>
            <p:ph sz="quarter" idx="1"/>
          </p:nvPr>
        </p:nvSpPr>
        <p:spPr/>
        <p:txBody>
          <a:bodyPr>
            <a:normAutofit fontScale="77500" lnSpcReduction="20000"/>
          </a:bodyPr>
          <a:lstStyle/>
          <a:p>
            <a:r>
              <a:rPr lang="en-US" sz="2400" dirty="0" smtClean="0"/>
              <a:t>An edges is a rapid transition between light and dark areas in an image.</a:t>
            </a:r>
          </a:p>
          <a:p>
            <a:endParaRPr lang="en-US" sz="2400" dirty="0" smtClean="0"/>
          </a:p>
          <a:p>
            <a:r>
              <a:rPr lang="en-US" sz="2400" dirty="0" smtClean="0"/>
              <a:t>Two common concerns:</a:t>
            </a:r>
          </a:p>
          <a:p>
            <a:pPr lvl="1"/>
            <a:r>
              <a:rPr lang="en-US" sz="2100" dirty="0" smtClean="0"/>
              <a:t>Edge detection</a:t>
            </a:r>
          </a:p>
          <a:p>
            <a:pPr lvl="1"/>
            <a:r>
              <a:rPr lang="en-US" sz="2100" dirty="0" smtClean="0"/>
              <a:t>Sharpening</a:t>
            </a:r>
          </a:p>
          <a:p>
            <a:pPr lvl="1"/>
            <a:endParaRPr lang="en-US" sz="2100" dirty="0" smtClean="0"/>
          </a:p>
          <a:p>
            <a:r>
              <a:rPr lang="en-US" sz="2400" dirty="0" smtClean="0"/>
              <a:t>The goal of edge detection is to identify locations in an image where the transition is strong.</a:t>
            </a:r>
          </a:p>
          <a:p>
            <a:pPr lvl="1"/>
            <a:r>
              <a:rPr lang="en-US" sz="1800" dirty="0" smtClean="0"/>
              <a:t>Strong edges likely indicate component boundaries</a:t>
            </a:r>
          </a:p>
          <a:p>
            <a:pPr lvl="1"/>
            <a:r>
              <a:rPr lang="en-US" sz="1800" dirty="0" smtClean="0"/>
              <a:t>Edges can be enhanced to sharpen an image </a:t>
            </a:r>
          </a:p>
          <a:p>
            <a:pPr lvl="1"/>
            <a:endParaRPr lang="en-US" sz="1800" dirty="0" smtClean="0"/>
          </a:p>
          <a:p>
            <a:r>
              <a:rPr lang="en-US" sz="2400" dirty="0" smtClean="0"/>
              <a:t>Blurring reduces the strength of edges while sharpening strengthens the edge strength.</a:t>
            </a:r>
          </a:p>
          <a:p>
            <a:endParaRPr lang="en-US" sz="2400" dirty="0" smtClean="0"/>
          </a:p>
          <a:p>
            <a:r>
              <a:rPr lang="en-US" sz="2400" dirty="0" smtClean="0"/>
              <a:t>Averaging is analogous to integration while sharpening is analogous to differentiation.</a:t>
            </a:r>
          </a:p>
          <a:p>
            <a:pPr lvl="1"/>
            <a:r>
              <a:rPr lang="en-US" sz="2100" dirty="0" smtClean="0"/>
              <a:t>Derivative filters are usually used for edge detection</a:t>
            </a:r>
          </a:p>
          <a:p>
            <a:pPr lvl="1"/>
            <a:r>
              <a:rPr lang="en-US" sz="2100" dirty="0" smtClean="0"/>
              <a:t>The derivative is a measure of color change over distance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Edges</a:t>
            </a:r>
            <a:endParaRPr lang="en-US" dirty="0"/>
          </a:p>
        </p:txBody>
      </p:sp>
      <p:pic>
        <p:nvPicPr>
          <p:cNvPr id="1026" name="Picture 2"/>
          <p:cNvPicPr>
            <a:picLocks noChangeAspect="1" noChangeArrowheads="1"/>
          </p:cNvPicPr>
          <p:nvPr/>
        </p:nvPicPr>
        <p:blipFill>
          <a:blip r:embed="rId3"/>
          <a:srcRect/>
          <a:stretch>
            <a:fillRect/>
          </a:stretch>
        </p:blipFill>
        <p:spPr bwMode="auto">
          <a:xfrm>
            <a:off x="838200" y="1143000"/>
            <a:ext cx="7162800" cy="5192011"/>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Edges: Gradient</a:t>
            </a:r>
            <a:endParaRPr lang="en-US" dirty="0"/>
          </a:p>
        </p:txBody>
      </p:sp>
      <p:sp>
        <p:nvSpPr>
          <p:cNvPr id="3" name="Content Placeholder 2"/>
          <p:cNvSpPr>
            <a:spLocks noGrp="1"/>
          </p:cNvSpPr>
          <p:nvPr>
            <p:ph sz="quarter" idx="1"/>
          </p:nvPr>
        </p:nvSpPr>
        <p:spPr/>
        <p:txBody>
          <a:bodyPr/>
          <a:lstStyle/>
          <a:p>
            <a:r>
              <a:rPr lang="en-US" dirty="0" smtClean="0"/>
              <a:t>An edge is indicated by local </a:t>
            </a:r>
            <a:r>
              <a:rPr lang="en-US" dirty="0" err="1" smtClean="0"/>
              <a:t>extrema</a:t>
            </a:r>
            <a:r>
              <a:rPr lang="en-US" dirty="0" smtClean="0"/>
              <a:t> in the derivative</a:t>
            </a:r>
          </a:p>
          <a:p>
            <a:r>
              <a:rPr lang="en-US" dirty="0" smtClean="0"/>
              <a:t>The derivative of a multi-</a:t>
            </a:r>
            <a:r>
              <a:rPr lang="en-US" dirty="0" err="1" smtClean="0"/>
              <a:t>variate</a:t>
            </a:r>
            <a:r>
              <a:rPr lang="en-US" dirty="0" smtClean="0"/>
              <a:t> function is known as the gradient and is a measure of the change that </a:t>
            </a:r>
            <a:r>
              <a:rPr lang="en-US" dirty="0" smtClean="0"/>
              <a:t>occurs </a:t>
            </a:r>
            <a:r>
              <a:rPr lang="en-US" dirty="0" smtClean="0"/>
              <a:t>in each dimension of the function.</a:t>
            </a:r>
          </a:p>
          <a:p>
            <a:pPr lvl="1"/>
            <a:r>
              <a:rPr lang="en-US" dirty="0" smtClean="0"/>
              <a:t>Images are functions of two variables: (x, y)</a:t>
            </a:r>
          </a:p>
          <a:p>
            <a:pPr lvl="1"/>
            <a:r>
              <a:rPr lang="en-US" dirty="0" smtClean="0"/>
              <a:t>The gradient measures both horizontal and vertical change</a:t>
            </a:r>
          </a:p>
          <a:p>
            <a:pPr lvl="1"/>
            <a:r>
              <a:rPr lang="en-US" dirty="0" smtClean="0"/>
              <a:t>The gradient at a single location (</a:t>
            </a:r>
            <a:r>
              <a:rPr lang="en-US" dirty="0" err="1" smtClean="0"/>
              <a:t>x,y</a:t>
            </a:r>
            <a:r>
              <a:rPr lang="en-US" dirty="0" smtClean="0"/>
              <a:t>) is given as the 2x1 vector</a:t>
            </a:r>
          </a:p>
          <a:p>
            <a:endParaRPr lang="en-US" dirty="0" smtClean="0"/>
          </a:p>
        </p:txBody>
      </p:sp>
      <p:pic>
        <p:nvPicPr>
          <p:cNvPr id="2050" name="Picture 2"/>
          <p:cNvPicPr>
            <a:picLocks noChangeAspect="1" noChangeArrowheads="1"/>
          </p:cNvPicPr>
          <p:nvPr/>
        </p:nvPicPr>
        <p:blipFill>
          <a:blip r:embed="rId3"/>
          <a:srcRect/>
          <a:stretch>
            <a:fillRect/>
          </a:stretch>
        </p:blipFill>
        <p:spPr bwMode="auto">
          <a:xfrm>
            <a:off x="1210734" y="4724400"/>
            <a:ext cx="7499879" cy="924643"/>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Edges: Gradient</a:t>
            </a:r>
            <a:endParaRPr lang="en-US" dirty="0"/>
          </a:p>
        </p:txBody>
      </p:sp>
      <p:sp>
        <p:nvSpPr>
          <p:cNvPr id="3" name="Content Placeholder 2"/>
          <p:cNvSpPr>
            <a:spLocks noGrp="1"/>
          </p:cNvSpPr>
          <p:nvPr>
            <p:ph sz="quarter" idx="1"/>
          </p:nvPr>
        </p:nvSpPr>
        <p:spPr>
          <a:xfrm>
            <a:off x="457200" y="1219200"/>
            <a:ext cx="8229600" cy="3505200"/>
          </a:xfrm>
        </p:spPr>
        <p:txBody>
          <a:bodyPr>
            <a:normAutofit lnSpcReduction="10000"/>
          </a:bodyPr>
          <a:lstStyle/>
          <a:p>
            <a:r>
              <a:rPr lang="en-US" dirty="0" smtClean="0"/>
              <a:t>The gradient of the entire image is a table of such vectors and is known as a vector field.</a:t>
            </a:r>
          </a:p>
          <a:p>
            <a:r>
              <a:rPr lang="en-US" dirty="0" smtClean="0"/>
              <a:t>The gradient is a vector and can be represented in either Cartesian coordinate space or polar coordinates.</a:t>
            </a:r>
          </a:p>
          <a:p>
            <a:pPr lvl="1"/>
            <a:r>
              <a:rPr lang="en-US" dirty="0" smtClean="0"/>
              <a:t>Polar coordinates are a (radius, orientation) pair</a:t>
            </a:r>
          </a:p>
          <a:p>
            <a:pPr lvl="1"/>
            <a:r>
              <a:rPr lang="en-US" dirty="0" smtClean="0"/>
              <a:t>Polar coordinates are often more useful since the coordinates directly correspond to edge strength (radius) and edge direction (orientation)</a:t>
            </a:r>
          </a:p>
          <a:p>
            <a:pPr lvl="1"/>
            <a:r>
              <a:rPr lang="en-US" dirty="0" smtClean="0"/>
              <a:t>Conversion from Cartesian to Polar is straightforward:</a:t>
            </a:r>
            <a:endParaRPr lang="en-US" dirty="0"/>
          </a:p>
        </p:txBody>
      </p:sp>
      <p:pic>
        <p:nvPicPr>
          <p:cNvPr id="3074" name="Picture 2"/>
          <p:cNvPicPr>
            <a:picLocks noChangeAspect="1" noChangeArrowheads="1"/>
          </p:cNvPicPr>
          <p:nvPr/>
        </p:nvPicPr>
        <p:blipFill>
          <a:blip r:embed="rId3"/>
          <a:srcRect/>
          <a:stretch>
            <a:fillRect/>
          </a:stretch>
        </p:blipFill>
        <p:spPr bwMode="auto">
          <a:xfrm>
            <a:off x="1905000" y="4953000"/>
            <a:ext cx="6896100" cy="936799"/>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Edges: Gradient</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The gradient is a measure of the slope, or grade, at all points within the image. </a:t>
            </a:r>
          </a:p>
          <a:p>
            <a:r>
              <a:rPr lang="en-US" dirty="0" smtClean="0"/>
              <a:t>Analogy:  Consider a hiker who seeks to climb a hill by taking the most efficient path upwards.   When standing at any point on the hill, the gradient </a:t>
            </a:r>
          </a:p>
          <a:p>
            <a:pPr lvl="1"/>
            <a:r>
              <a:rPr lang="en-US" dirty="0" smtClean="0"/>
              <a:t>tells the hiker in which direction to take his next step (this is the orientation component) and </a:t>
            </a:r>
          </a:p>
          <a:p>
            <a:pPr lvl="1"/>
            <a:r>
              <a:rPr lang="en-US" dirty="0" smtClean="0"/>
              <a:t>how much higher that step will take him (this is the r, or magnitude, component). </a:t>
            </a:r>
          </a:p>
          <a:p>
            <a:pPr lvl="1"/>
            <a:r>
              <a:rPr lang="en-US" dirty="0" smtClean="0"/>
              <a:t>The gradient at a particular location is therefore a two- dimensional vector that points toward the direction of steepest ascent where the length (or magnitude) of the vector indicates the amount of change in the direction of steepest ascent. </a:t>
            </a:r>
          </a:p>
          <a:p>
            <a:pPr lvl="1"/>
            <a:r>
              <a:rPr lang="en-US" dirty="0" smtClean="0"/>
              <a:t>The orientation of the gradient is therefore perpendicular to any edge that may be present.</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533400" y="228600"/>
            <a:ext cx="7968354" cy="63246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Approximation of the Gradient</a:t>
            </a:r>
            <a:endParaRPr lang="en-US" dirty="0"/>
          </a:p>
        </p:txBody>
      </p:sp>
      <p:sp>
        <p:nvSpPr>
          <p:cNvPr id="3" name="Content Placeholder 2"/>
          <p:cNvSpPr>
            <a:spLocks noGrp="1"/>
          </p:cNvSpPr>
          <p:nvPr>
            <p:ph sz="quarter" idx="1"/>
          </p:nvPr>
        </p:nvSpPr>
        <p:spPr/>
        <p:txBody>
          <a:bodyPr>
            <a:normAutofit/>
          </a:bodyPr>
          <a:lstStyle/>
          <a:p>
            <a:r>
              <a:rPr lang="en-US" sz="2000" dirty="0" smtClean="0"/>
              <a:t>Since digital images are not continuous but discrete, the gradient must be approximated rather than analytically derived. </a:t>
            </a:r>
          </a:p>
          <a:p>
            <a:r>
              <a:rPr lang="en-US" sz="2000" dirty="0" smtClean="0"/>
              <a:t>Numerous methods for approximating the gradient of a discrete data set are in common use.  Let’s start with a simple method </a:t>
            </a:r>
          </a:p>
          <a:p>
            <a:pPr lvl="1"/>
            <a:r>
              <a:rPr lang="en-US" sz="1800" dirty="0" smtClean="0"/>
              <a:t>Consider a 3x3 region of an image having samples centered at Sc, where the subscript stands for the center, and the surrounding samples are positioned relative to the center as either up/down or left/right as indicated by the subscripts.  Given this information, we would like to approximate the amount of change occurring in the horizontal and vertical directions at location (x, y) of image I.</a:t>
            </a:r>
            <a:endParaRPr lang="en-US" sz="1800" dirty="0"/>
          </a:p>
        </p:txBody>
      </p:sp>
      <p:pic>
        <p:nvPicPr>
          <p:cNvPr id="5122" name="Picture 2"/>
          <p:cNvPicPr>
            <a:picLocks noChangeAspect="1" noChangeArrowheads="1"/>
          </p:cNvPicPr>
          <p:nvPr/>
        </p:nvPicPr>
        <p:blipFill>
          <a:blip r:embed="rId3"/>
          <a:srcRect/>
          <a:stretch>
            <a:fillRect/>
          </a:stretch>
        </p:blipFill>
        <p:spPr bwMode="auto">
          <a:xfrm>
            <a:off x="1219200" y="4267200"/>
            <a:ext cx="5848350" cy="2002955"/>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Approximation of the Gradient</a:t>
            </a:r>
            <a:endParaRPr lang="en-US" dirty="0"/>
          </a:p>
        </p:txBody>
      </p:sp>
      <p:sp>
        <p:nvSpPr>
          <p:cNvPr id="3" name="Content Placeholder 2"/>
          <p:cNvSpPr>
            <a:spLocks noGrp="1"/>
          </p:cNvSpPr>
          <p:nvPr>
            <p:ph sz="quarter" idx="1"/>
          </p:nvPr>
        </p:nvSpPr>
        <p:spPr/>
        <p:txBody>
          <a:bodyPr/>
          <a:lstStyle/>
          <a:p>
            <a:r>
              <a:rPr lang="en-US" dirty="0" smtClean="0"/>
              <a:t>What is the horizontal and vertical change at Sc?</a:t>
            </a:r>
          </a:p>
          <a:p>
            <a:r>
              <a:rPr lang="en-US" dirty="0" smtClean="0"/>
              <a:t>Can approximate this change by:</a:t>
            </a:r>
            <a:endParaRPr lang="en-US" dirty="0"/>
          </a:p>
        </p:txBody>
      </p:sp>
      <p:pic>
        <p:nvPicPr>
          <p:cNvPr id="6147" name="Picture 3"/>
          <p:cNvPicPr>
            <a:picLocks noChangeAspect="1" noChangeArrowheads="1"/>
          </p:cNvPicPr>
          <p:nvPr/>
        </p:nvPicPr>
        <p:blipFill>
          <a:blip r:embed="rId3"/>
          <a:srcRect/>
          <a:stretch>
            <a:fillRect/>
          </a:stretch>
        </p:blipFill>
        <p:spPr bwMode="auto">
          <a:xfrm>
            <a:off x="1066800" y="2362200"/>
            <a:ext cx="7315200" cy="730855"/>
          </a:xfrm>
          <a:prstGeom prst="rect">
            <a:avLst/>
          </a:prstGeom>
          <a:noFill/>
          <a:ln w="9525">
            <a:noFill/>
            <a:miter lim="800000"/>
            <a:headEnd/>
            <a:tailEnd/>
          </a:ln>
          <a:effectLst/>
        </p:spPr>
      </p:pic>
      <p:graphicFrame>
        <p:nvGraphicFramePr>
          <p:cNvPr id="6" name="Group 33"/>
          <p:cNvGraphicFramePr>
            <a:graphicFrameLocks noGrp="1"/>
          </p:cNvGraphicFramePr>
          <p:nvPr/>
        </p:nvGraphicFramePr>
        <p:xfrm>
          <a:off x="1600200" y="4267200"/>
          <a:ext cx="2286000" cy="1295400"/>
        </p:xfrm>
        <a:graphic>
          <a:graphicData uri="http://schemas.openxmlformats.org/drawingml/2006/table">
            <a:tbl>
              <a:tblPr/>
              <a:tblGrid>
                <a:gridCol w="571500"/>
                <a:gridCol w="571500"/>
                <a:gridCol w="571500"/>
                <a:gridCol w="571500"/>
              </a:tblGrid>
              <a:tr h="32385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50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55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rPr>
                        <a:t>75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2385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rPr>
                        <a:t>40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55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90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rPr>
                        <a:t>90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2385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rPr>
                        <a:t>30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rPr>
                        <a:t>200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rPr>
                        <a:t>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80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2385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rPr>
                        <a:t>25</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rPr>
                        <a:t>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95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85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8" name="Group 82"/>
          <p:cNvGraphicFramePr>
            <a:graphicFrameLocks noGrp="1"/>
          </p:cNvGraphicFramePr>
          <p:nvPr/>
        </p:nvGraphicFramePr>
        <p:xfrm>
          <a:off x="4648200" y="3581400"/>
          <a:ext cx="2514600" cy="1219200"/>
        </p:xfrm>
        <a:graphic>
          <a:graphicData uri="http://schemas.openxmlformats.org/drawingml/2006/table">
            <a:tbl>
              <a:tblPr/>
              <a:tblGrid>
                <a:gridCol w="628650"/>
                <a:gridCol w="628650"/>
                <a:gridCol w="628650"/>
                <a:gridCol w="628650"/>
              </a:tblGrid>
              <a:tr h="26670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6670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6670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rPr>
                        <a:t>45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-120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6670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rPr>
                        <a:t>70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9" name="Group 83"/>
          <p:cNvGraphicFramePr>
            <a:graphicFrameLocks noGrp="1"/>
          </p:cNvGraphicFramePr>
          <p:nvPr/>
        </p:nvGraphicFramePr>
        <p:xfrm>
          <a:off x="4648200" y="4953000"/>
          <a:ext cx="2514600" cy="1219200"/>
        </p:xfrm>
        <a:graphic>
          <a:graphicData uri="http://schemas.openxmlformats.org/drawingml/2006/table">
            <a:tbl>
              <a:tblPr/>
              <a:tblGrid>
                <a:gridCol w="628650"/>
                <a:gridCol w="628650"/>
                <a:gridCol w="628650"/>
                <a:gridCol w="628650"/>
              </a:tblGrid>
              <a:tr h="28575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575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-20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165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rPr>
                        <a:t>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r>
              <a:tr h="28575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rPr>
                        <a:t>-15</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Times New Roman" pitchFamily="18" charset="0"/>
                        </a:rPr>
                        <a:t>-5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r>
              <a:tr h="28575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900" decel="100000" fill="hold"/>
                                        <p:tgtEl>
                                          <p:spTgt spid="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900" decel="100000" fill="hold"/>
                                        <p:tgtEl>
                                          <p:spTgt spid="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Gradients via Convolution</a:t>
            </a:r>
            <a:endParaRPr lang="en-US" dirty="0"/>
          </a:p>
        </p:txBody>
      </p:sp>
      <p:sp>
        <p:nvSpPr>
          <p:cNvPr id="3" name="Content Placeholder 2"/>
          <p:cNvSpPr>
            <a:spLocks noGrp="1"/>
          </p:cNvSpPr>
          <p:nvPr>
            <p:ph sz="quarter" idx="1"/>
          </p:nvPr>
        </p:nvSpPr>
        <p:spPr/>
        <p:txBody>
          <a:bodyPr/>
          <a:lstStyle/>
          <a:p>
            <a:r>
              <a:rPr lang="en-US" dirty="0" smtClean="0"/>
              <a:t>The gradient can be approximated via convolution.  Consider the kernels </a:t>
            </a:r>
            <a:r>
              <a:rPr lang="en-US" dirty="0" err="1" smtClean="0"/>
              <a:t>Gx</a:t>
            </a:r>
            <a:r>
              <a:rPr lang="en-US" dirty="0" smtClean="0"/>
              <a:t> and </a:t>
            </a:r>
            <a:r>
              <a:rPr lang="en-US" dirty="0" err="1" smtClean="0"/>
              <a:t>Gy</a:t>
            </a:r>
            <a:r>
              <a:rPr lang="en-US" dirty="0" smtClean="0"/>
              <a:t> which measure the horizontal and vertical changes:</a:t>
            </a:r>
            <a:endParaRPr lang="en-US" dirty="0"/>
          </a:p>
        </p:txBody>
      </p:sp>
      <p:pic>
        <p:nvPicPr>
          <p:cNvPr id="7170" name="Picture 2"/>
          <p:cNvPicPr>
            <a:picLocks noChangeAspect="1" noChangeArrowheads="1"/>
          </p:cNvPicPr>
          <p:nvPr/>
        </p:nvPicPr>
        <p:blipFill>
          <a:blip r:embed="rId3"/>
          <a:srcRect/>
          <a:stretch>
            <a:fillRect/>
          </a:stretch>
        </p:blipFill>
        <p:spPr bwMode="auto">
          <a:xfrm>
            <a:off x="990600" y="2667000"/>
            <a:ext cx="7171052" cy="11430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a:srcRect/>
          <a:stretch>
            <a:fillRect/>
          </a:stretch>
        </p:blipFill>
        <p:spPr bwMode="auto">
          <a:xfrm>
            <a:off x="1219200" y="4419600"/>
            <a:ext cx="7010400" cy="862051"/>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533400" y="304800"/>
            <a:ext cx="8001000" cy="6189336"/>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Smoothing</a:t>
            </a:r>
            <a:endParaRPr lang="en-US" dirty="0"/>
          </a:p>
        </p:txBody>
      </p:sp>
      <p:sp>
        <p:nvSpPr>
          <p:cNvPr id="3" name="Content Placeholder 2"/>
          <p:cNvSpPr>
            <a:spLocks noGrp="1"/>
          </p:cNvSpPr>
          <p:nvPr>
            <p:ph sz="quarter" idx="1"/>
          </p:nvPr>
        </p:nvSpPr>
        <p:spPr/>
        <p:txBody>
          <a:bodyPr>
            <a:normAutofit/>
          </a:bodyPr>
          <a:lstStyle/>
          <a:p>
            <a:r>
              <a:rPr lang="en-US" dirty="0" smtClean="0"/>
              <a:t>Convolution can be used to achieve a variety of effects depending on the kernel.</a:t>
            </a:r>
          </a:p>
          <a:p>
            <a:pPr lvl="1"/>
            <a:r>
              <a:rPr lang="en-US" dirty="0" smtClean="0"/>
              <a:t>Smoothing, or blurring, can be achieved through convolution and is often used to reduce image noise or to prepare an image for further processing stages. </a:t>
            </a:r>
          </a:p>
          <a:p>
            <a:pPr lvl="1"/>
            <a:r>
              <a:rPr lang="en-US" dirty="0" smtClean="0"/>
              <a:t>Smoothing is accomplished by any kernel where all of the </a:t>
            </a:r>
            <a:r>
              <a:rPr lang="en-US" dirty="0" err="1" smtClean="0"/>
              <a:t>coefﬁcients</a:t>
            </a:r>
            <a:r>
              <a:rPr lang="en-US" dirty="0" smtClean="0"/>
              <a:t> are nonnegative.</a:t>
            </a:r>
          </a:p>
          <a:p>
            <a:pPr lvl="1"/>
            <a:endParaRPr lang="en-US" dirty="0" smtClean="0"/>
          </a:p>
          <a:p>
            <a:r>
              <a:rPr lang="en-US" dirty="0" smtClean="0"/>
              <a:t>Two classes of smoothing filters are commonly used.</a:t>
            </a:r>
          </a:p>
          <a:p>
            <a:pPr lvl="1"/>
            <a:r>
              <a:rPr lang="en-US" dirty="0" smtClean="0"/>
              <a:t>Uniform filter: all non-zero coefficients are identical</a:t>
            </a:r>
          </a:p>
          <a:p>
            <a:pPr lvl="1"/>
            <a:r>
              <a:rPr lang="en-US" dirty="0" smtClean="0"/>
              <a:t>Weighted (non-uniform) filter: Coefficients are larger near the center and smaller near the periphery.</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Prewitt Operators</a:t>
            </a:r>
            <a:endParaRPr lang="en-US" dirty="0"/>
          </a:p>
        </p:txBody>
      </p:sp>
      <p:sp>
        <p:nvSpPr>
          <p:cNvPr id="3" name="Content Placeholder 2"/>
          <p:cNvSpPr>
            <a:spLocks noGrp="1"/>
          </p:cNvSpPr>
          <p:nvPr>
            <p:ph sz="quarter" idx="1"/>
          </p:nvPr>
        </p:nvSpPr>
        <p:spPr/>
        <p:txBody>
          <a:bodyPr/>
          <a:lstStyle/>
          <a:p>
            <a:r>
              <a:rPr lang="en-US" sz="2400" dirty="0" smtClean="0"/>
              <a:t>The previous approximations are noise-sensitive since a single noisy sample will greatly influence the gradient.  </a:t>
            </a:r>
          </a:p>
          <a:p>
            <a:r>
              <a:rPr lang="en-US" sz="2400" dirty="0" smtClean="0"/>
              <a:t>The Prewitt operators are kernels for use in convolution. </a:t>
            </a:r>
          </a:p>
          <a:p>
            <a:pPr lvl="1"/>
            <a:r>
              <a:rPr lang="en-US" sz="2100" dirty="0" smtClean="0"/>
              <a:t>They average the difference across the central element and hence provide some immunity to noise.</a:t>
            </a:r>
          </a:p>
          <a:p>
            <a:endParaRPr lang="en-US" dirty="0"/>
          </a:p>
        </p:txBody>
      </p:sp>
      <p:pic>
        <p:nvPicPr>
          <p:cNvPr id="9218" name="Picture 2"/>
          <p:cNvPicPr>
            <a:picLocks noChangeAspect="1" noChangeArrowheads="1"/>
          </p:cNvPicPr>
          <p:nvPr/>
        </p:nvPicPr>
        <p:blipFill>
          <a:blip r:embed="rId3"/>
          <a:srcRect/>
          <a:stretch>
            <a:fillRect/>
          </a:stretch>
        </p:blipFill>
        <p:spPr bwMode="auto">
          <a:xfrm>
            <a:off x="685800" y="3810000"/>
            <a:ext cx="7943850" cy="1291485"/>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srcRect/>
          <a:stretch>
            <a:fillRect/>
          </a:stretch>
        </p:blipFill>
        <p:spPr bwMode="auto">
          <a:xfrm>
            <a:off x="304800" y="2133599"/>
            <a:ext cx="8534400" cy="3388189"/>
          </a:xfrm>
          <a:prstGeom prst="rect">
            <a:avLst/>
          </a:prstGeom>
          <a:noFill/>
          <a:ln w="9525">
            <a:noFill/>
            <a:miter lim="800000"/>
            <a:headEnd/>
            <a:tailEnd/>
          </a:ln>
          <a:effectLst/>
        </p:spPr>
      </p:pic>
      <p:sp>
        <p:nvSpPr>
          <p:cNvPr id="5" name="Title 4"/>
          <p:cNvSpPr>
            <a:spLocks noGrp="1"/>
          </p:cNvSpPr>
          <p:nvPr>
            <p:ph type="title"/>
          </p:nvPr>
        </p:nvSpPr>
        <p:spPr/>
        <p:txBody>
          <a:bodyPr/>
          <a:lstStyle/>
          <a:p>
            <a:r>
              <a:rPr lang="en-US" dirty="0" smtClean="0"/>
              <a:t>Prewitt Example</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Sobel</a:t>
            </a:r>
            <a:r>
              <a:rPr lang="en-US" dirty="0" smtClean="0"/>
              <a:t> Operators</a:t>
            </a:r>
            <a:endParaRPr lang="en-US" dirty="0"/>
          </a:p>
        </p:txBody>
      </p:sp>
      <p:sp>
        <p:nvSpPr>
          <p:cNvPr id="3" name="Content Placeholder 2"/>
          <p:cNvSpPr>
            <a:spLocks noGrp="1"/>
          </p:cNvSpPr>
          <p:nvPr>
            <p:ph sz="quarter" idx="1"/>
          </p:nvPr>
        </p:nvSpPr>
        <p:spPr/>
        <p:txBody>
          <a:bodyPr/>
          <a:lstStyle/>
          <a:p>
            <a:r>
              <a:rPr lang="en-US" dirty="0" err="1" smtClean="0"/>
              <a:t>Sobel</a:t>
            </a:r>
            <a:r>
              <a:rPr lang="en-US" dirty="0" smtClean="0"/>
              <a:t> operators both blur (average) and differentiates and image.</a:t>
            </a:r>
          </a:p>
          <a:p>
            <a:pPr lvl="1"/>
            <a:r>
              <a:rPr lang="en-US" dirty="0" smtClean="0"/>
              <a:t>The operators are weighted with greater emphasis on the key element</a:t>
            </a:r>
            <a:endParaRPr lang="en-US" dirty="0"/>
          </a:p>
        </p:txBody>
      </p:sp>
      <p:pic>
        <p:nvPicPr>
          <p:cNvPr id="11266" name="Picture 2"/>
          <p:cNvPicPr>
            <a:picLocks noChangeAspect="1" noChangeArrowheads="1"/>
          </p:cNvPicPr>
          <p:nvPr/>
        </p:nvPicPr>
        <p:blipFill>
          <a:blip r:embed="rId3"/>
          <a:srcRect/>
          <a:stretch>
            <a:fillRect/>
          </a:stretch>
        </p:blipFill>
        <p:spPr bwMode="auto">
          <a:xfrm>
            <a:off x="1066800" y="3276600"/>
            <a:ext cx="7286625" cy="1190723"/>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Roberts Cross-Gradient operators</a:t>
            </a:r>
            <a:endParaRPr lang="en-US" dirty="0"/>
          </a:p>
        </p:txBody>
      </p:sp>
      <p:sp>
        <p:nvSpPr>
          <p:cNvPr id="3" name="Content Placeholder 2"/>
          <p:cNvSpPr>
            <a:spLocks noGrp="1"/>
          </p:cNvSpPr>
          <p:nvPr>
            <p:ph sz="quarter" idx="1"/>
          </p:nvPr>
        </p:nvSpPr>
        <p:spPr/>
        <p:txBody>
          <a:bodyPr/>
          <a:lstStyle/>
          <a:p>
            <a:r>
              <a:rPr lang="en-US" dirty="0" smtClean="0"/>
              <a:t>Measure change in the upper-left-to-bottom-right and bottom-left-to-upper-right diagonals rather than the horizontal and vertical axes.</a:t>
            </a:r>
          </a:p>
          <a:p>
            <a:pPr lvl="1"/>
            <a:r>
              <a:rPr lang="en-US" dirty="0" smtClean="0"/>
              <a:t>Are 2x2 with the key element in the upper-left</a:t>
            </a:r>
            <a:endParaRPr lang="en-US" dirty="0"/>
          </a:p>
        </p:txBody>
      </p:sp>
      <p:pic>
        <p:nvPicPr>
          <p:cNvPr id="12290" name="Picture 2"/>
          <p:cNvPicPr>
            <a:picLocks noChangeAspect="1" noChangeArrowheads="1"/>
          </p:cNvPicPr>
          <p:nvPr/>
        </p:nvPicPr>
        <p:blipFill>
          <a:blip r:embed="rId3"/>
          <a:srcRect/>
          <a:stretch>
            <a:fillRect/>
          </a:stretch>
        </p:blipFill>
        <p:spPr bwMode="auto">
          <a:xfrm>
            <a:off x="1143000" y="3581400"/>
            <a:ext cx="6877050" cy="1171575"/>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Roberts Example</a:t>
            </a:r>
            <a:endParaRPr lang="en-US" dirty="0"/>
          </a:p>
        </p:txBody>
      </p:sp>
      <p:pic>
        <p:nvPicPr>
          <p:cNvPr id="13314" name="Picture 2"/>
          <p:cNvPicPr>
            <a:picLocks noChangeAspect="1" noChangeArrowheads="1"/>
          </p:cNvPicPr>
          <p:nvPr/>
        </p:nvPicPr>
        <p:blipFill>
          <a:blip r:embed="rId3"/>
          <a:srcRect/>
          <a:stretch>
            <a:fillRect/>
          </a:stretch>
        </p:blipFill>
        <p:spPr bwMode="auto">
          <a:xfrm>
            <a:off x="152400" y="1752600"/>
            <a:ext cx="8763000" cy="3473474"/>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Magnitude of Gradient</a:t>
            </a:r>
            <a:endParaRPr lang="en-US" dirty="0"/>
          </a:p>
        </p:txBody>
      </p:sp>
      <p:sp>
        <p:nvSpPr>
          <p:cNvPr id="3" name="Content Placeholder 2"/>
          <p:cNvSpPr>
            <a:spLocks noGrp="1"/>
          </p:cNvSpPr>
          <p:nvPr>
            <p:ph sz="quarter" idx="1"/>
          </p:nvPr>
        </p:nvSpPr>
        <p:spPr/>
        <p:txBody>
          <a:bodyPr>
            <a:normAutofit/>
          </a:bodyPr>
          <a:lstStyle/>
          <a:p>
            <a:r>
              <a:rPr lang="en-US" sz="2400" dirty="0" smtClean="0"/>
              <a:t>Edge detection algorithms typically key on the magnitude of the gradient (</a:t>
            </a:r>
            <a:r>
              <a:rPr lang="en-US" sz="2400" dirty="0" err="1" smtClean="0"/>
              <a:t>MoG</a:t>
            </a:r>
            <a:r>
              <a:rPr lang="en-US" sz="2400" dirty="0" smtClean="0"/>
              <a:t>) since larger magnitudes directly correspond to greater probability of an edge.</a:t>
            </a:r>
          </a:p>
          <a:p>
            <a:pPr lvl="1"/>
            <a:r>
              <a:rPr lang="en-US" sz="2000" dirty="0" smtClean="0"/>
              <a:t>Computing the </a:t>
            </a:r>
            <a:r>
              <a:rPr lang="en-US" sz="2000" dirty="0" err="1" smtClean="0"/>
              <a:t>MoG</a:t>
            </a:r>
            <a:r>
              <a:rPr lang="en-US" sz="2000" dirty="0" smtClean="0"/>
              <a:t> is a fundamental building block in image processing.   The </a:t>
            </a:r>
            <a:r>
              <a:rPr lang="en-US" sz="2000" dirty="0" err="1" smtClean="0"/>
              <a:t>MoG</a:t>
            </a:r>
            <a:r>
              <a:rPr lang="en-US" sz="2000" dirty="0" smtClean="0"/>
              <a:t> is defined in 6.18</a:t>
            </a:r>
          </a:p>
          <a:p>
            <a:pPr lvl="1"/>
            <a:r>
              <a:rPr lang="en-US" sz="2000" dirty="0" smtClean="0"/>
              <a:t>An </a:t>
            </a:r>
            <a:r>
              <a:rPr lang="en-US" sz="2000" i="1" dirty="0" smtClean="0"/>
              <a:t>edge map </a:t>
            </a:r>
            <a:r>
              <a:rPr lang="en-US" sz="2000" dirty="0" smtClean="0"/>
              <a:t>is the inverse of the </a:t>
            </a:r>
            <a:r>
              <a:rPr lang="en-US" sz="2000" dirty="0" err="1" smtClean="0"/>
              <a:t>MoG</a:t>
            </a:r>
            <a:endParaRPr lang="en-US" sz="2000" dirty="0" smtClean="0"/>
          </a:p>
          <a:p>
            <a:pPr lvl="1"/>
            <a:r>
              <a:rPr lang="en-US" sz="2000" dirty="0" smtClean="0"/>
              <a:t>Can detect edges by </a:t>
            </a:r>
            <a:r>
              <a:rPr lang="en-US" sz="2000" i="1" dirty="0" err="1" smtClean="0"/>
              <a:t>threshholding</a:t>
            </a:r>
            <a:r>
              <a:rPr lang="en-US" sz="2000" i="1" dirty="0" smtClean="0"/>
              <a:t> the </a:t>
            </a:r>
            <a:r>
              <a:rPr lang="en-US" sz="2000" i="1" dirty="0" err="1" smtClean="0"/>
              <a:t>MoG</a:t>
            </a:r>
            <a:r>
              <a:rPr lang="en-US" sz="2000" dirty="0" smtClean="0"/>
              <a:t>.  Magnitudes above the threshold are assumed to be on an edge.</a:t>
            </a:r>
          </a:p>
          <a:p>
            <a:pPr lvl="1"/>
            <a:r>
              <a:rPr lang="en-US" sz="2000" dirty="0" smtClean="0"/>
              <a:t>The </a:t>
            </a:r>
            <a:r>
              <a:rPr lang="en-US" sz="2000" dirty="0" err="1" smtClean="0"/>
              <a:t>MoG</a:t>
            </a:r>
            <a:r>
              <a:rPr lang="en-US" sz="2000" dirty="0" smtClean="0"/>
              <a:t> can be approximated as the sum of the horizontal and vertical magnitudes rather than the more computationally consuming </a:t>
            </a:r>
            <a:r>
              <a:rPr lang="en-US" sz="2000" dirty="0" err="1" smtClean="0"/>
              <a:t>sqrt</a:t>
            </a:r>
            <a:r>
              <a:rPr lang="en-US" sz="2000" dirty="0" smtClean="0"/>
              <a:t> of the sum-of-squares</a:t>
            </a:r>
          </a:p>
        </p:txBody>
      </p:sp>
      <p:pic>
        <p:nvPicPr>
          <p:cNvPr id="14338" name="Picture 2"/>
          <p:cNvPicPr>
            <a:picLocks noChangeAspect="1" noChangeArrowheads="1"/>
          </p:cNvPicPr>
          <p:nvPr/>
        </p:nvPicPr>
        <p:blipFill>
          <a:blip r:embed="rId3"/>
          <a:srcRect/>
          <a:stretch>
            <a:fillRect/>
          </a:stretch>
        </p:blipFill>
        <p:spPr bwMode="auto">
          <a:xfrm>
            <a:off x="609600" y="5181600"/>
            <a:ext cx="7992833" cy="6858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MoG</a:t>
            </a:r>
            <a:r>
              <a:rPr lang="en-US" dirty="0" smtClean="0"/>
              <a:t> Implementation</a:t>
            </a:r>
            <a:endParaRPr lang="en-US" dirty="0"/>
          </a:p>
        </p:txBody>
      </p:sp>
      <p:sp>
        <p:nvSpPr>
          <p:cNvPr id="3" name="Content Placeholder 2"/>
          <p:cNvSpPr>
            <a:spLocks noGrp="1"/>
          </p:cNvSpPr>
          <p:nvPr>
            <p:ph sz="quarter" idx="1"/>
          </p:nvPr>
        </p:nvSpPr>
        <p:spPr/>
        <p:txBody>
          <a:bodyPr>
            <a:normAutofit/>
          </a:bodyPr>
          <a:lstStyle/>
          <a:p>
            <a:r>
              <a:rPr lang="en-US" sz="2000" dirty="0" smtClean="0"/>
              <a:t>Author a </a:t>
            </a:r>
            <a:r>
              <a:rPr lang="en-US" sz="2000" dirty="0" err="1" smtClean="0"/>
              <a:t>BufferedImageOp</a:t>
            </a:r>
            <a:r>
              <a:rPr lang="en-US" sz="2000" dirty="0" smtClean="0"/>
              <a:t> class to generate the magnitude of gradient from a source image.</a:t>
            </a:r>
          </a:p>
          <a:p>
            <a:r>
              <a:rPr lang="en-US" sz="2000" dirty="0" smtClean="0"/>
              <a:t>Let’s use the first approach described in the text</a:t>
            </a:r>
          </a:p>
          <a:p>
            <a:pPr lvl="1"/>
            <a:r>
              <a:rPr lang="en-US" sz="1800" dirty="0" err="1" smtClean="0"/>
              <a:t>Gx</a:t>
            </a:r>
            <a:r>
              <a:rPr lang="en-US" sz="1800" dirty="0" smtClean="0"/>
              <a:t> = [-1, 0, 1] and </a:t>
            </a:r>
            <a:r>
              <a:rPr lang="en-US" sz="1800" dirty="0" err="1" smtClean="0"/>
              <a:t>Gy</a:t>
            </a:r>
            <a:r>
              <a:rPr lang="en-US" sz="1800" dirty="0" smtClean="0"/>
              <a:t> = [-1, 0, 1]</a:t>
            </a:r>
            <a:r>
              <a:rPr lang="en-US" sz="1800" baseline="30000" dirty="0" smtClean="0"/>
              <a:t>T</a:t>
            </a:r>
            <a:endParaRPr lang="en-US" sz="1800" baseline="30000" dirty="0"/>
          </a:p>
        </p:txBody>
      </p:sp>
      <p:pic>
        <p:nvPicPr>
          <p:cNvPr id="15362" name="Picture 2"/>
          <p:cNvPicPr>
            <a:picLocks noChangeAspect="1" noChangeArrowheads="1"/>
          </p:cNvPicPr>
          <p:nvPr/>
        </p:nvPicPr>
        <p:blipFill>
          <a:blip r:embed="rId3"/>
          <a:srcRect/>
          <a:stretch>
            <a:fillRect/>
          </a:stretch>
        </p:blipFill>
        <p:spPr bwMode="auto">
          <a:xfrm>
            <a:off x="228600" y="2819400"/>
            <a:ext cx="8382000" cy="3401506"/>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srcRect/>
          <a:stretch>
            <a:fillRect/>
          </a:stretch>
        </p:blipFill>
        <p:spPr bwMode="auto">
          <a:xfrm>
            <a:off x="2057400" y="152400"/>
            <a:ext cx="4648200" cy="6475566"/>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srcRect/>
          <a:stretch>
            <a:fillRect/>
          </a:stretch>
        </p:blipFill>
        <p:spPr bwMode="auto">
          <a:xfrm>
            <a:off x="381000" y="228600"/>
            <a:ext cx="8229600" cy="6334731"/>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edges</a:t>
            </a:r>
            <a:endParaRPr lang="en-US" dirty="0"/>
          </a:p>
        </p:txBody>
      </p:sp>
      <p:pic>
        <p:nvPicPr>
          <p:cNvPr id="18434" name="Picture 2"/>
          <p:cNvPicPr>
            <a:picLocks noChangeAspect="1" noChangeArrowheads="1"/>
          </p:cNvPicPr>
          <p:nvPr/>
        </p:nvPicPr>
        <p:blipFill>
          <a:blip r:embed="rId3"/>
          <a:srcRect/>
          <a:stretch>
            <a:fillRect/>
          </a:stretch>
        </p:blipFill>
        <p:spPr bwMode="auto">
          <a:xfrm>
            <a:off x="228600" y="1752600"/>
            <a:ext cx="8439430" cy="33528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Smoothing</a:t>
            </a:r>
            <a:endParaRPr lang="en-US" dirty="0"/>
          </a:p>
        </p:txBody>
      </p:sp>
      <p:pic>
        <p:nvPicPr>
          <p:cNvPr id="20482" name="Picture 2"/>
          <p:cNvPicPr>
            <a:picLocks noChangeAspect="1" noChangeArrowheads="1"/>
          </p:cNvPicPr>
          <p:nvPr/>
        </p:nvPicPr>
        <p:blipFill>
          <a:blip r:embed="rId3"/>
          <a:srcRect/>
          <a:stretch>
            <a:fillRect/>
          </a:stretch>
        </p:blipFill>
        <p:spPr bwMode="auto">
          <a:xfrm>
            <a:off x="228600" y="1752600"/>
            <a:ext cx="8689975" cy="3505200"/>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Enhancement via Convolution</a:t>
            </a:r>
            <a:endParaRPr lang="en-US" dirty="0"/>
          </a:p>
        </p:txBody>
      </p:sp>
      <p:sp>
        <p:nvSpPr>
          <p:cNvPr id="3" name="Content Placeholder 2"/>
          <p:cNvSpPr>
            <a:spLocks noGrp="1"/>
          </p:cNvSpPr>
          <p:nvPr>
            <p:ph sz="quarter" idx="1"/>
          </p:nvPr>
        </p:nvSpPr>
        <p:spPr/>
        <p:txBody>
          <a:bodyPr/>
          <a:lstStyle/>
          <a:p>
            <a:r>
              <a:rPr lang="en-US" dirty="0" smtClean="0"/>
              <a:t>Edge enhancement is often known as sharpening.  It boosts the high-frequency components of an image rather than suppressing the low-frequency components</a:t>
            </a:r>
          </a:p>
          <a:p>
            <a:r>
              <a:rPr lang="en-US" dirty="0" smtClean="0"/>
              <a:t>Can be achieved via convolution but what kernel(s) should we use?</a:t>
            </a:r>
          </a:p>
          <a:p>
            <a:pPr lvl="1"/>
            <a:r>
              <a:rPr lang="en-US" dirty="0" smtClean="0"/>
              <a:t>Consider that an image is the sum of the low and high frequency components</a:t>
            </a:r>
          </a:p>
          <a:p>
            <a:pPr lvl="1"/>
            <a:endParaRPr lang="en-US" dirty="0" smtClean="0"/>
          </a:p>
          <a:p>
            <a:pPr lvl="1"/>
            <a:endParaRPr lang="en-US" dirty="0" smtClean="0"/>
          </a:p>
          <a:p>
            <a:pPr lvl="1"/>
            <a:r>
              <a:rPr lang="en-US" dirty="0" smtClean="0"/>
              <a:t>Boost the high-frequency component by a scaling factor alpha</a:t>
            </a:r>
          </a:p>
        </p:txBody>
      </p:sp>
      <p:pic>
        <p:nvPicPr>
          <p:cNvPr id="19458" name="Picture 2"/>
          <p:cNvPicPr>
            <a:picLocks noChangeAspect="1" noChangeArrowheads="1"/>
          </p:cNvPicPr>
          <p:nvPr/>
        </p:nvPicPr>
        <p:blipFill>
          <a:blip r:embed="rId3"/>
          <a:srcRect/>
          <a:stretch>
            <a:fillRect/>
          </a:stretch>
        </p:blipFill>
        <p:spPr bwMode="auto">
          <a:xfrm>
            <a:off x="990600" y="4343400"/>
            <a:ext cx="7620000" cy="444964"/>
          </a:xfrm>
          <a:prstGeom prst="rect">
            <a:avLst/>
          </a:prstGeom>
          <a:noFill/>
          <a:ln w="9525">
            <a:noFill/>
            <a:miter lim="800000"/>
            <a:headEnd/>
            <a:tailEnd/>
          </a:ln>
          <a:effectLst/>
        </p:spPr>
      </p:pic>
      <p:pic>
        <p:nvPicPr>
          <p:cNvPr id="19459" name="Picture 3"/>
          <p:cNvPicPr>
            <a:picLocks noChangeAspect="1" noChangeArrowheads="1"/>
          </p:cNvPicPr>
          <p:nvPr/>
        </p:nvPicPr>
        <p:blipFill>
          <a:blip r:embed="rId4"/>
          <a:srcRect/>
          <a:stretch>
            <a:fillRect/>
          </a:stretch>
        </p:blipFill>
        <p:spPr bwMode="auto">
          <a:xfrm>
            <a:off x="914400" y="5562600"/>
            <a:ext cx="7726680" cy="45720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Enhancement via Convolution</a:t>
            </a:r>
            <a:endParaRPr lang="en-US" dirty="0"/>
          </a:p>
        </p:txBody>
      </p:sp>
      <p:sp>
        <p:nvSpPr>
          <p:cNvPr id="3" name="Content Placeholder 2"/>
          <p:cNvSpPr>
            <a:spLocks noGrp="1"/>
          </p:cNvSpPr>
          <p:nvPr>
            <p:ph sz="quarter" idx="1"/>
          </p:nvPr>
        </p:nvSpPr>
        <p:spPr/>
        <p:txBody>
          <a:bodyPr>
            <a:normAutofit/>
          </a:bodyPr>
          <a:lstStyle/>
          <a:p>
            <a:r>
              <a:rPr lang="en-US" sz="1800" dirty="0" smtClean="0"/>
              <a:t>Solve 6.20 for </a:t>
            </a:r>
            <a:r>
              <a:rPr lang="en-US" sz="1800" dirty="0" err="1" smtClean="0"/>
              <a:t>I</a:t>
            </a:r>
            <a:r>
              <a:rPr lang="en-US" sz="1800" baseline="-25000" dirty="0" err="1" smtClean="0"/>
              <a:t>high</a:t>
            </a:r>
            <a:r>
              <a:rPr lang="en-US" sz="1800" dirty="0" smtClean="0"/>
              <a:t> and substitute into 6.21</a:t>
            </a:r>
          </a:p>
          <a:p>
            <a:endParaRPr lang="en-US" sz="1800" dirty="0" smtClean="0"/>
          </a:p>
          <a:p>
            <a:pPr>
              <a:buNone/>
            </a:pPr>
            <a:endParaRPr lang="en-US" sz="1800" dirty="0" smtClean="0"/>
          </a:p>
          <a:p>
            <a:pPr>
              <a:buNone/>
            </a:pPr>
            <a:endParaRPr lang="en-US" sz="1800" dirty="0" smtClean="0"/>
          </a:p>
          <a:p>
            <a:endParaRPr lang="en-US" sz="1800" dirty="0" smtClean="0"/>
          </a:p>
          <a:p>
            <a:r>
              <a:rPr lang="en-US" sz="1800" dirty="0" smtClean="0"/>
              <a:t>This equation can then be used to generate appropriate sharpening kernels</a:t>
            </a:r>
          </a:p>
          <a:p>
            <a:pPr lvl="1"/>
            <a:r>
              <a:rPr lang="en-US" sz="1600" dirty="0" smtClean="0"/>
              <a:t>Assume that I = I convolved with </a:t>
            </a:r>
            <a:r>
              <a:rPr lang="en-US" sz="1600" dirty="0" err="1" smtClean="0"/>
              <a:t>K</a:t>
            </a:r>
            <a:r>
              <a:rPr lang="en-US" sz="1800" baseline="-25000" dirty="0" err="1" smtClean="0">
                <a:solidFill>
                  <a:schemeClr val="tx1"/>
                </a:solidFill>
              </a:rPr>
              <a:t>identity</a:t>
            </a:r>
            <a:r>
              <a:rPr lang="en-US" sz="1800" baseline="-25000" dirty="0" smtClean="0">
                <a:solidFill>
                  <a:schemeClr val="tx1"/>
                </a:solidFill>
              </a:rPr>
              <a:t> </a:t>
            </a:r>
            <a:r>
              <a:rPr lang="en-US" sz="1600" dirty="0" smtClean="0"/>
              <a:t>and </a:t>
            </a:r>
            <a:r>
              <a:rPr lang="en-US" sz="1600" dirty="0" err="1" smtClean="0"/>
              <a:t>I</a:t>
            </a:r>
            <a:r>
              <a:rPr lang="en-US" sz="1800" baseline="-25000" dirty="0" err="1" smtClean="0">
                <a:solidFill>
                  <a:schemeClr val="tx1"/>
                </a:solidFill>
              </a:rPr>
              <a:t>low</a:t>
            </a:r>
            <a:r>
              <a:rPr lang="en-US" sz="1600" dirty="0" smtClean="0"/>
              <a:t> = I convolved with </a:t>
            </a:r>
            <a:r>
              <a:rPr lang="en-US" sz="1600" dirty="0" err="1" smtClean="0"/>
              <a:t>K</a:t>
            </a:r>
            <a:r>
              <a:rPr lang="en-US" sz="1800" baseline="-25000" dirty="0" err="1" smtClean="0">
                <a:solidFill>
                  <a:schemeClr val="tx1"/>
                </a:solidFill>
              </a:rPr>
              <a:t>low</a:t>
            </a:r>
            <a:endParaRPr lang="en-US" sz="1800" baseline="-25000" dirty="0" smtClean="0">
              <a:solidFill>
                <a:schemeClr val="tx1"/>
              </a:solidFill>
            </a:endParaRPr>
          </a:p>
        </p:txBody>
      </p:sp>
      <p:pic>
        <p:nvPicPr>
          <p:cNvPr id="20482" name="Picture 2"/>
          <p:cNvPicPr>
            <a:picLocks noChangeAspect="1" noChangeArrowheads="1"/>
          </p:cNvPicPr>
          <p:nvPr/>
        </p:nvPicPr>
        <p:blipFill>
          <a:blip r:embed="rId3"/>
          <a:srcRect/>
          <a:stretch>
            <a:fillRect/>
          </a:stretch>
        </p:blipFill>
        <p:spPr bwMode="auto">
          <a:xfrm>
            <a:off x="2743200" y="1676400"/>
            <a:ext cx="3429000" cy="1118587"/>
          </a:xfrm>
          <a:prstGeom prst="rect">
            <a:avLst/>
          </a:prstGeom>
          <a:noFill/>
          <a:ln w="9525">
            <a:noFill/>
            <a:miter lim="800000"/>
            <a:headEnd/>
            <a:tailEnd/>
          </a:ln>
          <a:effectLst/>
        </p:spPr>
      </p:pic>
      <p:pic>
        <p:nvPicPr>
          <p:cNvPr id="20483" name="Picture 3"/>
          <p:cNvPicPr>
            <a:picLocks noChangeAspect="1" noChangeArrowheads="1"/>
          </p:cNvPicPr>
          <p:nvPr/>
        </p:nvPicPr>
        <p:blipFill>
          <a:blip r:embed="rId4"/>
          <a:srcRect/>
          <a:stretch>
            <a:fillRect/>
          </a:stretch>
        </p:blipFill>
        <p:spPr bwMode="auto">
          <a:xfrm>
            <a:off x="1676400" y="3886200"/>
            <a:ext cx="6096000" cy="1700877"/>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Enhancement via Convolution</a:t>
            </a:r>
            <a:endParaRPr lang="en-US" dirty="0"/>
          </a:p>
        </p:txBody>
      </p:sp>
      <p:pic>
        <p:nvPicPr>
          <p:cNvPr id="21506" name="Picture 2"/>
          <p:cNvPicPr>
            <a:picLocks noChangeAspect="1" noChangeArrowheads="1"/>
          </p:cNvPicPr>
          <p:nvPr/>
        </p:nvPicPr>
        <p:blipFill>
          <a:blip r:embed="rId3"/>
          <a:srcRect/>
          <a:stretch>
            <a:fillRect/>
          </a:stretch>
        </p:blipFill>
        <p:spPr bwMode="auto">
          <a:xfrm>
            <a:off x="228600" y="1447800"/>
            <a:ext cx="8633540" cy="3843422"/>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Enhancement via Convolution</a:t>
            </a:r>
            <a:endParaRPr lang="en-US" dirty="0"/>
          </a:p>
        </p:txBody>
      </p:sp>
      <p:sp>
        <p:nvSpPr>
          <p:cNvPr id="3" name="Content Placeholder 2"/>
          <p:cNvSpPr>
            <a:spLocks noGrp="1"/>
          </p:cNvSpPr>
          <p:nvPr>
            <p:ph sz="quarter" idx="1"/>
          </p:nvPr>
        </p:nvSpPr>
        <p:spPr/>
        <p:txBody>
          <a:bodyPr>
            <a:normAutofit/>
          </a:bodyPr>
          <a:lstStyle/>
          <a:p>
            <a:r>
              <a:rPr lang="en-US" dirty="0" smtClean="0"/>
              <a:t>The parameter alpha can be considered a gain setting that controls how much of the source image is passed through to the sharpened image. </a:t>
            </a:r>
          </a:p>
          <a:p>
            <a:pPr lvl="1"/>
            <a:r>
              <a:rPr lang="en-US" dirty="0" smtClean="0"/>
              <a:t>When alpha= 0 no additional high frequency content is passed through to the output such that the result is the identity kernel. </a:t>
            </a:r>
          </a:p>
          <a:p>
            <a:pPr lvl="1"/>
            <a:r>
              <a:rPr lang="en-US" dirty="0" smtClean="0"/>
              <a:t>Higher scaling factors correspond to stronger edges in the output.</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Enhancement</a:t>
            </a:r>
            <a:endParaRPr lang="en-US" dirty="0"/>
          </a:p>
        </p:txBody>
      </p:sp>
      <p:pic>
        <p:nvPicPr>
          <p:cNvPr id="22530" name="Picture 2"/>
          <p:cNvPicPr>
            <a:picLocks noChangeAspect="1" noChangeArrowheads="1"/>
          </p:cNvPicPr>
          <p:nvPr/>
        </p:nvPicPr>
        <p:blipFill>
          <a:blip r:embed="rId3"/>
          <a:srcRect/>
          <a:stretch>
            <a:fillRect/>
          </a:stretch>
        </p:blipFill>
        <p:spPr bwMode="auto">
          <a:xfrm>
            <a:off x="381000" y="1524000"/>
            <a:ext cx="8342777" cy="41148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Smoothing</a:t>
            </a:r>
            <a:endParaRPr lang="en-US" dirty="0"/>
          </a:p>
        </p:txBody>
      </p:sp>
      <p:pic>
        <p:nvPicPr>
          <p:cNvPr id="21506" name="Picture 2"/>
          <p:cNvPicPr>
            <a:picLocks noChangeAspect="1" noChangeArrowheads="1"/>
          </p:cNvPicPr>
          <p:nvPr/>
        </p:nvPicPr>
        <p:blipFill>
          <a:blip r:embed="rId3"/>
          <a:srcRect/>
          <a:stretch>
            <a:fillRect/>
          </a:stretch>
        </p:blipFill>
        <p:spPr bwMode="auto">
          <a:xfrm>
            <a:off x="762000" y="1219200"/>
            <a:ext cx="7315200" cy="2618620"/>
          </a:xfrm>
          <a:prstGeom prst="rect">
            <a:avLst/>
          </a:prstGeom>
          <a:noFill/>
          <a:ln w="9525">
            <a:noFill/>
            <a:miter lim="800000"/>
            <a:headEnd/>
            <a:tailEnd/>
          </a:ln>
          <a:effectLst/>
        </p:spPr>
      </p:pic>
      <p:pic>
        <p:nvPicPr>
          <p:cNvPr id="21507" name="Picture 3"/>
          <p:cNvPicPr>
            <a:picLocks noChangeAspect="1" noChangeArrowheads="1"/>
          </p:cNvPicPr>
          <p:nvPr/>
        </p:nvPicPr>
        <p:blipFill>
          <a:blip r:embed="rId4"/>
          <a:srcRect/>
          <a:stretch>
            <a:fillRect/>
          </a:stretch>
        </p:blipFill>
        <p:spPr bwMode="auto">
          <a:xfrm>
            <a:off x="685800" y="4114800"/>
            <a:ext cx="7924800" cy="2454174"/>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Smoothing</a:t>
            </a:r>
            <a:endParaRPr lang="en-US" dirty="0"/>
          </a:p>
        </p:txBody>
      </p:sp>
      <p:sp>
        <p:nvSpPr>
          <p:cNvPr id="3" name="Content Placeholder 2"/>
          <p:cNvSpPr>
            <a:spLocks noGrp="1"/>
          </p:cNvSpPr>
          <p:nvPr>
            <p:ph sz="quarter" idx="1"/>
          </p:nvPr>
        </p:nvSpPr>
        <p:spPr/>
        <p:txBody>
          <a:bodyPr>
            <a:normAutofit/>
          </a:bodyPr>
          <a:lstStyle/>
          <a:p>
            <a:r>
              <a:rPr lang="en-US" dirty="0" smtClean="0"/>
              <a:t>The equations for </a:t>
            </a:r>
          </a:p>
          <a:p>
            <a:pPr lvl="1"/>
            <a:r>
              <a:rPr lang="en-US" dirty="0" smtClean="0"/>
              <a:t>Pyramid:</a:t>
            </a:r>
          </a:p>
          <a:p>
            <a:pPr lvl="1"/>
            <a:endParaRPr lang="en-US" dirty="0" smtClean="0"/>
          </a:p>
          <a:p>
            <a:pPr lvl="1"/>
            <a:r>
              <a:rPr lang="en-US" dirty="0" smtClean="0"/>
              <a:t>Cone:</a:t>
            </a:r>
          </a:p>
          <a:p>
            <a:pPr lvl="1"/>
            <a:endParaRPr lang="en-US" dirty="0" smtClean="0"/>
          </a:p>
          <a:p>
            <a:pPr lvl="1"/>
            <a:r>
              <a:rPr lang="en-US" dirty="0" smtClean="0"/>
              <a:t>Gaussian:</a:t>
            </a:r>
          </a:p>
          <a:p>
            <a:pPr lvl="1"/>
            <a:endParaRPr lang="en-US" dirty="0" smtClean="0"/>
          </a:p>
          <a:p>
            <a:r>
              <a:rPr lang="en-US" dirty="0" smtClean="0"/>
              <a:t>Pyramid and Cone are non-smooth</a:t>
            </a:r>
          </a:p>
          <a:p>
            <a:r>
              <a:rPr lang="en-US" dirty="0" smtClean="0"/>
              <a:t>Gaussian has desirable characteristics:</a:t>
            </a:r>
          </a:p>
          <a:p>
            <a:pPr lvl="1"/>
            <a:r>
              <a:rPr lang="en-US" dirty="0" smtClean="0"/>
              <a:t>Smooth</a:t>
            </a:r>
          </a:p>
          <a:p>
            <a:pPr lvl="1"/>
            <a:r>
              <a:rPr lang="en-US" dirty="0" smtClean="0"/>
              <a:t>Separable</a:t>
            </a:r>
          </a:p>
        </p:txBody>
      </p:sp>
      <p:pic>
        <p:nvPicPr>
          <p:cNvPr id="22530" name="Picture 2"/>
          <p:cNvPicPr>
            <a:picLocks noChangeAspect="1" noChangeArrowheads="1"/>
          </p:cNvPicPr>
          <p:nvPr/>
        </p:nvPicPr>
        <p:blipFill>
          <a:blip r:embed="rId3"/>
          <a:srcRect/>
          <a:stretch>
            <a:fillRect/>
          </a:stretch>
        </p:blipFill>
        <p:spPr bwMode="auto">
          <a:xfrm>
            <a:off x="2743200" y="1752600"/>
            <a:ext cx="6248399" cy="355100"/>
          </a:xfrm>
          <a:prstGeom prst="rect">
            <a:avLst/>
          </a:prstGeom>
          <a:noFill/>
          <a:ln w="9525">
            <a:noFill/>
            <a:miter lim="800000"/>
            <a:headEnd/>
            <a:tailEnd/>
          </a:ln>
          <a:effectLst/>
        </p:spPr>
      </p:pic>
      <p:pic>
        <p:nvPicPr>
          <p:cNvPr id="22531" name="Picture 3"/>
          <p:cNvPicPr>
            <a:picLocks noChangeAspect="1" noChangeArrowheads="1"/>
          </p:cNvPicPr>
          <p:nvPr/>
        </p:nvPicPr>
        <p:blipFill>
          <a:blip r:embed="rId4"/>
          <a:srcRect/>
          <a:stretch>
            <a:fillRect/>
          </a:stretch>
        </p:blipFill>
        <p:spPr bwMode="auto">
          <a:xfrm>
            <a:off x="2362200" y="2514600"/>
            <a:ext cx="6629400" cy="392580"/>
          </a:xfrm>
          <a:prstGeom prst="rect">
            <a:avLst/>
          </a:prstGeom>
          <a:noFill/>
          <a:ln w="9525">
            <a:noFill/>
            <a:miter lim="800000"/>
            <a:headEnd/>
            <a:tailEnd/>
          </a:ln>
          <a:effectLst/>
        </p:spPr>
      </p:pic>
      <p:pic>
        <p:nvPicPr>
          <p:cNvPr id="22532" name="Picture 4"/>
          <p:cNvPicPr>
            <a:picLocks noChangeAspect="1" noChangeArrowheads="1"/>
          </p:cNvPicPr>
          <p:nvPr/>
        </p:nvPicPr>
        <p:blipFill>
          <a:blip r:embed="rId5"/>
          <a:srcRect/>
          <a:stretch>
            <a:fillRect/>
          </a:stretch>
        </p:blipFill>
        <p:spPr bwMode="auto">
          <a:xfrm>
            <a:off x="2819400" y="3276600"/>
            <a:ext cx="6172200" cy="639214"/>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Gaussian Smoothing</a:t>
            </a:r>
            <a:endParaRPr lang="en-US" dirty="0"/>
          </a:p>
        </p:txBody>
      </p:sp>
      <p:sp>
        <p:nvSpPr>
          <p:cNvPr id="3" name="Content Placeholder 2"/>
          <p:cNvSpPr>
            <a:spLocks noGrp="1"/>
          </p:cNvSpPr>
          <p:nvPr>
            <p:ph sz="quarter" idx="1"/>
          </p:nvPr>
        </p:nvSpPr>
        <p:spPr/>
        <p:txBody>
          <a:bodyPr/>
          <a:lstStyle/>
          <a:p>
            <a:r>
              <a:rPr lang="en-US" dirty="0" smtClean="0"/>
              <a:t>Gaussian is parameterized on the standard deviation</a:t>
            </a:r>
          </a:p>
          <a:p>
            <a:pPr lvl="1"/>
            <a:r>
              <a:rPr lang="en-US" dirty="0" smtClean="0"/>
              <a:t>Large sigma’s reduce the center peak and spread the information across a larger area</a:t>
            </a:r>
          </a:p>
          <a:p>
            <a:pPr lvl="1"/>
            <a:r>
              <a:rPr lang="en-US" dirty="0" smtClean="0"/>
              <a:t>Smaller sigma’s create a thinner and taller peak</a:t>
            </a:r>
          </a:p>
          <a:p>
            <a:pPr lvl="1"/>
            <a:endParaRPr lang="en-US" dirty="0" smtClean="0"/>
          </a:p>
          <a:p>
            <a:r>
              <a:rPr lang="en-US" dirty="0" smtClean="0"/>
              <a:t>Gaussian is separable – find A and B factors</a:t>
            </a:r>
          </a:p>
          <a:p>
            <a:pPr lvl="1"/>
            <a:r>
              <a:rPr lang="en-US" dirty="0" smtClean="0"/>
              <a:t>Gaussian is </a:t>
            </a:r>
            <a:r>
              <a:rPr lang="en-US" dirty="0" err="1" smtClean="0"/>
              <a:t>radially</a:t>
            </a:r>
            <a:r>
              <a:rPr lang="en-US" dirty="0" smtClean="0"/>
              <a:t> symmetric which implies A = B</a:t>
            </a:r>
            <a:r>
              <a:rPr lang="en-US" baseline="30000" dirty="0" smtClean="0"/>
              <a:t>T</a:t>
            </a:r>
          </a:p>
          <a:p>
            <a:pPr lvl="1"/>
            <a:r>
              <a:rPr lang="en-US" dirty="0" smtClean="0"/>
              <a:t>Use the equation below where sigma controls the kernel shape and alpha controls the discrete kernel size where W = ceiling(alpha * sigma) and alpha is usually in [2,5].</a:t>
            </a:r>
            <a:endParaRPr lang="en-US" dirty="0"/>
          </a:p>
        </p:txBody>
      </p:sp>
      <p:pic>
        <p:nvPicPr>
          <p:cNvPr id="23554" name="Picture 2"/>
          <p:cNvPicPr>
            <a:picLocks noChangeAspect="1" noChangeArrowheads="1"/>
          </p:cNvPicPr>
          <p:nvPr/>
        </p:nvPicPr>
        <p:blipFill>
          <a:blip r:embed="rId3"/>
          <a:srcRect/>
          <a:stretch>
            <a:fillRect/>
          </a:stretch>
        </p:blipFill>
        <p:spPr bwMode="auto">
          <a:xfrm>
            <a:off x="762000" y="5562600"/>
            <a:ext cx="7919927" cy="561975"/>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Gaussian Smoothing</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Consider generating a kernel using</a:t>
            </a:r>
          </a:p>
          <a:p>
            <a:pPr lvl="1"/>
            <a:r>
              <a:rPr lang="en-US" dirty="0" smtClean="0"/>
              <a:t>Alpha = 2</a:t>
            </a:r>
          </a:p>
          <a:p>
            <a:pPr lvl="1"/>
            <a:r>
              <a:rPr lang="en-US" dirty="0" smtClean="0"/>
              <a:t>Sigma = 1</a:t>
            </a:r>
          </a:p>
          <a:p>
            <a:pPr lvl="1"/>
            <a:endParaRPr lang="en-US" dirty="0" smtClean="0"/>
          </a:p>
          <a:p>
            <a:r>
              <a:rPr lang="en-US" dirty="0" smtClean="0"/>
              <a:t>Compute W = ceiling(2 * 1) = 2</a:t>
            </a:r>
          </a:p>
          <a:p>
            <a:pPr lvl="1"/>
            <a:r>
              <a:rPr lang="en-US" dirty="0" smtClean="0"/>
              <a:t>This is the half-width of the kernel.  The kernel is then 5x5</a:t>
            </a:r>
          </a:p>
          <a:p>
            <a:pPr lvl="1"/>
            <a:r>
              <a:rPr lang="en-US" dirty="0" smtClean="0"/>
              <a:t>A and B are 5x1 and 1x5 respectively</a:t>
            </a:r>
          </a:p>
          <a:p>
            <a:pPr lvl="1"/>
            <a:endParaRPr lang="en-US" dirty="0" smtClean="0"/>
          </a:p>
          <a:p>
            <a:r>
              <a:rPr lang="en-US" dirty="0" smtClean="0"/>
              <a:t>Using the equation we obtain non-normalized A and B as</a:t>
            </a:r>
          </a:p>
          <a:p>
            <a:endParaRPr lang="en-US" dirty="0" smtClean="0"/>
          </a:p>
          <a:p>
            <a:endParaRPr lang="en-US" dirty="0" smtClean="0"/>
          </a:p>
          <a:p>
            <a:r>
              <a:rPr lang="en-US" dirty="0" smtClean="0"/>
              <a:t>Normalized and rounded as {1, 4, 7, 4, 1}</a:t>
            </a:r>
            <a:endParaRPr lang="en-US" dirty="0"/>
          </a:p>
        </p:txBody>
      </p:sp>
      <p:pic>
        <p:nvPicPr>
          <p:cNvPr id="24578" name="Picture 2"/>
          <p:cNvPicPr>
            <a:picLocks noChangeAspect="1" noChangeArrowheads="1"/>
          </p:cNvPicPr>
          <p:nvPr/>
        </p:nvPicPr>
        <p:blipFill>
          <a:blip r:embed="rId3"/>
          <a:srcRect/>
          <a:stretch>
            <a:fillRect/>
          </a:stretch>
        </p:blipFill>
        <p:spPr bwMode="auto">
          <a:xfrm>
            <a:off x="914400" y="4953000"/>
            <a:ext cx="7315200" cy="346893"/>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 function</a:t>
            </a:r>
            <a:endParaRPr lang="en-US" dirty="0"/>
          </a:p>
        </p:txBody>
      </p:sp>
      <p:pic>
        <p:nvPicPr>
          <p:cNvPr id="26626" name="Picture 2"/>
          <p:cNvPicPr>
            <a:picLocks noChangeAspect="1" noChangeArrowheads="1"/>
          </p:cNvPicPr>
          <p:nvPr/>
        </p:nvPicPr>
        <p:blipFill>
          <a:blip r:embed="rId3"/>
          <a:srcRect/>
          <a:stretch>
            <a:fillRect/>
          </a:stretch>
        </p:blipFill>
        <p:spPr bwMode="auto">
          <a:xfrm>
            <a:off x="762000" y="1828800"/>
            <a:ext cx="7534985" cy="3057525"/>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srcRect/>
          <a:stretch>
            <a:fillRect/>
          </a:stretch>
        </p:blipFill>
        <p:spPr bwMode="auto">
          <a:xfrm>
            <a:off x="381000" y="2057400"/>
            <a:ext cx="8248529" cy="3143250"/>
          </a:xfrm>
          <a:prstGeom prst="rect">
            <a:avLst/>
          </a:prstGeom>
          <a:noFill/>
          <a:ln w="9525">
            <a:noFill/>
            <a:miter lim="800000"/>
            <a:headEnd/>
            <a:tailEnd/>
          </a:ln>
          <a:effectLst/>
        </p:spPr>
      </p:pic>
      <p:sp>
        <p:nvSpPr>
          <p:cNvPr id="3" name="Title 2"/>
          <p:cNvSpPr>
            <a:spLocks noGrp="1"/>
          </p:cNvSpPr>
          <p:nvPr>
            <p:ph type="title"/>
          </p:nvPr>
        </p:nvSpPr>
        <p:spPr/>
        <p:txBody>
          <a:bodyPr/>
          <a:lstStyle/>
          <a:p>
            <a:r>
              <a:rPr lang="en-US" dirty="0" smtClean="0"/>
              <a:t>Smoothing Example</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pter_05b_Histograms">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Chapter_05b_Histograms</Template>
  <TotalTime>567</TotalTime>
  <Words>1331</Words>
  <Application>Microsoft Office PowerPoint</Application>
  <PresentationFormat>On-screen Show (4:3)</PresentationFormat>
  <Paragraphs>202</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Chapter_05b_Histograms</vt:lpstr>
      <vt:lpstr>Regional Processing</vt:lpstr>
      <vt:lpstr>Smoothing</vt:lpstr>
      <vt:lpstr>Smoothing</vt:lpstr>
      <vt:lpstr>Smoothing</vt:lpstr>
      <vt:lpstr>Smoothing</vt:lpstr>
      <vt:lpstr>Gaussian Smoothing</vt:lpstr>
      <vt:lpstr>Gaussian Smoothing</vt:lpstr>
      <vt:lpstr>Java function</vt:lpstr>
      <vt:lpstr>Smoothing Example</vt:lpstr>
      <vt:lpstr>Edges</vt:lpstr>
      <vt:lpstr>Edges</vt:lpstr>
      <vt:lpstr>Edges: Gradient</vt:lpstr>
      <vt:lpstr>Edges: Gradient</vt:lpstr>
      <vt:lpstr>Edges: Gradient</vt:lpstr>
      <vt:lpstr>Slide 15</vt:lpstr>
      <vt:lpstr>Digital Approximation of the Gradient</vt:lpstr>
      <vt:lpstr>Digital Approximation of the Gradient</vt:lpstr>
      <vt:lpstr>Gradients via Convolution</vt:lpstr>
      <vt:lpstr>Slide 19</vt:lpstr>
      <vt:lpstr>Prewitt Operators</vt:lpstr>
      <vt:lpstr>Prewitt Example</vt:lpstr>
      <vt:lpstr>Sobel Operators</vt:lpstr>
      <vt:lpstr>Roberts Cross-Gradient operators</vt:lpstr>
      <vt:lpstr>Roberts Example</vt:lpstr>
      <vt:lpstr>Magnitude of Gradient</vt:lpstr>
      <vt:lpstr>MoG Implementation</vt:lpstr>
      <vt:lpstr>Slide 27</vt:lpstr>
      <vt:lpstr>Slide 28</vt:lpstr>
      <vt:lpstr>Use of edges</vt:lpstr>
      <vt:lpstr>Edge Enhancement via Convolution</vt:lpstr>
      <vt:lpstr>Edge Enhancement via Convolution</vt:lpstr>
      <vt:lpstr>Edge Enhancement via Convolution</vt:lpstr>
      <vt:lpstr>Edge Enhancement via Convolution</vt:lpstr>
      <vt:lpstr>Edge Enhancement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Processing</dc:title>
  <dc:subject>The Art of Image Processing</dc:subject>
  <dc:creator>Kenny Hunt</dc:creator>
  <cp:lastModifiedBy>kenny</cp:lastModifiedBy>
  <cp:revision>52</cp:revision>
  <dcterms:created xsi:type="dcterms:W3CDTF">2009-02-24T21:56:04Z</dcterms:created>
  <dcterms:modified xsi:type="dcterms:W3CDTF">2010-10-29T13:11:01Z</dcterms:modified>
</cp:coreProperties>
</file>