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32"/>
  </p:notesMasterIdLst>
  <p:sldIdLst>
    <p:sldId id="256" r:id="rId2"/>
    <p:sldId id="352" r:id="rId3"/>
    <p:sldId id="353" r:id="rId4"/>
    <p:sldId id="354" r:id="rId5"/>
    <p:sldId id="355" r:id="rId6"/>
    <p:sldId id="356" r:id="rId7"/>
    <p:sldId id="262" r:id="rId8"/>
    <p:sldId id="263" r:id="rId9"/>
    <p:sldId id="264" r:id="rId10"/>
    <p:sldId id="357" r:id="rId11"/>
    <p:sldId id="358" r:id="rId12"/>
    <p:sldId id="359" r:id="rId13"/>
    <p:sldId id="342" r:id="rId14"/>
    <p:sldId id="360" r:id="rId15"/>
    <p:sldId id="361" r:id="rId16"/>
    <p:sldId id="362" r:id="rId17"/>
    <p:sldId id="363" r:id="rId18"/>
    <p:sldId id="364" r:id="rId19"/>
    <p:sldId id="365" r:id="rId20"/>
    <p:sldId id="366" r:id="rId21"/>
    <p:sldId id="275" r:id="rId22"/>
    <p:sldId id="367" r:id="rId23"/>
    <p:sldId id="368" r:id="rId24"/>
    <p:sldId id="284" r:id="rId25"/>
    <p:sldId id="348" r:id="rId26"/>
    <p:sldId id="369" r:id="rId27"/>
    <p:sldId id="370" r:id="rId28"/>
    <p:sldId id="371" r:id="rId29"/>
    <p:sldId id="372" r:id="rId30"/>
    <p:sldId id="37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166" d="100"/>
          <a:sy n="166" d="100"/>
        </p:scale>
        <p:origin x="-20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1CC74-4A26-4944-BFA1-B577189284A6}" type="datetimeFigureOut">
              <a:rPr lang="en-US" smtClean="0"/>
              <a:pPr/>
              <a:t>10/18/2010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F9303-300E-4E66-91A2-C3F4AFDCF4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855F80-877D-4FF9-A538-9C023268E26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1BDED-81DC-49B0-AB3B-321A8A854523}" type="slidenum">
              <a:rPr lang="en-US"/>
              <a:pPr/>
              <a:t>24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4118D-FE31-4FFD-8E43-089BC7D9EEBF}" type="slidenum">
              <a:rPr lang="en-US"/>
              <a:pPr/>
              <a:t>7</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4118D-FE31-4FFD-8E43-089BC7D9EEBF}" type="slidenum">
              <a:rPr lang="en-US"/>
              <a:pPr/>
              <a:t>8</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6178D-3DD2-4522-BF13-D85F440A09B4}" type="slidenum">
              <a:rPr lang="en-US"/>
              <a:pPr/>
              <a:t>9</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8CFA630-13BB-46C4-BD44-B2C5F9B66074}" type="datetimeFigureOut">
              <a:rPr lang="en-US" smtClean="0"/>
              <a:pPr/>
              <a:t>10/18/2010</a:t>
            </a:fld>
            <a:endParaRPr lang="en-US" dirty="0">
              <a:solidFill>
                <a:srgbClr val="FFFFFF"/>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solidFill>
                <a:srgbClr val="FFFFFF"/>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BC5217A8-0E06-4059-AC45-433E2E67A85D}" type="slidenum">
              <a:rPr kumimoji="0" lang="en-US" smtClean="0"/>
              <a:pPr/>
              <a:t>‹#›</a:t>
            </a:fld>
            <a:endParaRPr kumimoji="0" lang="en-US" dirty="0">
              <a:solidFill>
                <a:srgbClr val="FFFFFF"/>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10/18/2010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8CFA630-13BB-46C4-BD44-B2C5F9B66074}" type="datetimeFigureOut">
              <a:rPr lang="en-US" smtClean="0"/>
              <a:pPr/>
              <a:t>10/18/2010</a:t>
            </a:fld>
            <a:endParaRPr lang="en-US">
              <a:solidFill>
                <a:schemeClr val="tx2"/>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solidFill>
                <a:schemeClr val="tx2"/>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BC5217A8-0E06-4059-AC45-433E2E67A85D}" type="slidenum">
              <a:rPr kumimoji="0" lang="en-US" smtClean="0"/>
              <a:pPr/>
              <a:t>‹#›</a:t>
            </a:fld>
            <a:endParaRPr kumimoji="0"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CFA630-13BB-46C4-BD44-B2C5F9B66074}"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CFA630-13BB-46C4-BD44-B2C5F9B66074}" type="datetimeFigureOut">
              <a:rPr lang="en-US" smtClean="0"/>
              <a:pPr/>
              <a:t>10/18/2010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CFA630-13BB-46C4-BD44-B2C5F9B66074}" type="datetimeFigureOut">
              <a:rPr lang="en-US" smtClean="0"/>
              <a:pPr/>
              <a:t>10/18/2010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FA630-13BB-46C4-BD44-B2C5F9B66074}" type="datetimeFigureOut">
              <a:rPr lang="en-US" smtClean="0"/>
              <a:pPr/>
              <a:t>10/18/2010</a:t>
            </a:fld>
            <a:endParaRPr lang="en-US" dirty="0">
              <a:solidFill>
                <a:schemeClr val="tx2"/>
              </a:solidFill>
            </a:endParaRPr>
          </a:p>
        </p:txBody>
      </p:sp>
      <p:sp>
        <p:nvSpPr>
          <p:cNvPr id="3" name="Footer Placeholder 2"/>
          <p:cNvSpPr>
            <a:spLocks noGrp="1"/>
          </p:cNvSpPr>
          <p:nvPr>
            <p:ph type="ftr" sz="quarter" idx="11"/>
          </p:nvPr>
        </p:nvSpPr>
        <p:spPr/>
        <p:txBody>
          <a:bodyPr/>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CFA630-13BB-46C4-BD44-B2C5F9B66074}"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CFA630-13BB-46C4-BD44-B2C5F9B66074}"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8CFA630-13BB-46C4-BD44-B2C5F9B66074}" type="datetimeFigureOut">
              <a:rPr lang="en-US" smtClean="0"/>
              <a:pPr/>
              <a:t>10/18/2010</a:t>
            </a:fld>
            <a:endParaRPr lang="en-US" sz="10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0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Processing</a:t>
            </a:r>
            <a:endParaRPr lang="en-US" dirty="0"/>
          </a:p>
        </p:txBody>
      </p:sp>
      <p:sp>
        <p:nvSpPr>
          <p:cNvPr id="3" name="Subtitle 2"/>
          <p:cNvSpPr>
            <a:spLocks noGrp="1"/>
          </p:cNvSpPr>
          <p:nvPr>
            <p:ph type="subTitle" idx="1"/>
          </p:nvPr>
        </p:nvSpPr>
        <p:spPr/>
        <p:txBody>
          <a:bodyPr/>
          <a:lstStyle/>
          <a:p>
            <a:r>
              <a:rPr lang="en-US" dirty="0" smtClean="0"/>
              <a:t>There goes the neighborhood</a:t>
            </a:r>
            <a:endParaRPr lang="en-US" dirty="0"/>
          </a:p>
        </p:txBody>
      </p:sp>
      <p:pic>
        <p:nvPicPr>
          <p:cNvPr id="5" name="Picture 4" descr="Cezanne.png"/>
          <p:cNvPicPr>
            <a:picLocks noChangeAspect="1"/>
          </p:cNvPicPr>
          <p:nvPr/>
        </p:nvPicPr>
        <p:blipFill>
          <a:blip r:embed="rId3"/>
          <a:stretch>
            <a:fillRect/>
          </a:stretch>
        </p:blipFill>
        <p:spPr>
          <a:xfrm>
            <a:off x="914401" y="228600"/>
            <a:ext cx="3352799" cy="3160991"/>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 The Edge Problem</a:t>
            </a:r>
            <a:endParaRPr lang="en-US" dirty="0"/>
          </a:p>
        </p:txBody>
      </p:sp>
      <p:sp>
        <p:nvSpPr>
          <p:cNvPr id="3" name="Content Placeholder 2"/>
          <p:cNvSpPr>
            <a:spLocks noGrp="1"/>
          </p:cNvSpPr>
          <p:nvPr>
            <p:ph sz="quarter" idx="1"/>
          </p:nvPr>
        </p:nvSpPr>
        <p:spPr/>
        <p:txBody>
          <a:bodyPr/>
          <a:lstStyle/>
          <a:p>
            <a:r>
              <a:rPr lang="en-US" dirty="0" smtClean="0"/>
              <a:t>Consider how to handle edges.  What should be done if the kernel falls off of the edge of the source image as shown in the illustrations below?</a:t>
            </a:r>
          </a:p>
          <a:p>
            <a:pPr>
              <a:buNone/>
            </a:pPr>
            <a:endParaRPr lang="en-US" dirty="0"/>
          </a:p>
        </p:txBody>
      </p:sp>
      <p:pic>
        <p:nvPicPr>
          <p:cNvPr id="5122" name="Picture 2"/>
          <p:cNvPicPr>
            <a:picLocks noChangeAspect="1" noChangeArrowheads="1"/>
          </p:cNvPicPr>
          <p:nvPr/>
        </p:nvPicPr>
        <p:blipFill>
          <a:blip r:embed="rId3"/>
          <a:srcRect/>
          <a:stretch>
            <a:fillRect/>
          </a:stretch>
        </p:blipFill>
        <p:spPr bwMode="auto">
          <a:xfrm>
            <a:off x="1371600" y="2819400"/>
            <a:ext cx="6248400" cy="334447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 The Edge Problem</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Solutions are to</a:t>
            </a:r>
          </a:p>
          <a:p>
            <a:pPr lvl="1"/>
            <a:r>
              <a:rPr lang="en-US" dirty="0" smtClean="0"/>
              <a:t>Redefine convolution at the edge boundary</a:t>
            </a:r>
          </a:p>
          <a:p>
            <a:pPr lvl="1"/>
            <a:r>
              <a:rPr lang="en-US" dirty="0" smtClean="0"/>
              <a:t>Eliminate edges from the source image by making the source image infinitely large.</a:t>
            </a:r>
          </a:p>
          <a:p>
            <a:r>
              <a:rPr lang="en-US" dirty="0" smtClean="0"/>
              <a:t>Specifically:</a:t>
            </a:r>
          </a:p>
          <a:p>
            <a:pPr lvl="1"/>
            <a:r>
              <a:rPr lang="en-US" i="1" dirty="0" smtClean="0"/>
              <a:t>Convolution is redefined to produce zero when the kernel falls off of the boundary</a:t>
            </a:r>
            <a:r>
              <a:rPr lang="en-US" dirty="0" smtClean="0"/>
              <a:t>. If the kernel extends beyond the source image when centered on a sample I(x, y) then the output sample is set to zero. </a:t>
            </a:r>
          </a:p>
          <a:p>
            <a:pPr lvl="1"/>
            <a:r>
              <a:rPr lang="en-US" i="1" dirty="0" smtClean="0"/>
              <a:t>Convolution is redefined to produce I(x, y) when the kernel falls off the boundary</a:t>
            </a:r>
            <a:r>
              <a:rPr lang="en-US" dirty="0" smtClean="0"/>
              <a:t>. If the kernel extends beyond the source image when centered on a sample I(</a:t>
            </a:r>
            <a:r>
              <a:rPr lang="en-US" dirty="0" err="1" smtClean="0"/>
              <a:t>x,y</a:t>
            </a:r>
            <a:r>
              <a:rPr lang="en-US" dirty="0" smtClean="0"/>
              <a:t>) then the output sample is defined as I(x, y). </a:t>
            </a:r>
          </a:p>
          <a:p>
            <a:pPr lvl="1"/>
            <a:r>
              <a:rPr lang="en-US" i="1" dirty="0" smtClean="0"/>
              <a:t>Extend the source image with a color border</a:t>
            </a:r>
            <a:r>
              <a:rPr lang="en-US" dirty="0" smtClean="0"/>
              <a:t>.  The source image is infinitely extended in all directions by adding zero-valued samples so that samples exist off the edge of the source.  This is often referred to as zero padding.  Since the source image is infinite in extent, convolution is well defined at all points within the bounds of the unpadded source.</a:t>
            </a:r>
          </a:p>
          <a:p>
            <a:pPr lvl="1"/>
            <a:r>
              <a:rPr lang="en-US" i="1" dirty="0" smtClean="0"/>
              <a:t>Extend the source image by circular indexing</a:t>
            </a:r>
            <a:r>
              <a:rPr lang="en-US" dirty="0" smtClean="0"/>
              <a:t>. The source image is infinitely extended in all directions by tiling the source image so that samples exist off the edge of the source. </a:t>
            </a:r>
          </a:p>
          <a:p>
            <a:pPr lvl="1"/>
            <a:r>
              <a:rPr lang="en-US" i="1" dirty="0" smtClean="0"/>
              <a:t>Extend the source image by reflective indexing</a:t>
            </a:r>
            <a:r>
              <a:rPr lang="en-US" dirty="0" smtClean="0"/>
              <a:t>. The source image is infinitely extended in all directions by mirroring the source image so that samples exist off the edge of the source. This mirroring is achieved through the use of reflective indexing.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Padding Examples</a:t>
            </a:r>
            <a:endParaRPr lang="en-US" dirty="0"/>
          </a:p>
        </p:txBody>
      </p:sp>
      <p:pic>
        <p:nvPicPr>
          <p:cNvPr id="6146" name="Picture 2"/>
          <p:cNvPicPr>
            <a:picLocks noChangeAspect="1" noChangeArrowheads="1"/>
          </p:cNvPicPr>
          <p:nvPr/>
        </p:nvPicPr>
        <p:blipFill>
          <a:blip r:embed="rId3"/>
          <a:srcRect/>
          <a:stretch>
            <a:fillRect/>
          </a:stretch>
        </p:blipFill>
        <p:spPr bwMode="auto">
          <a:xfrm>
            <a:off x="228600" y="1676400"/>
            <a:ext cx="8699309" cy="3352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ImagePadder</a:t>
            </a:r>
            <a:endParaRPr lang="en-US" dirty="0"/>
          </a:p>
        </p:txBody>
      </p:sp>
      <p:sp>
        <p:nvSpPr>
          <p:cNvPr id="3" name="Content Placeholder 2"/>
          <p:cNvSpPr>
            <a:spLocks noGrp="1"/>
          </p:cNvSpPr>
          <p:nvPr>
            <p:ph sz="quarter" idx="1"/>
          </p:nvPr>
        </p:nvSpPr>
        <p:spPr>
          <a:xfrm>
            <a:off x="457200" y="1219200"/>
            <a:ext cx="8229600" cy="3276600"/>
          </a:xfrm>
        </p:spPr>
        <p:txBody>
          <a:bodyPr>
            <a:normAutofit fontScale="92500" lnSpcReduction="10000"/>
          </a:bodyPr>
          <a:lstStyle/>
          <a:p>
            <a:r>
              <a:rPr lang="en-US" dirty="0" smtClean="0"/>
              <a:t>Of course we don’t create a </a:t>
            </a:r>
            <a:r>
              <a:rPr lang="en-US" dirty="0" err="1" smtClean="0"/>
              <a:t>BufferedImage</a:t>
            </a:r>
            <a:r>
              <a:rPr lang="en-US" dirty="0" smtClean="0"/>
              <a:t> of infinite size</a:t>
            </a:r>
          </a:p>
          <a:p>
            <a:pPr lvl="1"/>
            <a:r>
              <a:rPr lang="en-US" dirty="0" smtClean="0"/>
              <a:t>Use methods to intercept the images ‘</a:t>
            </a:r>
            <a:r>
              <a:rPr lang="en-US" dirty="0" err="1" smtClean="0"/>
              <a:t>getSample</a:t>
            </a:r>
            <a:r>
              <a:rPr lang="en-US" dirty="0" smtClean="0"/>
              <a:t>’ method of the Raster and redirect the indices appropriately back onto the source.</a:t>
            </a:r>
          </a:p>
          <a:p>
            <a:pPr lvl="1"/>
            <a:r>
              <a:rPr lang="en-US" dirty="0" smtClean="0"/>
              <a:t>The </a:t>
            </a:r>
            <a:r>
              <a:rPr lang="en-US" dirty="0" err="1" smtClean="0"/>
              <a:t>ImagePadder</a:t>
            </a:r>
            <a:r>
              <a:rPr lang="en-US" dirty="0" smtClean="0"/>
              <a:t> interface extends an image via it’s own version of </a:t>
            </a:r>
            <a:r>
              <a:rPr lang="en-US" dirty="0" err="1" smtClean="0"/>
              <a:t>getSample</a:t>
            </a:r>
            <a:endParaRPr lang="en-US" dirty="0" smtClean="0"/>
          </a:p>
          <a:p>
            <a:pPr lvl="1"/>
            <a:r>
              <a:rPr lang="en-US" dirty="0" smtClean="0"/>
              <a:t>Implementations will extend the image differently:</a:t>
            </a:r>
          </a:p>
          <a:p>
            <a:pPr lvl="2"/>
            <a:r>
              <a:rPr lang="en-US" dirty="0" smtClean="0"/>
              <a:t>zero padding</a:t>
            </a:r>
          </a:p>
          <a:p>
            <a:pPr lvl="2"/>
            <a:r>
              <a:rPr lang="en-US" dirty="0" smtClean="0"/>
              <a:t>circular indexing</a:t>
            </a:r>
          </a:p>
          <a:p>
            <a:pPr lvl="2"/>
            <a:r>
              <a:rPr lang="en-US" dirty="0" smtClean="0"/>
              <a:t>reflected indexing</a:t>
            </a:r>
          </a:p>
        </p:txBody>
      </p:sp>
      <p:pic>
        <p:nvPicPr>
          <p:cNvPr id="7170" name="Picture 2"/>
          <p:cNvPicPr>
            <a:picLocks noChangeAspect="1" noChangeArrowheads="1"/>
          </p:cNvPicPr>
          <p:nvPr/>
        </p:nvPicPr>
        <p:blipFill>
          <a:blip r:embed="rId3"/>
          <a:srcRect/>
          <a:stretch>
            <a:fillRect/>
          </a:stretch>
        </p:blipFill>
        <p:spPr bwMode="auto">
          <a:xfrm>
            <a:off x="457200" y="4648200"/>
            <a:ext cx="8286750" cy="145770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ZeroPadding</a:t>
            </a:r>
            <a:r>
              <a:rPr lang="en-US" dirty="0" smtClean="0"/>
              <a:t> (the simplest </a:t>
            </a:r>
            <a:r>
              <a:rPr lang="en-US" dirty="0" err="1" smtClean="0"/>
              <a:t>padder</a:t>
            </a:r>
            <a:r>
              <a:rPr lang="en-US" dirty="0" smtClean="0"/>
              <a:t>)</a:t>
            </a:r>
            <a:endParaRPr lang="en-US" dirty="0"/>
          </a:p>
        </p:txBody>
      </p:sp>
      <p:pic>
        <p:nvPicPr>
          <p:cNvPr id="8194" name="Picture 2"/>
          <p:cNvPicPr>
            <a:picLocks noChangeAspect="1" noChangeArrowheads="1"/>
          </p:cNvPicPr>
          <p:nvPr/>
        </p:nvPicPr>
        <p:blipFill>
          <a:blip r:embed="rId3"/>
          <a:srcRect/>
          <a:stretch>
            <a:fillRect/>
          </a:stretch>
        </p:blipFill>
        <p:spPr bwMode="auto">
          <a:xfrm>
            <a:off x="228600" y="1981200"/>
            <a:ext cx="8458200" cy="267684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TiledPadder</a:t>
            </a:r>
            <a:endParaRPr lang="en-US" dirty="0"/>
          </a:p>
        </p:txBody>
      </p:sp>
      <p:pic>
        <p:nvPicPr>
          <p:cNvPr id="9218" name="Picture 2"/>
          <p:cNvPicPr>
            <a:picLocks noChangeAspect="1" noChangeArrowheads="1"/>
          </p:cNvPicPr>
          <p:nvPr/>
        </p:nvPicPr>
        <p:blipFill>
          <a:blip r:embed="rId3"/>
          <a:srcRect/>
          <a:stretch>
            <a:fillRect/>
          </a:stretch>
        </p:blipFill>
        <p:spPr bwMode="auto">
          <a:xfrm>
            <a:off x="152400" y="1447800"/>
            <a:ext cx="8779934" cy="3886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ReflectivePadder</a:t>
            </a:r>
            <a:endParaRPr lang="en-US" dirty="0"/>
          </a:p>
        </p:txBody>
      </p:sp>
      <p:pic>
        <p:nvPicPr>
          <p:cNvPr id="10242" name="Picture 2"/>
          <p:cNvPicPr>
            <a:picLocks noChangeAspect="1" noChangeArrowheads="1"/>
          </p:cNvPicPr>
          <p:nvPr/>
        </p:nvPicPr>
        <p:blipFill>
          <a:blip r:embed="rId3"/>
          <a:srcRect/>
          <a:stretch>
            <a:fillRect/>
          </a:stretch>
        </p:blipFill>
        <p:spPr bwMode="auto">
          <a:xfrm>
            <a:off x="990600" y="1219200"/>
            <a:ext cx="7032495" cy="5334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Observation on the </a:t>
            </a:r>
            <a:r>
              <a:rPr lang="en-US" dirty="0" err="1" smtClean="0"/>
              <a:t>Padders</a:t>
            </a:r>
            <a:endParaRPr lang="en-US" dirty="0"/>
          </a:p>
        </p:txBody>
      </p:sp>
      <p:sp>
        <p:nvSpPr>
          <p:cNvPr id="3" name="Content Placeholder 2"/>
          <p:cNvSpPr>
            <a:spLocks noGrp="1"/>
          </p:cNvSpPr>
          <p:nvPr>
            <p:ph sz="quarter" idx="1"/>
          </p:nvPr>
        </p:nvSpPr>
        <p:spPr/>
        <p:txBody>
          <a:bodyPr/>
          <a:lstStyle/>
          <a:p>
            <a:r>
              <a:rPr lang="en-US" sz="2000" dirty="0" smtClean="0"/>
              <a:t>Note that each of the </a:t>
            </a:r>
            <a:r>
              <a:rPr lang="en-US" sz="2000" dirty="0" err="1" smtClean="0"/>
              <a:t>padders</a:t>
            </a:r>
            <a:r>
              <a:rPr lang="en-US" sz="2000" dirty="0" smtClean="0"/>
              <a:t> is a stateless object with a single method.  Also note that the source image is not modified through the </a:t>
            </a:r>
            <a:r>
              <a:rPr lang="en-US" sz="2000" dirty="0" err="1" smtClean="0"/>
              <a:t>getSample</a:t>
            </a:r>
            <a:r>
              <a:rPr lang="en-US" sz="2000" dirty="0" smtClean="0"/>
              <a:t> and hence is thread safe.</a:t>
            </a:r>
          </a:p>
          <a:p>
            <a:r>
              <a:rPr lang="en-US" sz="2000" dirty="0" smtClean="0"/>
              <a:t>This suggests use of the singleton pattern: only one of each type of </a:t>
            </a:r>
            <a:r>
              <a:rPr lang="en-US" sz="2000" dirty="0" err="1" smtClean="0"/>
              <a:t>padder</a:t>
            </a:r>
            <a:r>
              <a:rPr lang="en-US" sz="2000" dirty="0" smtClean="0"/>
              <a:t> should ever be constructed.  Can modify the code to achieve this.</a:t>
            </a:r>
          </a:p>
          <a:p>
            <a:endParaRPr lang="en-US" dirty="0"/>
          </a:p>
        </p:txBody>
      </p:sp>
      <p:pic>
        <p:nvPicPr>
          <p:cNvPr id="11266" name="Picture 2"/>
          <p:cNvPicPr>
            <a:picLocks noChangeAspect="1" noChangeArrowheads="1"/>
          </p:cNvPicPr>
          <p:nvPr/>
        </p:nvPicPr>
        <p:blipFill>
          <a:blip r:embed="rId3"/>
          <a:srcRect/>
          <a:stretch>
            <a:fillRect/>
          </a:stretch>
        </p:blipFill>
        <p:spPr bwMode="auto">
          <a:xfrm>
            <a:off x="1676400" y="3048000"/>
            <a:ext cx="5695950" cy="316048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 The Transfer Type Problem</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second issue relating to convolution deals with the transfer type and color depth of the resulting image.</a:t>
            </a:r>
          </a:p>
          <a:p>
            <a:pPr lvl="1"/>
            <a:r>
              <a:rPr lang="en-US" dirty="0" smtClean="0"/>
              <a:t>Kernel coefficients are real values</a:t>
            </a:r>
          </a:p>
          <a:p>
            <a:pPr lvl="1"/>
            <a:r>
              <a:rPr lang="en-US" dirty="0" smtClean="0"/>
              <a:t>There are no limits on the values of the weights</a:t>
            </a:r>
          </a:p>
          <a:p>
            <a:pPr lvl="1"/>
            <a:r>
              <a:rPr lang="en-US" dirty="0" smtClean="0"/>
              <a:t>Hence, both the type and color depth of the output image are determined by the kernel and may be different than the source.</a:t>
            </a:r>
          </a:p>
          <a:p>
            <a:pPr lvl="1"/>
            <a:endParaRPr lang="en-US" dirty="0" smtClean="0"/>
          </a:p>
          <a:p>
            <a:r>
              <a:rPr lang="en-US" dirty="0" smtClean="0"/>
              <a:t>Example: an 8-bit grayscale source image that is convolved with a 3x3 kernel where all coefficients have a value of 1/4 or .25. </a:t>
            </a:r>
          </a:p>
          <a:p>
            <a:pPr lvl="1"/>
            <a:r>
              <a:rPr lang="en-US" dirty="0" smtClean="0"/>
              <a:t>Each output sample will be real valued since multiplication of an integer (the 8-bit input sample) and a real (the kernel </a:t>
            </a:r>
            <a:r>
              <a:rPr lang="en-US" dirty="0" err="1" smtClean="0"/>
              <a:t>coefﬁcient</a:t>
            </a:r>
            <a:r>
              <a:rPr lang="en-US" dirty="0" smtClean="0"/>
              <a:t>) produces a real (the output sample). </a:t>
            </a:r>
          </a:p>
          <a:p>
            <a:pPr lvl="1"/>
            <a:r>
              <a:rPr lang="en-US" dirty="0" smtClean="0"/>
              <a:t>Each output sample will fall within the range [0, 573.75] since when the kernel is convolved with an all-white region of the source, the output is (</a:t>
            </a:r>
            <a:r>
              <a:rPr lang="en-US" smtClean="0"/>
              <a:t>9x255/4)=</a:t>
            </a:r>
            <a:r>
              <a:rPr lang="en-US" smtClean="0"/>
              <a:t>573.75</a:t>
            </a:r>
            <a:r>
              <a:rPr lang="en-US" smtClean="0"/>
              <a:t>.  </a:t>
            </a:r>
            <a:endParaRPr lang="en-US" dirty="0" smtClean="0"/>
          </a:p>
          <a:p>
            <a:pPr lvl="1"/>
            <a:r>
              <a:rPr lang="en-US" dirty="0" smtClean="0"/>
              <a:t>The transfer type of the output image is </a:t>
            </a:r>
            <a:r>
              <a:rPr lang="en-US" i="1" dirty="0" smtClean="0"/>
              <a:t>float</a:t>
            </a:r>
            <a:r>
              <a:rPr lang="en-US" dirty="0" smtClean="0"/>
              <a:t> and the color depth is on the order of </a:t>
            </a:r>
            <a:r>
              <a:rPr lang="en-US" i="1" dirty="0" smtClean="0"/>
              <a:t>10 </a:t>
            </a:r>
            <a:r>
              <a:rPr lang="en-US" dirty="0" smtClean="0"/>
              <a:t>bits.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 The Transfer Type Problem</a:t>
            </a:r>
            <a:endParaRPr lang="en-US" dirty="0"/>
          </a:p>
        </p:txBody>
      </p:sp>
      <p:sp>
        <p:nvSpPr>
          <p:cNvPr id="3" name="Content Placeholder 2"/>
          <p:cNvSpPr>
            <a:spLocks noGrp="1"/>
          </p:cNvSpPr>
          <p:nvPr>
            <p:ph sz="quarter" idx="1"/>
          </p:nvPr>
        </p:nvSpPr>
        <p:spPr/>
        <p:txBody>
          <a:bodyPr/>
          <a:lstStyle/>
          <a:p>
            <a:r>
              <a:rPr lang="en-US" dirty="0" err="1" smtClean="0"/>
              <a:t>BufferedImage</a:t>
            </a:r>
            <a:r>
              <a:rPr lang="en-US" dirty="0" smtClean="0"/>
              <a:t> does not fully support floats as a transfer type (you can’t really have floats as sample values.  The float type is not reasonably supported throughout the rendering pipeline).</a:t>
            </a:r>
          </a:p>
          <a:p>
            <a:r>
              <a:rPr lang="en-US" dirty="0" smtClean="0"/>
              <a:t>Solutions:</a:t>
            </a:r>
          </a:p>
          <a:p>
            <a:pPr lvl="1"/>
            <a:r>
              <a:rPr lang="en-US" dirty="0" smtClean="0"/>
              <a:t>Rescale the output to the same transfer type as the source</a:t>
            </a:r>
          </a:p>
          <a:p>
            <a:pPr lvl="1"/>
            <a:r>
              <a:rPr lang="en-US" dirty="0" smtClean="0"/>
              <a:t>Rescale the kernel before convolution to ensure that there are no problems.  Can only do this for kernels that contain only non-negative coefficients.</a:t>
            </a:r>
          </a:p>
          <a:p>
            <a:pPr lvl="1"/>
            <a:r>
              <a:rPr lang="en-US" dirty="0" smtClean="0"/>
              <a:t>Clamp the output to the sources transfer type.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normAutofit/>
          </a:bodyPr>
          <a:lstStyle/>
          <a:p>
            <a:r>
              <a:rPr lang="en-US" sz="2000" dirty="0" smtClean="0"/>
              <a:t>Under point processing a single input sample is processed to produce a single output sample. </a:t>
            </a:r>
          </a:p>
          <a:p>
            <a:r>
              <a:rPr lang="en-US" sz="2000" dirty="0" smtClean="0"/>
              <a:t>In regional processing the value of the output sample is dependent on the values of samples within close proximity to the input sample. </a:t>
            </a:r>
          </a:p>
          <a:p>
            <a:r>
              <a:rPr lang="en-US" sz="2000" dirty="0" smtClean="0"/>
              <a:t>Exactly how the region is selected and how samples within the region affect the output depends upon the desired effect.</a:t>
            </a:r>
          </a:p>
          <a:p>
            <a:r>
              <a:rPr lang="en-US" sz="2000" dirty="0" smtClean="0"/>
              <a:t>Convolution and Correlation are two important regional operations</a:t>
            </a:r>
            <a:endParaRPr lang="en-US" sz="2000" dirty="0"/>
          </a:p>
        </p:txBody>
      </p:sp>
      <p:pic>
        <p:nvPicPr>
          <p:cNvPr id="4" name="Content Placeholder 3" descr="EnhancementTaxonomy.png"/>
          <p:cNvPicPr>
            <a:picLocks noChangeAspect="1"/>
          </p:cNvPicPr>
          <p:nvPr/>
        </p:nvPicPr>
        <p:blipFill>
          <a:blip r:embed="rId3"/>
          <a:stretch>
            <a:fillRect/>
          </a:stretch>
        </p:blipFill>
        <p:spPr>
          <a:xfrm>
            <a:off x="1371600" y="3886200"/>
            <a:ext cx="6469344" cy="209849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 The Transfer Type Problem</a:t>
            </a:r>
            <a:endParaRPr lang="en-US" dirty="0"/>
          </a:p>
        </p:txBody>
      </p:sp>
      <p:sp>
        <p:nvSpPr>
          <p:cNvPr id="3" name="Content Placeholder 2"/>
          <p:cNvSpPr>
            <a:spLocks noGrp="1"/>
          </p:cNvSpPr>
          <p:nvPr>
            <p:ph sz="quarter" idx="1"/>
          </p:nvPr>
        </p:nvSpPr>
        <p:spPr/>
        <p:txBody>
          <a:bodyPr/>
          <a:lstStyle/>
          <a:p>
            <a:r>
              <a:rPr lang="en-US" dirty="0" smtClean="0"/>
              <a:t>Rescale the kernel by making the coefficients sum to 1.</a:t>
            </a:r>
          </a:p>
          <a:p>
            <a:pPr lvl="1"/>
            <a:r>
              <a:rPr lang="en-US" dirty="0" smtClean="0"/>
              <a:t>The effect of the kernel is unchanged</a:t>
            </a:r>
          </a:p>
          <a:p>
            <a:pPr lvl="1"/>
            <a:r>
              <a:rPr lang="en-US" dirty="0" smtClean="0"/>
              <a:t>Rescaling the kernel is equivalent to rescaling the convolved image.</a:t>
            </a:r>
          </a:p>
        </p:txBody>
      </p:sp>
      <p:pic>
        <p:nvPicPr>
          <p:cNvPr id="12290" name="Picture 2"/>
          <p:cNvPicPr>
            <a:picLocks noChangeAspect="1" noChangeArrowheads="1"/>
          </p:cNvPicPr>
          <p:nvPr/>
        </p:nvPicPr>
        <p:blipFill>
          <a:blip r:embed="rId3"/>
          <a:srcRect/>
          <a:stretch>
            <a:fillRect/>
          </a:stretch>
        </p:blipFill>
        <p:spPr bwMode="auto">
          <a:xfrm>
            <a:off x="685800" y="3200400"/>
            <a:ext cx="7685148" cy="2743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the computational complexity of the ‘brute-force’ approach to convolving a </a:t>
            </a:r>
            <a:r>
              <a:rPr lang="en-US" dirty="0" err="1" smtClean="0"/>
              <a:t>WxH</a:t>
            </a:r>
            <a:r>
              <a:rPr lang="en-US" dirty="0" smtClean="0"/>
              <a:t> image?</a:t>
            </a:r>
          </a:p>
          <a:p>
            <a:pPr lvl="1"/>
            <a:r>
              <a:rPr lang="en-US" dirty="0" smtClean="0"/>
              <a:t>Computing each destination sample requires M*N multiplications and additions</a:t>
            </a:r>
          </a:p>
          <a:p>
            <a:pPr lvl="1"/>
            <a:r>
              <a:rPr lang="en-US" dirty="0" smtClean="0"/>
              <a:t>There are W*H samples.</a:t>
            </a:r>
          </a:p>
          <a:p>
            <a:pPr lvl="1"/>
            <a:r>
              <a:rPr lang="en-US" dirty="0" smtClean="0"/>
              <a:t>Convolution is on the order of W*H*M*N operations.</a:t>
            </a:r>
            <a:br>
              <a:rPr lang="en-US" dirty="0" smtClean="0"/>
            </a:br>
            <a:endParaRPr lang="en-US" dirty="0" smtClean="0"/>
          </a:p>
          <a:p>
            <a:r>
              <a:rPr lang="en-US" dirty="0" smtClean="0"/>
              <a:t>This is SLOW!</a:t>
            </a:r>
          </a:p>
          <a:p>
            <a:pPr lvl="1"/>
            <a:r>
              <a:rPr lang="en-US" dirty="0" smtClean="0"/>
              <a:t>Large kernels are impractical</a:t>
            </a:r>
            <a:endParaRPr lang="en-US" dirty="0"/>
          </a:p>
        </p:txBody>
      </p:sp>
      <p:sp>
        <p:nvSpPr>
          <p:cNvPr id="3" name="Title 2"/>
          <p:cNvSpPr>
            <a:spLocks noGrp="1"/>
          </p:cNvSpPr>
          <p:nvPr>
            <p:ph type="title"/>
          </p:nvPr>
        </p:nvSpPr>
        <p:spPr/>
        <p:txBody>
          <a:bodyPr/>
          <a:lstStyle/>
          <a:p>
            <a:r>
              <a:rPr smtClean="0"/>
              <a:t>Convolution Complexity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 Analysis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Convolution is a computationally expensive operation when implemented in straightforward fashion. </a:t>
            </a:r>
          </a:p>
          <a:p>
            <a:r>
              <a:rPr lang="en-US" dirty="0" smtClean="0"/>
              <a:t>Consider a </a:t>
            </a:r>
            <a:r>
              <a:rPr lang="en-US" dirty="0" err="1" smtClean="0"/>
              <a:t>WxH</a:t>
            </a:r>
            <a:r>
              <a:rPr lang="en-US" dirty="0" smtClean="0"/>
              <a:t> single band image and a </a:t>
            </a:r>
            <a:r>
              <a:rPr lang="en-US" dirty="0" err="1" smtClean="0"/>
              <a:t>MxN</a:t>
            </a:r>
            <a:r>
              <a:rPr lang="en-US" dirty="0" smtClean="0"/>
              <a:t> kernel. </a:t>
            </a:r>
          </a:p>
          <a:p>
            <a:pPr lvl="1"/>
            <a:r>
              <a:rPr lang="en-US" dirty="0" smtClean="0"/>
              <a:t>Each sample must be convolved with the kernel.</a:t>
            </a:r>
          </a:p>
          <a:p>
            <a:pPr lvl="2"/>
            <a:r>
              <a:rPr lang="en-US" dirty="0" err="1" smtClean="0"/>
              <a:t>MxN</a:t>
            </a:r>
            <a:r>
              <a:rPr lang="en-US" dirty="0" smtClean="0"/>
              <a:t> multiplications are required</a:t>
            </a:r>
          </a:p>
          <a:p>
            <a:pPr lvl="2"/>
            <a:r>
              <a:rPr lang="en-US" dirty="0" err="1" smtClean="0"/>
              <a:t>MxN</a:t>
            </a:r>
            <a:r>
              <a:rPr lang="en-US" dirty="0" smtClean="0"/>
              <a:t> additions are required</a:t>
            </a:r>
          </a:p>
          <a:p>
            <a:pPr lvl="1"/>
            <a:r>
              <a:rPr lang="en-US" dirty="0" smtClean="0"/>
              <a:t>The source image contains </a:t>
            </a:r>
            <a:r>
              <a:rPr lang="en-US" dirty="0" err="1" smtClean="0"/>
              <a:t>WxH</a:t>
            </a:r>
            <a:r>
              <a:rPr lang="en-US" dirty="0" smtClean="0"/>
              <a:t> samples</a:t>
            </a:r>
          </a:p>
          <a:p>
            <a:pPr lvl="1"/>
            <a:r>
              <a:rPr lang="en-US" dirty="0" smtClean="0"/>
              <a:t>The total number of arithmetic operations required for convolution of an image is on the order of </a:t>
            </a:r>
            <a:r>
              <a:rPr lang="en-US" dirty="0" err="1" smtClean="0"/>
              <a:t>WxHxMxN</a:t>
            </a:r>
            <a:r>
              <a:rPr lang="en-US" dirty="0" smtClean="0"/>
              <a:t>.</a:t>
            </a:r>
          </a:p>
          <a:p>
            <a:r>
              <a:rPr lang="en-US" dirty="0" smtClean="0"/>
              <a:t>The computational effort is therefore directly proportional to the size of the kernel and the size of the image.  Large kernels should be used sparingly.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 </a:t>
            </a:r>
            <a:r>
              <a:rPr lang="en-US" dirty="0" err="1" smtClean="0"/>
              <a:t>Separability</a:t>
            </a:r>
            <a:endParaRPr lang="en-US" dirty="0"/>
          </a:p>
        </p:txBody>
      </p:sp>
      <p:sp>
        <p:nvSpPr>
          <p:cNvPr id="3" name="Content Placeholder 2"/>
          <p:cNvSpPr>
            <a:spLocks noGrp="1"/>
          </p:cNvSpPr>
          <p:nvPr>
            <p:ph sz="quarter" idx="1"/>
          </p:nvPr>
        </p:nvSpPr>
        <p:spPr/>
        <p:txBody>
          <a:bodyPr>
            <a:normAutofit/>
          </a:bodyPr>
          <a:lstStyle/>
          <a:p>
            <a:r>
              <a:rPr lang="en-US" sz="2000" dirty="0" smtClean="0"/>
              <a:t>Computational efficiency can be dramatically improved if the kernel is separable.</a:t>
            </a:r>
          </a:p>
          <a:p>
            <a:r>
              <a:rPr lang="en-US" sz="2000" dirty="0" smtClean="0"/>
              <a:t>A </a:t>
            </a:r>
            <a:r>
              <a:rPr lang="en-US" sz="2000" dirty="0" err="1" smtClean="0"/>
              <a:t>MxN</a:t>
            </a:r>
            <a:r>
              <a:rPr lang="en-US" sz="2000" dirty="0" smtClean="0"/>
              <a:t> kernel is separable </a:t>
            </a:r>
            <a:r>
              <a:rPr lang="en-US" sz="2000" dirty="0" err="1" smtClean="0"/>
              <a:t>iff</a:t>
            </a:r>
            <a:r>
              <a:rPr lang="en-US" sz="2000" dirty="0" smtClean="0"/>
              <a:t> there exists an Mx1 column vector A and a 1xN row vector B such that K = AB.</a:t>
            </a:r>
          </a:p>
          <a:p>
            <a:r>
              <a:rPr lang="en-US" sz="2000" dirty="0" smtClean="0"/>
              <a:t>Example:</a:t>
            </a:r>
          </a:p>
          <a:p>
            <a:endParaRPr lang="en-US" sz="2000" dirty="0" smtClean="0"/>
          </a:p>
          <a:p>
            <a:endParaRPr lang="en-US" sz="2000" dirty="0" smtClean="0"/>
          </a:p>
          <a:p>
            <a:endParaRPr lang="en-US" sz="2000" dirty="0" smtClean="0"/>
          </a:p>
          <a:p>
            <a:endParaRPr lang="en-US" sz="2000" dirty="0" smtClean="0"/>
          </a:p>
          <a:p>
            <a:r>
              <a:rPr lang="en-US" sz="2000" dirty="0" smtClean="0"/>
              <a:t>The benefit derives from realizing that convolution can be performed by consecutive application of convolution of I with A followed by B. </a:t>
            </a:r>
          </a:p>
        </p:txBody>
      </p:sp>
      <p:pic>
        <p:nvPicPr>
          <p:cNvPr id="13314" name="Picture 2"/>
          <p:cNvPicPr>
            <a:picLocks noChangeAspect="1" noChangeArrowheads="1"/>
          </p:cNvPicPr>
          <p:nvPr/>
        </p:nvPicPr>
        <p:blipFill>
          <a:blip r:embed="rId3"/>
          <a:srcRect/>
          <a:stretch>
            <a:fillRect/>
          </a:stretch>
        </p:blipFill>
        <p:spPr bwMode="auto">
          <a:xfrm>
            <a:off x="1600200" y="3124200"/>
            <a:ext cx="5867400" cy="120442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1981200" y="5486400"/>
            <a:ext cx="5029200" cy="38907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E227147F-F2E4-45E3-B286-2B2B2EFF3B5E}" type="slidenum">
              <a:rPr lang="en-US"/>
              <a:pPr/>
              <a:t>24</a:t>
            </a:fld>
            <a:endParaRPr lang="en-US"/>
          </a:p>
        </p:txBody>
      </p:sp>
      <p:sp>
        <p:nvSpPr>
          <p:cNvPr id="90114" name="Rectangle 2"/>
          <p:cNvSpPr>
            <a:spLocks noGrp="1" noChangeArrowheads="1"/>
          </p:cNvSpPr>
          <p:nvPr>
            <p:ph type="title"/>
          </p:nvPr>
        </p:nvSpPr>
        <p:spPr/>
        <p:txBody>
          <a:bodyPr/>
          <a:lstStyle/>
          <a:p>
            <a:r>
              <a:rPr lang="en-US" dirty="0"/>
              <a:t>Convolution </a:t>
            </a:r>
            <a:r>
              <a:rPr lang="en-US" dirty="0" smtClean="0"/>
              <a:t>in Java</a:t>
            </a:r>
            <a:endParaRPr lang="en-US" dirty="0"/>
          </a:p>
        </p:txBody>
      </p:sp>
      <p:sp>
        <p:nvSpPr>
          <p:cNvPr id="90115" name="Rectangle 3"/>
          <p:cNvSpPr>
            <a:spLocks noGrp="1" noChangeArrowheads="1"/>
          </p:cNvSpPr>
          <p:nvPr>
            <p:ph type="body" idx="1"/>
          </p:nvPr>
        </p:nvSpPr>
        <p:spPr/>
        <p:txBody>
          <a:bodyPr>
            <a:normAutofit/>
          </a:bodyPr>
          <a:lstStyle/>
          <a:p>
            <a:pPr marL="274320" lvl="1">
              <a:spcBef>
                <a:spcPts val="600"/>
              </a:spcBef>
              <a:buClr>
                <a:schemeClr val="accent1"/>
              </a:buClr>
            </a:pPr>
            <a:r>
              <a:rPr lang="en-US" sz="1600" dirty="0"/>
              <a:t>Java has built-in classes to support </a:t>
            </a:r>
            <a:r>
              <a:rPr lang="en-US" sz="1600" dirty="0" smtClean="0"/>
              <a:t>convolution using the Kernel and </a:t>
            </a:r>
            <a:r>
              <a:rPr lang="en-US" sz="1600" dirty="0" err="1" smtClean="0"/>
              <a:t>ConvolveOp</a:t>
            </a:r>
            <a:r>
              <a:rPr lang="en-US" sz="1600" dirty="0" smtClean="0"/>
              <a:t> classes</a:t>
            </a:r>
            <a:endParaRPr lang="en-US" sz="1600" dirty="0"/>
          </a:p>
          <a:p>
            <a:pPr lvl="1"/>
            <a:r>
              <a:rPr lang="en-US" sz="1600" dirty="0"/>
              <a:t>The code is typically (at least on Windows boxes) implemented in native code (usually C</a:t>
            </a:r>
            <a:r>
              <a:rPr lang="en-US" sz="1600" dirty="0" smtClean="0"/>
              <a:t>)</a:t>
            </a:r>
            <a:endParaRPr lang="en-US" sz="1600" dirty="0"/>
          </a:p>
          <a:p>
            <a:pPr lvl="1"/>
            <a:r>
              <a:rPr lang="en-US" sz="1600" dirty="0"/>
              <a:t>The code </a:t>
            </a:r>
            <a:r>
              <a:rPr lang="en-US" sz="1600" i="1" dirty="0" smtClean="0"/>
              <a:t>never </a:t>
            </a:r>
            <a:r>
              <a:rPr lang="en-US" sz="1600" dirty="0" smtClean="0"/>
              <a:t>takes </a:t>
            </a:r>
            <a:r>
              <a:rPr lang="en-US" sz="1600" dirty="0"/>
              <a:t>advantage of separable </a:t>
            </a:r>
            <a:r>
              <a:rPr lang="en-US" sz="1600" dirty="0" smtClean="0"/>
              <a:t>kernels</a:t>
            </a:r>
          </a:p>
          <a:p>
            <a:pPr lvl="1"/>
            <a:r>
              <a:rPr lang="en-US" sz="1600" dirty="0" smtClean="0"/>
              <a:t>The code clamps the destination image to 8 bits</a:t>
            </a:r>
          </a:p>
          <a:p>
            <a:pPr lvl="1"/>
            <a:r>
              <a:rPr lang="en-US" sz="1600" dirty="0" smtClean="0"/>
              <a:t>The code either zero pads or copies boundaries.  No other options.</a:t>
            </a:r>
          </a:p>
          <a:p>
            <a:pPr lvl="1"/>
            <a:r>
              <a:rPr lang="en-US" sz="1600" dirty="0" smtClean="0"/>
              <a:t>The Kernel is a raster-like object.  Makes a 1D array into a 2D entity.</a:t>
            </a:r>
          </a:p>
          <a:p>
            <a:pPr lvl="1"/>
            <a:r>
              <a:rPr lang="en-US" sz="1600" dirty="0" smtClean="0"/>
              <a:t>The </a:t>
            </a:r>
            <a:r>
              <a:rPr lang="en-US" sz="1600" dirty="0" err="1" smtClean="0"/>
              <a:t>ConvolveOp</a:t>
            </a:r>
            <a:r>
              <a:rPr lang="en-US" sz="1600" dirty="0" smtClean="0"/>
              <a:t> is a </a:t>
            </a:r>
            <a:r>
              <a:rPr lang="en-US" sz="1600" dirty="0" err="1" smtClean="0"/>
              <a:t>BufferedImageOp</a:t>
            </a:r>
            <a:r>
              <a:rPr lang="en-US" sz="1600" dirty="0" smtClean="0"/>
              <a:t> subclass</a:t>
            </a:r>
          </a:p>
          <a:p>
            <a:pPr lvl="1">
              <a:buNone/>
            </a:pPr>
            <a:endParaRPr lang="en-US" sz="1600" dirty="0" smtClean="0"/>
          </a:p>
          <a:p>
            <a:pPr lvl="1"/>
            <a:endParaRPr lang="en-US" sz="1600" dirty="0" smtClean="0"/>
          </a:p>
        </p:txBody>
      </p:sp>
      <p:pic>
        <p:nvPicPr>
          <p:cNvPr id="14338" name="Picture 2"/>
          <p:cNvPicPr>
            <a:picLocks noChangeAspect="1" noChangeArrowheads="1"/>
          </p:cNvPicPr>
          <p:nvPr/>
        </p:nvPicPr>
        <p:blipFill>
          <a:blip r:embed="rId3"/>
          <a:srcRect/>
          <a:stretch>
            <a:fillRect/>
          </a:stretch>
        </p:blipFill>
        <p:spPr bwMode="auto">
          <a:xfrm>
            <a:off x="381000" y="3733800"/>
            <a:ext cx="7924800" cy="2082387"/>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 calcmode="lin" valueType="num">
                                      <p:cBhvr additive="base">
                                        <p:cTn id="25" dur="500" fill="hold"/>
                                        <p:tgtEl>
                                          <p:spTgt spid="901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01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0115">
                                            <p:txEl>
                                              <p:pRg st="4" end="4"/>
                                            </p:txEl>
                                          </p:spTgt>
                                        </p:tgtEl>
                                        <p:attrNameLst>
                                          <p:attrName>style.visibility</p:attrName>
                                        </p:attrNameLst>
                                      </p:cBhvr>
                                      <p:to>
                                        <p:strVal val="visible"/>
                                      </p:to>
                                    </p:set>
                                    <p:anim calcmode="lin" valueType="num">
                                      <p:cBhvr additive="base">
                                        <p:cTn id="31" dur="500" fill="hold"/>
                                        <p:tgtEl>
                                          <p:spTgt spid="901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01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 calcmode="lin" valueType="num">
                                      <p:cBhvr additive="base">
                                        <p:cTn id="37" dur="500" fill="hold"/>
                                        <p:tgtEl>
                                          <p:spTgt spid="901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01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0115">
                                            <p:txEl>
                                              <p:pRg st="6" end="6"/>
                                            </p:txEl>
                                          </p:spTgt>
                                        </p:tgtEl>
                                        <p:attrNameLst>
                                          <p:attrName>style.visibility</p:attrName>
                                        </p:attrNameLst>
                                      </p:cBhvr>
                                      <p:to>
                                        <p:strVal val="visible"/>
                                      </p:to>
                                    </p:set>
                                    <p:anim calcmode="lin" valueType="num">
                                      <p:cBhvr additive="base">
                                        <p:cTn id="43" dur="500" fill="hold"/>
                                        <p:tgtEl>
                                          <p:spTgt spid="901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01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 Custom Solution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Let’s create a set of classes that perform convolution</a:t>
            </a:r>
          </a:p>
          <a:p>
            <a:pPr lvl="1"/>
            <a:r>
              <a:rPr lang="en-US" dirty="0" smtClean="0"/>
              <a:t>Are flexible in boundary handling</a:t>
            </a:r>
          </a:p>
          <a:p>
            <a:pPr lvl="1"/>
            <a:r>
              <a:rPr lang="en-US" dirty="0" smtClean="0"/>
              <a:t>Leverage </a:t>
            </a:r>
            <a:r>
              <a:rPr lang="en-US" dirty="0" err="1" smtClean="0"/>
              <a:t>separability</a:t>
            </a:r>
            <a:r>
              <a:rPr lang="en-US" dirty="0" smtClean="0"/>
              <a:t> whenever possible</a:t>
            </a:r>
          </a:p>
          <a:p>
            <a:pPr lvl="1"/>
            <a:endParaRPr lang="en-US" dirty="0" smtClean="0"/>
          </a:p>
          <a:p>
            <a:r>
              <a:rPr lang="en-US" dirty="0" smtClean="0"/>
              <a:t>Design our own Kernel2D class</a:t>
            </a:r>
          </a:p>
          <a:p>
            <a:pPr lvl="1"/>
            <a:r>
              <a:rPr lang="en-US" dirty="0" smtClean="0"/>
              <a:t>Use an abstract base class for managing dimensions</a:t>
            </a:r>
          </a:p>
          <a:p>
            <a:pPr lvl="1"/>
            <a:r>
              <a:rPr lang="en-US" dirty="0" smtClean="0"/>
              <a:t>Create concrete subclasses: one that is used for separable kernels and one that is used for non-separable kernels.</a:t>
            </a:r>
          </a:p>
          <a:p>
            <a:pPr lvl="1"/>
            <a:endParaRPr lang="en-US" dirty="0" smtClean="0"/>
          </a:p>
          <a:p>
            <a:r>
              <a:rPr lang="en-US" dirty="0" smtClean="0"/>
              <a:t>Write a </a:t>
            </a:r>
            <a:r>
              <a:rPr lang="en-US" dirty="0" err="1" smtClean="0"/>
              <a:t>ConvolutionOp</a:t>
            </a:r>
            <a:r>
              <a:rPr lang="en-US" dirty="0" smtClean="0"/>
              <a:t> that uses a </a:t>
            </a:r>
          </a:p>
          <a:p>
            <a:pPr lvl="1"/>
            <a:r>
              <a:rPr lang="en-US" dirty="0" smtClean="0"/>
              <a:t>Kernel2D to support </a:t>
            </a:r>
            <a:r>
              <a:rPr lang="en-US" dirty="0" err="1" smtClean="0"/>
              <a:t>separability</a:t>
            </a:r>
            <a:endParaRPr lang="en-US" dirty="0" smtClean="0"/>
          </a:p>
          <a:p>
            <a:pPr lvl="1"/>
            <a:r>
              <a:rPr lang="en-US" dirty="0" smtClean="0"/>
              <a:t>An </a:t>
            </a:r>
            <a:r>
              <a:rPr lang="en-US" dirty="0" err="1" smtClean="0"/>
              <a:t>ImagePadder</a:t>
            </a:r>
            <a:r>
              <a:rPr lang="en-US" dirty="0" smtClean="0"/>
              <a:t> to address the edge handling problem</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609600" y="228599"/>
            <a:ext cx="7848600" cy="616840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609600" y="304800"/>
            <a:ext cx="7848600" cy="639348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1066800" y="304800"/>
            <a:ext cx="6705600" cy="63449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1219200" y="76200"/>
            <a:ext cx="6172200" cy="646910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Convolution establishes a strong connection between the spatial and frequency domains and can be used to achieve a wide variety of effects.</a:t>
            </a:r>
          </a:p>
          <a:p>
            <a:r>
              <a:rPr lang="en-US" dirty="0" smtClean="0"/>
              <a:t>Convolution employs a rectangular grid of </a:t>
            </a:r>
            <a:r>
              <a:rPr lang="en-US" dirty="0" err="1" smtClean="0"/>
              <a:t>coefﬁcients</a:t>
            </a:r>
            <a:r>
              <a:rPr lang="en-US" dirty="0" smtClean="0"/>
              <a:t>, known as a kernel</a:t>
            </a:r>
          </a:p>
          <a:p>
            <a:pPr lvl="1"/>
            <a:r>
              <a:rPr lang="en-US" dirty="0" smtClean="0"/>
              <a:t>Kernel determines which elements of an image are in the neighborhood of a particular pixel</a:t>
            </a:r>
          </a:p>
          <a:p>
            <a:pPr lvl="1"/>
            <a:r>
              <a:rPr lang="en-US" dirty="0" smtClean="0"/>
              <a:t>Kernel dictates how these neighborhood elements affect the result.</a:t>
            </a:r>
          </a:p>
          <a:p>
            <a:pPr lvl="1"/>
            <a:r>
              <a:rPr lang="en-US" dirty="0" smtClean="0"/>
              <a:t>The Kernel is a set of weights that is applied to corresponding input samples that are summed to produce the output sample.</a:t>
            </a:r>
          </a:p>
          <a:p>
            <a:pPr lvl="1"/>
            <a:r>
              <a:rPr lang="en-US" dirty="0" smtClean="0"/>
              <a:t>The “key element” of the kernel corresponds to the sample that is being processed </a:t>
            </a:r>
          </a:p>
          <a:p>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1066800" y="914400"/>
            <a:ext cx="7010400" cy="350190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Given a </a:t>
            </a:r>
            <a:r>
              <a:rPr lang="en-US" dirty="0" err="1" smtClean="0"/>
              <a:t>WxH</a:t>
            </a:r>
            <a:r>
              <a:rPr lang="en-US" dirty="0" smtClean="0"/>
              <a:t> grayscale image I and an </a:t>
            </a:r>
            <a:r>
              <a:rPr lang="en-US" dirty="0" err="1" smtClean="0"/>
              <a:t>MxN</a:t>
            </a:r>
            <a:r>
              <a:rPr lang="en-US" dirty="0" smtClean="0"/>
              <a:t> kernel K such that M and N are odd the convolution of I with K is given below where x is in [0,W-1] and y is in [0, H-1].</a:t>
            </a:r>
          </a:p>
          <a:p>
            <a:endParaRPr lang="en-US" dirty="0" smtClean="0"/>
          </a:p>
          <a:p>
            <a:endParaRPr lang="en-US" dirty="0" smtClean="0"/>
          </a:p>
          <a:p>
            <a:endParaRPr lang="en-US" dirty="0" smtClean="0"/>
          </a:p>
          <a:p>
            <a:r>
              <a:rPr lang="en-US" dirty="0" smtClean="0"/>
              <a:t>Note the (x-j) term can be understood as a reflection of the kernel about the central vertical axis.</a:t>
            </a:r>
          </a:p>
          <a:p>
            <a:r>
              <a:rPr lang="en-US" dirty="0" smtClean="0"/>
              <a:t>The (y-k) term can be understood as a reflection of the kernel about the central horizontal axis.</a:t>
            </a:r>
          </a:p>
          <a:p>
            <a:r>
              <a:rPr lang="en-US" dirty="0" smtClean="0"/>
              <a:t>The kernel weights are multiplied by the corresponding image samples and then summed together.</a:t>
            </a:r>
          </a:p>
          <a:p>
            <a:endParaRPr lang="en-US" dirty="0"/>
          </a:p>
        </p:txBody>
      </p:sp>
      <p:pic>
        <p:nvPicPr>
          <p:cNvPr id="1027" name="Picture 3"/>
          <p:cNvPicPr>
            <a:picLocks noChangeAspect="1" noChangeArrowheads="1"/>
          </p:cNvPicPr>
          <p:nvPr/>
        </p:nvPicPr>
        <p:blipFill>
          <a:blip r:embed="rId3"/>
          <a:srcRect/>
          <a:stretch>
            <a:fillRect/>
          </a:stretch>
        </p:blipFill>
        <p:spPr bwMode="auto">
          <a:xfrm>
            <a:off x="838200" y="2667000"/>
            <a:ext cx="7459974" cy="838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a:t>
            </a:r>
            <a:endParaRPr lang="en-US" dirty="0"/>
          </a:p>
        </p:txBody>
      </p:sp>
      <p:pic>
        <p:nvPicPr>
          <p:cNvPr id="2050" name="Picture 2"/>
          <p:cNvPicPr>
            <a:picLocks noChangeAspect="1" noChangeArrowheads="1"/>
          </p:cNvPicPr>
          <p:nvPr/>
        </p:nvPicPr>
        <p:blipFill>
          <a:blip r:embed="rId3"/>
          <a:srcRect/>
          <a:stretch>
            <a:fillRect/>
          </a:stretch>
        </p:blipFill>
        <p:spPr bwMode="auto">
          <a:xfrm>
            <a:off x="1295400" y="1371600"/>
            <a:ext cx="6324600" cy="389881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a:t>
            </a:r>
            <a:endParaRPr lang="en-US" dirty="0"/>
          </a:p>
        </p:txBody>
      </p:sp>
      <p:pic>
        <p:nvPicPr>
          <p:cNvPr id="3074" name="Picture 2"/>
          <p:cNvPicPr>
            <a:picLocks noChangeAspect="1" noChangeArrowheads="1"/>
          </p:cNvPicPr>
          <p:nvPr/>
        </p:nvPicPr>
        <p:blipFill>
          <a:blip r:embed="rId3"/>
          <a:srcRect/>
          <a:stretch>
            <a:fillRect/>
          </a:stretch>
        </p:blipFill>
        <p:spPr bwMode="auto">
          <a:xfrm>
            <a:off x="762000" y="3200400"/>
            <a:ext cx="8153400" cy="2334701"/>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5334000" y="304800"/>
            <a:ext cx="3429000" cy="2113818"/>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 name="Slide Number Placeholder 5"/>
          <p:cNvSpPr>
            <a:spLocks noGrp="1"/>
          </p:cNvSpPr>
          <p:nvPr>
            <p:ph type="sldNum" sz="quarter" idx="4294967295"/>
          </p:nvPr>
        </p:nvSpPr>
        <p:spPr>
          <a:xfrm>
            <a:off x="6553200" y="6248400"/>
            <a:ext cx="1905000" cy="457200"/>
          </a:xfrm>
          <a:prstGeom prst="rect">
            <a:avLst/>
          </a:prstGeom>
        </p:spPr>
        <p:txBody>
          <a:bodyPr/>
          <a:lstStyle/>
          <a:p>
            <a:fld id="{66C2852D-9A4D-4DF7-804A-CE811543A4A1}" type="slidenum">
              <a:rPr lang="en-US"/>
              <a:pPr/>
              <a:t>7</a:t>
            </a:fld>
            <a:endParaRPr lang="en-US"/>
          </a:p>
        </p:txBody>
      </p:sp>
      <p:sp>
        <p:nvSpPr>
          <p:cNvPr id="76802" name="Rectangle 2"/>
          <p:cNvSpPr>
            <a:spLocks noGrp="1" noChangeArrowheads="1"/>
          </p:cNvSpPr>
          <p:nvPr>
            <p:ph type="title"/>
          </p:nvPr>
        </p:nvSpPr>
        <p:spPr/>
        <p:txBody>
          <a:bodyPr/>
          <a:lstStyle/>
          <a:p>
            <a:r>
              <a:rPr lang="en-US"/>
              <a:t>Convolution</a:t>
            </a:r>
          </a:p>
        </p:txBody>
      </p:sp>
      <p:sp>
        <p:nvSpPr>
          <p:cNvPr id="76803" name="Rectangle 3"/>
          <p:cNvSpPr>
            <a:spLocks noGrp="1" noChangeArrowheads="1"/>
          </p:cNvSpPr>
          <p:nvPr>
            <p:ph type="body" idx="1"/>
          </p:nvPr>
        </p:nvSpPr>
        <p:spPr>
          <a:xfrm>
            <a:off x="609600" y="1447800"/>
            <a:ext cx="7772400" cy="457200"/>
          </a:xfrm>
        </p:spPr>
        <p:txBody>
          <a:bodyPr/>
          <a:lstStyle/>
          <a:p>
            <a:r>
              <a:rPr lang="en-US" sz="1600" dirty="0"/>
              <a:t>The value of a pixel is determined by computing a weighted sum of nearby pixels.</a:t>
            </a:r>
          </a:p>
        </p:txBody>
      </p:sp>
      <p:grpSp>
        <p:nvGrpSpPr>
          <p:cNvPr id="2" name="Group 90"/>
          <p:cNvGrpSpPr>
            <a:grpSpLocks/>
          </p:cNvGrpSpPr>
          <p:nvPr/>
        </p:nvGrpSpPr>
        <p:grpSpPr bwMode="auto">
          <a:xfrm>
            <a:off x="5029200" y="3429000"/>
            <a:ext cx="2514600" cy="3086100"/>
            <a:chOff x="3168" y="2160"/>
            <a:chExt cx="1584" cy="1944"/>
          </a:xfrm>
        </p:grpSpPr>
        <p:sp>
          <p:nvSpPr>
            <p:cNvPr id="76859" name="Rectangle 59"/>
            <p:cNvSpPr>
              <a:spLocks noChangeArrowheads="1"/>
            </p:cNvSpPr>
            <p:nvPr/>
          </p:nvSpPr>
          <p:spPr bwMode="auto">
            <a:xfrm>
              <a:off x="4397" y="3156"/>
              <a:ext cx="307"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58" name="Rectangle 58"/>
            <p:cNvSpPr>
              <a:spLocks noChangeArrowheads="1"/>
            </p:cNvSpPr>
            <p:nvPr/>
          </p:nvSpPr>
          <p:spPr bwMode="auto">
            <a:xfrm>
              <a:off x="4089" y="3156"/>
              <a:ext cx="308"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57" name="Rectangle 57"/>
            <p:cNvSpPr>
              <a:spLocks noChangeArrowheads="1"/>
            </p:cNvSpPr>
            <p:nvPr/>
          </p:nvSpPr>
          <p:spPr bwMode="auto">
            <a:xfrm>
              <a:off x="3783" y="3156"/>
              <a:ext cx="306"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56" name="Rectangle 56"/>
            <p:cNvSpPr>
              <a:spLocks noChangeArrowheads="1"/>
            </p:cNvSpPr>
            <p:nvPr/>
          </p:nvSpPr>
          <p:spPr bwMode="auto">
            <a:xfrm>
              <a:off x="3475" y="3156"/>
              <a:ext cx="308"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55" name="Rectangle 55"/>
            <p:cNvSpPr>
              <a:spLocks noChangeArrowheads="1"/>
            </p:cNvSpPr>
            <p:nvPr/>
          </p:nvSpPr>
          <p:spPr bwMode="auto">
            <a:xfrm>
              <a:off x="3168" y="3156"/>
              <a:ext cx="307"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54" name="Rectangle 54"/>
            <p:cNvSpPr>
              <a:spLocks noChangeArrowheads="1"/>
            </p:cNvSpPr>
            <p:nvPr/>
          </p:nvSpPr>
          <p:spPr bwMode="auto">
            <a:xfrm>
              <a:off x="4397" y="2907"/>
              <a:ext cx="307"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53" name="Rectangle 53"/>
            <p:cNvSpPr>
              <a:spLocks noChangeArrowheads="1"/>
            </p:cNvSpPr>
            <p:nvPr/>
          </p:nvSpPr>
          <p:spPr bwMode="auto">
            <a:xfrm>
              <a:off x="4089" y="2907"/>
              <a:ext cx="308" cy="249"/>
            </a:xfrm>
            <a:prstGeom prst="rect">
              <a:avLst/>
            </a:prstGeom>
            <a:solidFill>
              <a:schemeClr val="accent3">
                <a:lumMod val="75000"/>
              </a:schemeClr>
            </a:solidFill>
            <a:ln w="9525">
              <a:noFill/>
              <a:miter lim="800000"/>
              <a:headEnd/>
              <a:tailEnd/>
            </a:ln>
            <a:effectLst/>
          </p:spPr>
          <p:txBody>
            <a:bodyPr anchor="ctr"/>
            <a:lstStyle/>
            <a:p>
              <a:pPr algn="ctr">
                <a:spcBef>
                  <a:spcPct val="20000"/>
                </a:spcBef>
                <a:buFont typeface="Wingdings" pitchFamily="2" charset="2"/>
                <a:buNone/>
              </a:pPr>
              <a:r>
                <a:rPr lang="en-US" sz="2000"/>
                <a:t>82</a:t>
              </a:r>
            </a:p>
          </p:txBody>
        </p:sp>
        <p:sp>
          <p:nvSpPr>
            <p:cNvPr id="76852" name="Rectangle 52"/>
            <p:cNvSpPr>
              <a:spLocks noChangeArrowheads="1"/>
            </p:cNvSpPr>
            <p:nvPr/>
          </p:nvSpPr>
          <p:spPr bwMode="auto">
            <a:xfrm>
              <a:off x="3783" y="2907"/>
              <a:ext cx="306" cy="249"/>
            </a:xfrm>
            <a:prstGeom prst="rect">
              <a:avLst/>
            </a:prstGeom>
            <a:solidFill>
              <a:schemeClr val="accent3">
                <a:lumMod val="75000"/>
              </a:schemeClr>
            </a:solidFill>
            <a:ln w="9525">
              <a:noFill/>
              <a:miter lim="800000"/>
              <a:headEnd/>
              <a:tailEnd/>
            </a:ln>
            <a:effectLst/>
          </p:spPr>
          <p:txBody>
            <a:bodyPr anchor="ctr"/>
            <a:lstStyle/>
            <a:p>
              <a:pPr algn="ctr">
                <a:spcBef>
                  <a:spcPct val="20000"/>
                </a:spcBef>
                <a:buFont typeface="Wingdings" pitchFamily="2" charset="2"/>
                <a:buNone/>
              </a:pPr>
              <a:r>
                <a:rPr lang="en-US" sz="2000"/>
                <a:t>78</a:t>
              </a:r>
            </a:p>
          </p:txBody>
        </p:sp>
        <p:sp>
          <p:nvSpPr>
            <p:cNvPr id="76851" name="Rectangle 51"/>
            <p:cNvSpPr>
              <a:spLocks noChangeArrowheads="1"/>
            </p:cNvSpPr>
            <p:nvPr/>
          </p:nvSpPr>
          <p:spPr bwMode="auto">
            <a:xfrm>
              <a:off x="3475" y="2907"/>
              <a:ext cx="308" cy="249"/>
            </a:xfrm>
            <a:prstGeom prst="rect">
              <a:avLst/>
            </a:prstGeom>
            <a:solidFill>
              <a:schemeClr val="accent3">
                <a:lumMod val="75000"/>
              </a:schemeClr>
            </a:solidFill>
            <a:ln w="9525">
              <a:noFill/>
              <a:miter lim="800000"/>
              <a:headEnd/>
              <a:tailEnd/>
            </a:ln>
            <a:effectLst/>
          </p:spPr>
          <p:txBody>
            <a:bodyPr anchor="ctr"/>
            <a:lstStyle/>
            <a:p>
              <a:pPr algn="ctr">
                <a:spcBef>
                  <a:spcPct val="20000"/>
                </a:spcBef>
                <a:buFont typeface="Wingdings" pitchFamily="2" charset="2"/>
                <a:buNone/>
              </a:pPr>
              <a:r>
                <a:rPr lang="en-US" sz="2000"/>
                <a:t>88</a:t>
              </a:r>
            </a:p>
          </p:txBody>
        </p:sp>
        <p:sp>
          <p:nvSpPr>
            <p:cNvPr id="76850" name="Rectangle 50"/>
            <p:cNvSpPr>
              <a:spLocks noChangeArrowheads="1"/>
            </p:cNvSpPr>
            <p:nvPr/>
          </p:nvSpPr>
          <p:spPr bwMode="auto">
            <a:xfrm>
              <a:off x="3168" y="2907"/>
              <a:ext cx="307"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49" name="Rectangle 49"/>
            <p:cNvSpPr>
              <a:spLocks noChangeArrowheads="1"/>
            </p:cNvSpPr>
            <p:nvPr/>
          </p:nvSpPr>
          <p:spPr bwMode="auto">
            <a:xfrm>
              <a:off x="4397" y="2658"/>
              <a:ext cx="307"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48" name="Rectangle 48"/>
            <p:cNvSpPr>
              <a:spLocks noChangeArrowheads="1"/>
            </p:cNvSpPr>
            <p:nvPr/>
          </p:nvSpPr>
          <p:spPr bwMode="auto">
            <a:xfrm>
              <a:off x="4089" y="2658"/>
              <a:ext cx="308" cy="249"/>
            </a:xfrm>
            <a:prstGeom prst="rect">
              <a:avLst/>
            </a:prstGeom>
            <a:solidFill>
              <a:schemeClr val="accent3">
                <a:lumMod val="75000"/>
              </a:schemeClr>
            </a:solidFill>
            <a:ln w="9525">
              <a:noFill/>
              <a:miter lim="800000"/>
              <a:headEnd/>
              <a:tailEnd/>
            </a:ln>
            <a:effectLst/>
          </p:spPr>
          <p:txBody>
            <a:bodyPr anchor="ctr"/>
            <a:lstStyle/>
            <a:p>
              <a:pPr algn="ctr">
                <a:spcBef>
                  <a:spcPct val="20000"/>
                </a:spcBef>
                <a:buFont typeface="Wingdings" pitchFamily="2" charset="2"/>
                <a:buNone/>
              </a:pPr>
              <a:r>
                <a:rPr lang="en-US" sz="2000"/>
                <a:t>65</a:t>
              </a:r>
            </a:p>
          </p:txBody>
        </p:sp>
        <p:sp>
          <p:nvSpPr>
            <p:cNvPr id="76847" name="Rectangle 47"/>
            <p:cNvSpPr>
              <a:spLocks noChangeArrowheads="1"/>
            </p:cNvSpPr>
            <p:nvPr/>
          </p:nvSpPr>
          <p:spPr bwMode="auto">
            <a:xfrm>
              <a:off x="3783" y="2658"/>
              <a:ext cx="306" cy="249"/>
            </a:xfrm>
            <a:prstGeom prst="rect">
              <a:avLst/>
            </a:prstGeom>
            <a:solidFill>
              <a:schemeClr val="accent3">
                <a:lumMod val="75000"/>
              </a:schemeClr>
            </a:solidFill>
            <a:ln w="9525">
              <a:noFill/>
              <a:miter lim="800000"/>
              <a:headEnd/>
              <a:tailEnd/>
            </a:ln>
            <a:effectLst/>
          </p:spPr>
          <p:txBody>
            <a:bodyPr anchor="ctr"/>
            <a:lstStyle/>
            <a:p>
              <a:pPr algn="ctr">
                <a:spcBef>
                  <a:spcPct val="20000"/>
                </a:spcBef>
                <a:buFont typeface="Wingdings" pitchFamily="2" charset="2"/>
                <a:buNone/>
              </a:pPr>
              <a:r>
                <a:rPr lang="en-US" sz="2000"/>
                <a:t>56</a:t>
              </a:r>
            </a:p>
          </p:txBody>
        </p:sp>
        <p:sp>
          <p:nvSpPr>
            <p:cNvPr id="76846" name="Rectangle 46"/>
            <p:cNvSpPr>
              <a:spLocks noChangeArrowheads="1"/>
            </p:cNvSpPr>
            <p:nvPr/>
          </p:nvSpPr>
          <p:spPr bwMode="auto">
            <a:xfrm>
              <a:off x="3475" y="2658"/>
              <a:ext cx="308" cy="249"/>
            </a:xfrm>
            <a:prstGeom prst="rect">
              <a:avLst/>
            </a:prstGeom>
            <a:solidFill>
              <a:schemeClr val="accent3">
                <a:lumMod val="75000"/>
              </a:schemeClr>
            </a:solidFill>
            <a:ln w="9525">
              <a:noFill/>
              <a:miter lim="800000"/>
              <a:headEnd/>
              <a:tailEnd/>
            </a:ln>
            <a:effectLst/>
          </p:spPr>
          <p:txBody>
            <a:bodyPr anchor="ctr"/>
            <a:lstStyle/>
            <a:p>
              <a:pPr algn="ctr">
                <a:spcBef>
                  <a:spcPct val="20000"/>
                </a:spcBef>
                <a:buFont typeface="Wingdings" pitchFamily="2" charset="2"/>
                <a:buNone/>
              </a:pPr>
              <a:r>
                <a:rPr lang="en-US" sz="2000"/>
                <a:t>76</a:t>
              </a:r>
            </a:p>
          </p:txBody>
        </p:sp>
        <p:sp>
          <p:nvSpPr>
            <p:cNvPr id="76845" name="Rectangle 45"/>
            <p:cNvSpPr>
              <a:spLocks noChangeArrowheads="1"/>
            </p:cNvSpPr>
            <p:nvPr/>
          </p:nvSpPr>
          <p:spPr bwMode="auto">
            <a:xfrm>
              <a:off x="3168" y="2658"/>
              <a:ext cx="307"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44" name="Rectangle 44"/>
            <p:cNvSpPr>
              <a:spLocks noChangeArrowheads="1"/>
            </p:cNvSpPr>
            <p:nvPr/>
          </p:nvSpPr>
          <p:spPr bwMode="auto">
            <a:xfrm>
              <a:off x="4397" y="2409"/>
              <a:ext cx="307"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43" name="Rectangle 43"/>
            <p:cNvSpPr>
              <a:spLocks noChangeArrowheads="1"/>
            </p:cNvSpPr>
            <p:nvPr/>
          </p:nvSpPr>
          <p:spPr bwMode="auto">
            <a:xfrm>
              <a:off x="4089" y="2409"/>
              <a:ext cx="308" cy="249"/>
            </a:xfrm>
            <a:prstGeom prst="rect">
              <a:avLst/>
            </a:prstGeom>
            <a:solidFill>
              <a:schemeClr val="accent3">
                <a:lumMod val="75000"/>
              </a:schemeClr>
            </a:solidFill>
            <a:ln w="9525">
              <a:noFill/>
              <a:miter lim="800000"/>
              <a:headEnd/>
              <a:tailEnd/>
            </a:ln>
            <a:effectLst/>
          </p:spPr>
          <p:txBody>
            <a:bodyPr anchor="ctr"/>
            <a:lstStyle/>
            <a:p>
              <a:pPr algn="ctr">
                <a:spcBef>
                  <a:spcPct val="20000"/>
                </a:spcBef>
                <a:buFont typeface="Wingdings" pitchFamily="2" charset="2"/>
                <a:buNone/>
              </a:pPr>
              <a:r>
                <a:rPr lang="en-US" sz="2000"/>
                <a:t>60</a:t>
              </a:r>
            </a:p>
          </p:txBody>
        </p:sp>
        <p:sp>
          <p:nvSpPr>
            <p:cNvPr id="76842" name="Rectangle 42"/>
            <p:cNvSpPr>
              <a:spLocks noChangeArrowheads="1"/>
            </p:cNvSpPr>
            <p:nvPr/>
          </p:nvSpPr>
          <p:spPr bwMode="auto">
            <a:xfrm>
              <a:off x="3783" y="2409"/>
              <a:ext cx="306" cy="249"/>
            </a:xfrm>
            <a:prstGeom prst="rect">
              <a:avLst/>
            </a:prstGeom>
            <a:solidFill>
              <a:schemeClr val="accent3">
                <a:lumMod val="75000"/>
              </a:schemeClr>
            </a:solidFill>
            <a:ln w="9525">
              <a:noFill/>
              <a:miter lim="800000"/>
              <a:headEnd/>
              <a:tailEnd/>
            </a:ln>
            <a:effectLst/>
          </p:spPr>
          <p:txBody>
            <a:bodyPr anchor="ctr"/>
            <a:lstStyle/>
            <a:p>
              <a:pPr algn="ctr">
                <a:spcBef>
                  <a:spcPct val="20000"/>
                </a:spcBef>
                <a:buFont typeface="Wingdings" pitchFamily="2" charset="2"/>
                <a:buNone/>
              </a:pPr>
              <a:r>
                <a:rPr lang="en-US" sz="2000"/>
                <a:t>53</a:t>
              </a:r>
            </a:p>
          </p:txBody>
        </p:sp>
        <p:sp>
          <p:nvSpPr>
            <p:cNvPr id="76841" name="Rectangle 41"/>
            <p:cNvSpPr>
              <a:spLocks noChangeArrowheads="1"/>
            </p:cNvSpPr>
            <p:nvPr/>
          </p:nvSpPr>
          <p:spPr bwMode="auto">
            <a:xfrm>
              <a:off x="3475" y="2409"/>
              <a:ext cx="308" cy="249"/>
            </a:xfrm>
            <a:prstGeom prst="rect">
              <a:avLst/>
            </a:prstGeom>
            <a:solidFill>
              <a:schemeClr val="accent3">
                <a:lumMod val="75000"/>
              </a:schemeClr>
            </a:solidFill>
            <a:ln w="9525">
              <a:noFill/>
              <a:miter lim="800000"/>
              <a:headEnd/>
              <a:tailEnd/>
            </a:ln>
            <a:effectLst/>
          </p:spPr>
          <p:txBody>
            <a:bodyPr anchor="ctr"/>
            <a:lstStyle/>
            <a:p>
              <a:pPr algn="ctr">
                <a:spcBef>
                  <a:spcPct val="20000"/>
                </a:spcBef>
                <a:buFont typeface="Wingdings" pitchFamily="2" charset="2"/>
                <a:buNone/>
              </a:pPr>
              <a:r>
                <a:rPr lang="en-US" sz="2000" dirty="0"/>
                <a:t>72</a:t>
              </a:r>
            </a:p>
          </p:txBody>
        </p:sp>
        <p:sp>
          <p:nvSpPr>
            <p:cNvPr id="76840" name="Rectangle 40"/>
            <p:cNvSpPr>
              <a:spLocks noChangeArrowheads="1"/>
            </p:cNvSpPr>
            <p:nvPr/>
          </p:nvSpPr>
          <p:spPr bwMode="auto">
            <a:xfrm>
              <a:off x="3168" y="2409"/>
              <a:ext cx="307"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39" name="Rectangle 39"/>
            <p:cNvSpPr>
              <a:spLocks noChangeArrowheads="1"/>
            </p:cNvSpPr>
            <p:nvPr/>
          </p:nvSpPr>
          <p:spPr bwMode="auto">
            <a:xfrm>
              <a:off x="4397" y="2160"/>
              <a:ext cx="307"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38" name="Rectangle 38"/>
            <p:cNvSpPr>
              <a:spLocks noChangeArrowheads="1"/>
            </p:cNvSpPr>
            <p:nvPr/>
          </p:nvSpPr>
          <p:spPr bwMode="auto">
            <a:xfrm>
              <a:off x="4089" y="2160"/>
              <a:ext cx="308"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37" name="Rectangle 37"/>
            <p:cNvSpPr>
              <a:spLocks noChangeArrowheads="1"/>
            </p:cNvSpPr>
            <p:nvPr/>
          </p:nvSpPr>
          <p:spPr bwMode="auto">
            <a:xfrm>
              <a:off x="3783" y="2160"/>
              <a:ext cx="306"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36" name="Rectangle 36"/>
            <p:cNvSpPr>
              <a:spLocks noChangeArrowheads="1"/>
            </p:cNvSpPr>
            <p:nvPr/>
          </p:nvSpPr>
          <p:spPr bwMode="auto">
            <a:xfrm>
              <a:off x="3475" y="2160"/>
              <a:ext cx="308"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35" name="Rectangle 35"/>
            <p:cNvSpPr>
              <a:spLocks noChangeArrowheads="1"/>
            </p:cNvSpPr>
            <p:nvPr/>
          </p:nvSpPr>
          <p:spPr bwMode="auto">
            <a:xfrm>
              <a:off x="3168" y="2160"/>
              <a:ext cx="307" cy="249"/>
            </a:xfrm>
            <a:prstGeom prst="rect">
              <a:avLst/>
            </a:prstGeom>
            <a:solidFill>
              <a:srgbClr val="EAEAEA"/>
            </a:solidFill>
            <a:ln w="9525">
              <a:noFill/>
              <a:miter lim="800000"/>
              <a:headEnd/>
              <a:tailEnd/>
            </a:ln>
            <a:effectLst/>
          </p:spPr>
          <p:txBody>
            <a:bodyPr anchor="ctr"/>
            <a:lstStyle/>
            <a:p>
              <a:pPr algn="ctr">
                <a:spcBef>
                  <a:spcPct val="20000"/>
                </a:spcBef>
                <a:buFont typeface="Wingdings" pitchFamily="2" charset="2"/>
                <a:buNone/>
              </a:pPr>
              <a:endParaRPr lang="en-US" sz="2000"/>
            </a:p>
          </p:txBody>
        </p:sp>
        <p:sp>
          <p:nvSpPr>
            <p:cNvPr id="76860" name="Line 60"/>
            <p:cNvSpPr>
              <a:spLocks noChangeShapeType="1"/>
            </p:cNvSpPr>
            <p:nvPr/>
          </p:nvSpPr>
          <p:spPr bwMode="auto">
            <a:xfrm>
              <a:off x="3168" y="2160"/>
              <a:ext cx="1536" cy="0"/>
            </a:xfrm>
            <a:prstGeom prst="line">
              <a:avLst/>
            </a:prstGeom>
            <a:noFill/>
            <a:ln w="28575" cap="sq">
              <a:solidFill>
                <a:schemeClr val="tx1"/>
              </a:solidFill>
              <a:round/>
              <a:headEnd/>
              <a:tailEnd/>
            </a:ln>
            <a:effectLst/>
          </p:spPr>
          <p:txBody>
            <a:bodyPr/>
            <a:lstStyle/>
            <a:p>
              <a:endParaRPr lang="en-US"/>
            </a:p>
          </p:txBody>
        </p:sp>
        <p:sp>
          <p:nvSpPr>
            <p:cNvPr id="76861" name="Line 61"/>
            <p:cNvSpPr>
              <a:spLocks noChangeShapeType="1"/>
            </p:cNvSpPr>
            <p:nvPr/>
          </p:nvSpPr>
          <p:spPr bwMode="auto">
            <a:xfrm>
              <a:off x="3168" y="2409"/>
              <a:ext cx="1536" cy="0"/>
            </a:xfrm>
            <a:prstGeom prst="line">
              <a:avLst/>
            </a:prstGeom>
            <a:noFill/>
            <a:ln w="12700">
              <a:solidFill>
                <a:schemeClr val="tx1"/>
              </a:solidFill>
              <a:round/>
              <a:headEnd/>
              <a:tailEnd/>
            </a:ln>
            <a:effectLst/>
          </p:spPr>
          <p:txBody>
            <a:bodyPr/>
            <a:lstStyle/>
            <a:p>
              <a:endParaRPr lang="en-US"/>
            </a:p>
          </p:txBody>
        </p:sp>
        <p:sp>
          <p:nvSpPr>
            <p:cNvPr id="76862" name="Line 62"/>
            <p:cNvSpPr>
              <a:spLocks noChangeShapeType="1"/>
            </p:cNvSpPr>
            <p:nvPr/>
          </p:nvSpPr>
          <p:spPr bwMode="auto">
            <a:xfrm>
              <a:off x="3168" y="2658"/>
              <a:ext cx="1536" cy="0"/>
            </a:xfrm>
            <a:prstGeom prst="line">
              <a:avLst/>
            </a:prstGeom>
            <a:noFill/>
            <a:ln w="12700">
              <a:solidFill>
                <a:schemeClr val="tx1"/>
              </a:solidFill>
              <a:round/>
              <a:headEnd/>
              <a:tailEnd/>
            </a:ln>
            <a:effectLst/>
          </p:spPr>
          <p:txBody>
            <a:bodyPr/>
            <a:lstStyle/>
            <a:p>
              <a:endParaRPr lang="en-US"/>
            </a:p>
          </p:txBody>
        </p:sp>
        <p:sp>
          <p:nvSpPr>
            <p:cNvPr id="76863" name="Line 63"/>
            <p:cNvSpPr>
              <a:spLocks noChangeShapeType="1"/>
            </p:cNvSpPr>
            <p:nvPr/>
          </p:nvSpPr>
          <p:spPr bwMode="auto">
            <a:xfrm>
              <a:off x="3168" y="2907"/>
              <a:ext cx="1536" cy="0"/>
            </a:xfrm>
            <a:prstGeom prst="line">
              <a:avLst/>
            </a:prstGeom>
            <a:noFill/>
            <a:ln w="12700">
              <a:solidFill>
                <a:schemeClr val="tx1"/>
              </a:solidFill>
              <a:round/>
              <a:headEnd/>
              <a:tailEnd/>
            </a:ln>
            <a:effectLst/>
          </p:spPr>
          <p:txBody>
            <a:bodyPr/>
            <a:lstStyle/>
            <a:p>
              <a:endParaRPr lang="en-US"/>
            </a:p>
          </p:txBody>
        </p:sp>
        <p:sp>
          <p:nvSpPr>
            <p:cNvPr id="76864" name="Line 64"/>
            <p:cNvSpPr>
              <a:spLocks noChangeShapeType="1"/>
            </p:cNvSpPr>
            <p:nvPr/>
          </p:nvSpPr>
          <p:spPr bwMode="auto">
            <a:xfrm>
              <a:off x="3168" y="3156"/>
              <a:ext cx="1536" cy="0"/>
            </a:xfrm>
            <a:prstGeom prst="line">
              <a:avLst/>
            </a:prstGeom>
            <a:noFill/>
            <a:ln w="12700">
              <a:solidFill>
                <a:schemeClr val="tx1"/>
              </a:solidFill>
              <a:round/>
              <a:headEnd/>
              <a:tailEnd/>
            </a:ln>
            <a:effectLst/>
          </p:spPr>
          <p:txBody>
            <a:bodyPr/>
            <a:lstStyle/>
            <a:p>
              <a:endParaRPr lang="en-US"/>
            </a:p>
          </p:txBody>
        </p:sp>
        <p:sp>
          <p:nvSpPr>
            <p:cNvPr id="76865" name="Line 65"/>
            <p:cNvSpPr>
              <a:spLocks noChangeShapeType="1"/>
            </p:cNvSpPr>
            <p:nvPr/>
          </p:nvSpPr>
          <p:spPr bwMode="auto">
            <a:xfrm>
              <a:off x="3168" y="3405"/>
              <a:ext cx="1536" cy="0"/>
            </a:xfrm>
            <a:prstGeom prst="line">
              <a:avLst/>
            </a:prstGeom>
            <a:noFill/>
            <a:ln w="28575" cap="sq">
              <a:solidFill>
                <a:schemeClr val="tx1"/>
              </a:solidFill>
              <a:round/>
              <a:headEnd/>
              <a:tailEnd/>
            </a:ln>
            <a:effectLst/>
          </p:spPr>
          <p:txBody>
            <a:bodyPr/>
            <a:lstStyle/>
            <a:p>
              <a:endParaRPr lang="en-US"/>
            </a:p>
          </p:txBody>
        </p:sp>
        <p:sp>
          <p:nvSpPr>
            <p:cNvPr id="76866" name="Line 66"/>
            <p:cNvSpPr>
              <a:spLocks noChangeShapeType="1"/>
            </p:cNvSpPr>
            <p:nvPr/>
          </p:nvSpPr>
          <p:spPr bwMode="auto">
            <a:xfrm>
              <a:off x="3168" y="2160"/>
              <a:ext cx="0" cy="1245"/>
            </a:xfrm>
            <a:prstGeom prst="line">
              <a:avLst/>
            </a:prstGeom>
            <a:noFill/>
            <a:ln w="28575" cap="sq">
              <a:solidFill>
                <a:schemeClr val="tx1"/>
              </a:solidFill>
              <a:round/>
              <a:headEnd/>
              <a:tailEnd/>
            </a:ln>
            <a:effectLst/>
          </p:spPr>
          <p:txBody>
            <a:bodyPr/>
            <a:lstStyle/>
            <a:p>
              <a:endParaRPr lang="en-US"/>
            </a:p>
          </p:txBody>
        </p:sp>
        <p:sp>
          <p:nvSpPr>
            <p:cNvPr id="76867" name="Line 67"/>
            <p:cNvSpPr>
              <a:spLocks noChangeShapeType="1"/>
            </p:cNvSpPr>
            <p:nvPr/>
          </p:nvSpPr>
          <p:spPr bwMode="auto">
            <a:xfrm>
              <a:off x="3475" y="2160"/>
              <a:ext cx="0" cy="1245"/>
            </a:xfrm>
            <a:prstGeom prst="line">
              <a:avLst/>
            </a:prstGeom>
            <a:noFill/>
            <a:ln w="12700">
              <a:solidFill>
                <a:schemeClr val="tx1"/>
              </a:solidFill>
              <a:round/>
              <a:headEnd/>
              <a:tailEnd/>
            </a:ln>
            <a:effectLst/>
          </p:spPr>
          <p:txBody>
            <a:bodyPr/>
            <a:lstStyle/>
            <a:p>
              <a:endParaRPr lang="en-US"/>
            </a:p>
          </p:txBody>
        </p:sp>
        <p:sp>
          <p:nvSpPr>
            <p:cNvPr id="76868" name="Line 68"/>
            <p:cNvSpPr>
              <a:spLocks noChangeShapeType="1"/>
            </p:cNvSpPr>
            <p:nvPr/>
          </p:nvSpPr>
          <p:spPr bwMode="auto">
            <a:xfrm>
              <a:off x="3783" y="2160"/>
              <a:ext cx="0" cy="1245"/>
            </a:xfrm>
            <a:prstGeom prst="line">
              <a:avLst/>
            </a:prstGeom>
            <a:noFill/>
            <a:ln w="12700">
              <a:solidFill>
                <a:schemeClr val="tx1"/>
              </a:solidFill>
              <a:round/>
              <a:headEnd/>
              <a:tailEnd/>
            </a:ln>
            <a:effectLst/>
          </p:spPr>
          <p:txBody>
            <a:bodyPr/>
            <a:lstStyle/>
            <a:p>
              <a:endParaRPr lang="en-US"/>
            </a:p>
          </p:txBody>
        </p:sp>
        <p:sp>
          <p:nvSpPr>
            <p:cNvPr id="76869" name="Line 69"/>
            <p:cNvSpPr>
              <a:spLocks noChangeShapeType="1"/>
            </p:cNvSpPr>
            <p:nvPr/>
          </p:nvSpPr>
          <p:spPr bwMode="auto">
            <a:xfrm>
              <a:off x="4089" y="2160"/>
              <a:ext cx="0" cy="1245"/>
            </a:xfrm>
            <a:prstGeom prst="line">
              <a:avLst/>
            </a:prstGeom>
            <a:noFill/>
            <a:ln w="12700">
              <a:solidFill>
                <a:schemeClr val="tx1"/>
              </a:solidFill>
              <a:round/>
              <a:headEnd/>
              <a:tailEnd/>
            </a:ln>
            <a:effectLst/>
          </p:spPr>
          <p:txBody>
            <a:bodyPr/>
            <a:lstStyle/>
            <a:p>
              <a:endParaRPr lang="en-US"/>
            </a:p>
          </p:txBody>
        </p:sp>
        <p:sp>
          <p:nvSpPr>
            <p:cNvPr id="76870" name="Line 70"/>
            <p:cNvSpPr>
              <a:spLocks noChangeShapeType="1"/>
            </p:cNvSpPr>
            <p:nvPr/>
          </p:nvSpPr>
          <p:spPr bwMode="auto">
            <a:xfrm>
              <a:off x="4397" y="2160"/>
              <a:ext cx="0" cy="1245"/>
            </a:xfrm>
            <a:prstGeom prst="line">
              <a:avLst/>
            </a:prstGeom>
            <a:noFill/>
            <a:ln w="12700">
              <a:solidFill>
                <a:schemeClr val="tx1"/>
              </a:solidFill>
              <a:round/>
              <a:headEnd/>
              <a:tailEnd/>
            </a:ln>
            <a:effectLst/>
          </p:spPr>
          <p:txBody>
            <a:bodyPr/>
            <a:lstStyle/>
            <a:p>
              <a:endParaRPr lang="en-US"/>
            </a:p>
          </p:txBody>
        </p:sp>
        <p:sp>
          <p:nvSpPr>
            <p:cNvPr id="76871" name="Line 71"/>
            <p:cNvSpPr>
              <a:spLocks noChangeShapeType="1"/>
            </p:cNvSpPr>
            <p:nvPr/>
          </p:nvSpPr>
          <p:spPr bwMode="auto">
            <a:xfrm>
              <a:off x="4704" y="2160"/>
              <a:ext cx="0" cy="1245"/>
            </a:xfrm>
            <a:prstGeom prst="line">
              <a:avLst/>
            </a:prstGeom>
            <a:noFill/>
            <a:ln w="28575" cap="sq">
              <a:solidFill>
                <a:schemeClr val="tx1"/>
              </a:solidFill>
              <a:round/>
              <a:headEnd/>
              <a:tailEnd/>
            </a:ln>
            <a:effectLst/>
          </p:spPr>
          <p:txBody>
            <a:bodyPr/>
            <a:lstStyle/>
            <a:p>
              <a:endParaRPr lang="en-US"/>
            </a:p>
          </p:txBody>
        </p:sp>
        <p:sp>
          <p:nvSpPr>
            <p:cNvPr id="76884" name="Text Box 84"/>
            <p:cNvSpPr txBox="1">
              <a:spLocks noChangeArrowheads="1"/>
            </p:cNvSpPr>
            <p:nvPr/>
          </p:nvSpPr>
          <p:spPr bwMode="auto">
            <a:xfrm>
              <a:off x="3168" y="3504"/>
              <a:ext cx="1584" cy="600"/>
            </a:xfrm>
            <a:prstGeom prst="rect">
              <a:avLst/>
            </a:prstGeom>
            <a:solidFill>
              <a:schemeClr val="accent2"/>
            </a:solidFill>
            <a:ln w="9525">
              <a:solidFill>
                <a:schemeClr val="tx1"/>
              </a:solidFill>
              <a:miter lim="800000"/>
              <a:headEnd/>
              <a:tailEnd/>
            </a:ln>
            <a:effectLst/>
          </p:spPr>
          <p:txBody>
            <a:bodyPr>
              <a:spAutoFit/>
            </a:bodyPr>
            <a:lstStyle/>
            <a:p>
              <a:pPr algn="ctr">
                <a:spcBef>
                  <a:spcPct val="50000"/>
                </a:spcBef>
              </a:pPr>
              <a:r>
                <a:rPr lang="en-US" sz="1400" dirty="0"/>
                <a:t>Compute the </a:t>
              </a:r>
              <a:r>
                <a:rPr lang="en-US" sz="1400" dirty="0" err="1" smtClean="0"/>
                <a:t>dst</a:t>
              </a:r>
              <a:r>
                <a:rPr lang="en-US" sz="1400" dirty="0" smtClean="0"/>
                <a:t> value </a:t>
              </a:r>
              <a:r>
                <a:rPr lang="en-US" sz="1400" dirty="0"/>
                <a:t>of the center pixel by “overlaying” the kernel and computing the weighted sum</a:t>
              </a:r>
            </a:p>
          </p:txBody>
        </p:sp>
      </p:grpSp>
      <p:grpSp>
        <p:nvGrpSpPr>
          <p:cNvPr id="3" name="Group 89"/>
          <p:cNvGrpSpPr>
            <a:grpSpLocks/>
          </p:cNvGrpSpPr>
          <p:nvPr/>
        </p:nvGrpSpPr>
        <p:grpSpPr bwMode="auto">
          <a:xfrm>
            <a:off x="1524000" y="3505200"/>
            <a:ext cx="2667000" cy="2127250"/>
            <a:chOff x="768" y="2736"/>
            <a:chExt cx="1680" cy="1340"/>
          </a:xfrm>
        </p:grpSpPr>
        <p:sp>
          <p:nvSpPr>
            <p:cNvPr id="76813" name="Rectangle 13"/>
            <p:cNvSpPr>
              <a:spLocks noChangeArrowheads="1"/>
            </p:cNvSpPr>
            <p:nvPr/>
          </p:nvSpPr>
          <p:spPr bwMode="auto">
            <a:xfrm>
              <a:off x="1792" y="3436"/>
              <a:ext cx="320" cy="230"/>
            </a:xfrm>
            <a:prstGeom prst="rect">
              <a:avLst/>
            </a:prstGeom>
            <a:solidFill>
              <a:schemeClr val="accent3">
                <a:lumMod val="50000"/>
              </a:schemeClr>
            </a:solidFill>
            <a:ln w="9525">
              <a:noFill/>
              <a:miter lim="800000"/>
              <a:headEnd/>
              <a:tailEnd/>
            </a:ln>
            <a:effectLst/>
          </p:spPr>
          <p:txBody>
            <a:bodyPr/>
            <a:lstStyle/>
            <a:p>
              <a:pPr algn="ctr">
                <a:spcBef>
                  <a:spcPct val="20000"/>
                </a:spcBef>
                <a:buFont typeface="Wingdings" pitchFamily="2" charset="2"/>
                <a:buNone/>
              </a:pPr>
              <a:r>
                <a:rPr lang="en-US" sz="1800" b="1"/>
                <a:t>1</a:t>
              </a:r>
            </a:p>
          </p:txBody>
        </p:sp>
        <p:sp>
          <p:nvSpPr>
            <p:cNvPr id="76812" name="Rectangle 12"/>
            <p:cNvSpPr>
              <a:spLocks noChangeArrowheads="1"/>
            </p:cNvSpPr>
            <p:nvPr/>
          </p:nvSpPr>
          <p:spPr bwMode="auto">
            <a:xfrm>
              <a:off x="1472" y="3436"/>
              <a:ext cx="320" cy="230"/>
            </a:xfrm>
            <a:prstGeom prst="rect">
              <a:avLst/>
            </a:prstGeom>
            <a:solidFill>
              <a:schemeClr val="accent3">
                <a:lumMod val="50000"/>
              </a:schemeClr>
            </a:solidFill>
            <a:ln w="9525">
              <a:noFill/>
              <a:miter lim="800000"/>
              <a:headEnd/>
              <a:tailEnd/>
            </a:ln>
            <a:effectLst/>
          </p:spPr>
          <p:txBody>
            <a:bodyPr/>
            <a:lstStyle/>
            <a:p>
              <a:pPr algn="ctr">
                <a:spcBef>
                  <a:spcPct val="20000"/>
                </a:spcBef>
                <a:buFont typeface="Wingdings" pitchFamily="2" charset="2"/>
                <a:buNone/>
              </a:pPr>
              <a:r>
                <a:rPr lang="en-US" sz="1800" b="1"/>
                <a:t>0</a:t>
              </a:r>
            </a:p>
          </p:txBody>
        </p:sp>
        <p:sp>
          <p:nvSpPr>
            <p:cNvPr id="76811" name="Rectangle 11"/>
            <p:cNvSpPr>
              <a:spLocks noChangeArrowheads="1"/>
            </p:cNvSpPr>
            <p:nvPr/>
          </p:nvSpPr>
          <p:spPr bwMode="auto">
            <a:xfrm>
              <a:off x="1152" y="3436"/>
              <a:ext cx="320" cy="230"/>
            </a:xfrm>
            <a:prstGeom prst="rect">
              <a:avLst/>
            </a:prstGeom>
            <a:solidFill>
              <a:schemeClr val="accent3">
                <a:lumMod val="50000"/>
              </a:schemeClr>
            </a:solidFill>
            <a:ln w="9525">
              <a:noFill/>
              <a:miter lim="800000"/>
              <a:headEnd/>
              <a:tailEnd/>
            </a:ln>
            <a:effectLst/>
          </p:spPr>
          <p:txBody>
            <a:bodyPr/>
            <a:lstStyle/>
            <a:p>
              <a:pPr algn="ctr">
                <a:spcBef>
                  <a:spcPct val="20000"/>
                </a:spcBef>
                <a:buFont typeface="Wingdings" pitchFamily="2" charset="2"/>
                <a:buNone/>
              </a:pPr>
              <a:r>
                <a:rPr lang="en-US" sz="1800" b="1"/>
                <a:t>-1</a:t>
              </a:r>
            </a:p>
          </p:txBody>
        </p:sp>
        <p:sp>
          <p:nvSpPr>
            <p:cNvPr id="76810" name="Rectangle 10"/>
            <p:cNvSpPr>
              <a:spLocks noChangeArrowheads="1"/>
            </p:cNvSpPr>
            <p:nvPr/>
          </p:nvSpPr>
          <p:spPr bwMode="auto">
            <a:xfrm>
              <a:off x="1792" y="3206"/>
              <a:ext cx="320" cy="230"/>
            </a:xfrm>
            <a:prstGeom prst="rect">
              <a:avLst/>
            </a:prstGeom>
            <a:solidFill>
              <a:schemeClr val="accent3">
                <a:lumMod val="50000"/>
              </a:schemeClr>
            </a:solidFill>
            <a:ln w="9525">
              <a:noFill/>
              <a:miter lim="800000"/>
              <a:headEnd/>
              <a:tailEnd/>
            </a:ln>
            <a:effectLst/>
          </p:spPr>
          <p:txBody>
            <a:bodyPr/>
            <a:lstStyle/>
            <a:p>
              <a:pPr algn="ctr">
                <a:spcBef>
                  <a:spcPct val="20000"/>
                </a:spcBef>
                <a:buFont typeface="Wingdings" pitchFamily="2" charset="2"/>
                <a:buNone/>
              </a:pPr>
              <a:r>
                <a:rPr lang="en-US" sz="1800" b="1" dirty="0"/>
                <a:t>2</a:t>
              </a:r>
            </a:p>
          </p:txBody>
        </p:sp>
        <p:sp>
          <p:nvSpPr>
            <p:cNvPr id="76809" name="Rectangle 9"/>
            <p:cNvSpPr>
              <a:spLocks noChangeArrowheads="1"/>
            </p:cNvSpPr>
            <p:nvPr/>
          </p:nvSpPr>
          <p:spPr bwMode="auto">
            <a:xfrm>
              <a:off x="1472" y="3206"/>
              <a:ext cx="320" cy="230"/>
            </a:xfrm>
            <a:prstGeom prst="rect">
              <a:avLst/>
            </a:prstGeom>
            <a:solidFill>
              <a:schemeClr val="accent3">
                <a:lumMod val="50000"/>
              </a:schemeClr>
            </a:solidFill>
            <a:ln w="9525">
              <a:noFill/>
              <a:miter lim="800000"/>
              <a:headEnd/>
              <a:tailEnd/>
            </a:ln>
            <a:effectLst/>
          </p:spPr>
          <p:txBody>
            <a:bodyPr/>
            <a:lstStyle/>
            <a:p>
              <a:pPr algn="ctr">
                <a:spcBef>
                  <a:spcPct val="20000"/>
                </a:spcBef>
                <a:buFont typeface="Wingdings" pitchFamily="2" charset="2"/>
                <a:buNone/>
              </a:pPr>
              <a:r>
                <a:rPr lang="en-US" sz="1800" b="1"/>
                <a:t>0</a:t>
              </a:r>
            </a:p>
          </p:txBody>
        </p:sp>
        <p:sp>
          <p:nvSpPr>
            <p:cNvPr id="76808" name="Rectangle 8"/>
            <p:cNvSpPr>
              <a:spLocks noChangeArrowheads="1"/>
            </p:cNvSpPr>
            <p:nvPr/>
          </p:nvSpPr>
          <p:spPr bwMode="auto">
            <a:xfrm>
              <a:off x="1152" y="3206"/>
              <a:ext cx="320" cy="230"/>
            </a:xfrm>
            <a:prstGeom prst="rect">
              <a:avLst/>
            </a:prstGeom>
            <a:solidFill>
              <a:schemeClr val="accent3">
                <a:lumMod val="50000"/>
              </a:schemeClr>
            </a:solidFill>
            <a:ln w="9525">
              <a:noFill/>
              <a:miter lim="800000"/>
              <a:headEnd/>
              <a:tailEnd/>
            </a:ln>
            <a:effectLst/>
          </p:spPr>
          <p:txBody>
            <a:bodyPr/>
            <a:lstStyle/>
            <a:p>
              <a:pPr algn="ctr">
                <a:spcBef>
                  <a:spcPct val="20000"/>
                </a:spcBef>
                <a:buFont typeface="Wingdings" pitchFamily="2" charset="2"/>
                <a:buNone/>
              </a:pPr>
              <a:r>
                <a:rPr lang="en-US" sz="1800" b="1"/>
                <a:t>-2</a:t>
              </a:r>
            </a:p>
          </p:txBody>
        </p:sp>
        <p:sp>
          <p:nvSpPr>
            <p:cNvPr id="76807" name="Rectangle 7"/>
            <p:cNvSpPr>
              <a:spLocks noChangeArrowheads="1"/>
            </p:cNvSpPr>
            <p:nvPr/>
          </p:nvSpPr>
          <p:spPr bwMode="auto">
            <a:xfrm>
              <a:off x="1792" y="2976"/>
              <a:ext cx="320" cy="230"/>
            </a:xfrm>
            <a:prstGeom prst="rect">
              <a:avLst/>
            </a:prstGeom>
            <a:solidFill>
              <a:schemeClr val="accent3">
                <a:lumMod val="50000"/>
              </a:schemeClr>
            </a:solidFill>
            <a:ln w="9525">
              <a:noFill/>
              <a:miter lim="800000"/>
              <a:headEnd/>
              <a:tailEnd/>
            </a:ln>
            <a:effectLst/>
          </p:spPr>
          <p:txBody>
            <a:bodyPr/>
            <a:lstStyle/>
            <a:p>
              <a:pPr algn="ctr">
                <a:spcBef>
                  <a:spcPct val="20000"/>
                </a:spcBef>
                <a:buFont typeface="Wingdings" pitchFamily="2" charset="2"/>
                <a:buNone/>
              </a:pPr>
              <a:r>
                <a:rPr lang="en-US" sz="1800" b="1"/>
                <a:t>1</a:t>
              </a:r>
            </a:p>
          </p:txBody>
        </p:sp>
        <p:sp>
          <p:nvSpPr>
            <p:cNvPr id="76806" name="Rectangle 6"/>
            <p:cNvSpPr>
              <a:spLocks noChangeArrowheads="1"/>
            </p:cNvSpPr>
            <p:nvPr/>
          </p:nvSpPr>
          <p:spPr bwMode="auto">
            <a:xfrm>
              <a:off x="1472" y="2976"/>
              <a:ext cx="320" cy="230"/>
            </a:xfrm>
            <a:prstGeom prst="rect">
              <a:avLst/>
            </a:prstGeom>
            <a:solidFill>
              <a:schemeClr val="accent3">
                <a:lumMod val="50000"/>
              </a:schemeClr>
            </a:solidFill>
            <a:ln w="9525">
              <a:noFill/>
              <a:miter lim="800000"/>
              <a:headEnd/>
              <a:tailEnd/>
            </a:ln>
            <a:effectLst/>
          </p:spPr>
          <p:txBody>
            <a:bodyPr/>
            <a:lstStyle/>
            <a:p>
              <a:pPr algn="ctr">
                <a:spcBef>
                  <a:spcPct val="20000"/>
                </a:spcBef>
                <a:buFont typeface="Wingdings" pitchFamily="2" charset="2"/>
                <a:buNone/>
              </a:pPr>
              <a:r>
                <a:rPr lang="en-US" sz="1800" b="1"/>
                <a:t>0</a:t>
              </a:r>
            </a:p>
          </p:txBody>
        </p:sp>
        <p:sp>
          <p:nvSpPr>
            <p:cNvPr id="76805" name="Rectangle 5"/>
            <p:cNvSpPr>
              <a:spLocks noChangeArrowheads="1"/>
            </p:cNvSpPr>
            <p:nvPr/>
          </p:nvSpPr>
          <p:spPr bwMode="auto">
            <a:xfrm>
              <a:off x="1152" y="2976"/>
              <a:ext cx="320" cy="230"/>
            </a:xfrm>
            <a:prstGeom prst="rect">
              <a:avLst/>
            </a:prstGeom>
            <a:solidFill>
              <a:schemeClr val="accent3">
                <a:lumMod val="50000"/>
              </a:schemeClr>
            </a:solidFill>
            <a:ln w="9525">
              <a:noFill/>
              <a:miter lim="800000"/>
              <a:headEnd/>
              <a:tailEnd/>
            </a:ln>
            <a:effectLst/>
          </p:spPr>
          <p:txBody>
            <a:bodyPr/>
            <a:lstStyle/>
            <a:p>
              <a:pPr algn="ctr">
                <a:spcBef>
                  <a:spcPct val="20000"/>
                </a:spcBef>
                <a:buFont typeface="Wingdings" pitchFamily="2" charset="2"/>
                <a:buNone/>
              </a:pPr>
              <a:r>
                <a:rPr lang="en-US" sz="1800" b="1"/>
                <a:t>-1</a:t>
              </a:r>
            </a:p>
          </p:txBody>
        </p:sp>
        <p:sp>
          <p:nvSpPr>
            <p:cNvPr id="76814" name="Line 14"/>
            <p:cNvSpPr>
              <a:spLocks noChangeShapeType="1"/>
            </p:cNvSpPr>
            <p:nvPr/>
          </p:nvSpPr>
          <p:spPr bwMode="auto">
            <a:xfrm>
              <a:off x="1152" y="2976"/>
              <a:ext cx="960" cy="0"/>
            </a:xfrm>
            <a:prstGeom prst="line">
              <a:avLst/>
            </a:prstGeom>
            <a:noFill/>
            <a:ln w="28575" cap="sq">
              <a:solidFill>
                <a:schemeClr val="tx1"/>
              </a:solidFill>
              <a:round/>
              <a:headEnd/>
              <a:tailEnd/>
            </a:ln>
            <a:effectLst/>
          </p:spPr>
          <p:txBody>
            <a:bodyPr/>
            <a:lstStyle/>
            <a:p>
              <a:endParaRPr lang="en-US"/>
            </a:p>
          </p:txBody>
        </p:sp>
        <p:sp>
          <p:nvSpPr>
            <p:cNvPr id="76815" name="Line 15"/>
            <p:cNvSpPr>
              <a:spLocks noChangeShapeType="1"/>
            </p:cNvSpPr>
            <p:nvPr/>
          </p:nvSpPr>
          <p:spPr bwMode="auto">
            <a:xfrm>
              <a:off x="1152" y="3206"/>
              <a:ext cx="960" cy="0"/>
            </a:xfrm>
            <a:prstGeom prst="line">
              <a:avLst/>
            </a:prstGeom>
            <a:noFill/>
            <a:ln w="12700">
              <a:solidFill>
                <a:schemeClr val="tx1"/>
              </a:solidFill>
              <a:round/>
              <a:headEnd/>
              <a:tailEnd/>
            </a:ln>
            <a:effectLst/>
          </p:spPr>
          <p:txBody>
            <a:bodyPr/>
            <a:lstStyle/>
            <a:p>
              <a:endParaRPr lang="en-US"/>
            </a:p>
          </p:txBody>
        </p:sp>
        <p:sp>
          <p:nvSpPr>
            <p:cNvPr id="76816" name="Line 16"/>
            <p:cNvSpPr>
              <a:spLocks noChangeShapeType="1"/>
            </p:cNvSpPr>
            <p:nvPr/>
          </p:nvSpPr>
          <p:spPr bwMode="auto">
            <a:xfrm>
              <a:off x="1152" y="3436"/>
              <a:ext cx="960" cy="0"/>
            </a:xfrm>
            <a:prstGeom prst="line">
              <a:avLst/>
            </a:prstGeom>
            <a:noFill/>
            <a:ln w="12700">
              <a:solidFill>
                <a:schemeClr val="tx1"/>
              </a:solidFill>
              <a:round/>
              <a:headEnd/>
              <a:tailEnd/>
            </a:ln>
            <a:effectLst/>
          </p:spPr>
          <p:txBody>
            <a:bodyPr/>
            <a:lstStyle/>
            <a:p>
              <a:endParaRPr lang="en-US"/>
            </a:p>
          </p:txBody>
        </p:sp>
        <p:sp>
          <p:nvSpPr>
            <p:cNvPr id="76817" name="Line 17"/>
            <p:cNvSpPr>
              <a:spLocks noChangeShapeType="1"/>
            </p:cNvSpPr>
            <p:nvPr/>
          </p:nvSpPr>
          <p:spPr bwMode="auto">
            <a:xfrm>
              <a:off x="1152" y="3666"/>
              <a:ext cx="960" cy="0"/>
            </a:xfrm>
            <a:prstGeom prst="line">
              <a:avLst/>
            </a:prstGeom>
            <a:noFill/>
            <a:ln w="28575" cap="sq">
              <a:solidFill>
                <a:schemeClr val="tx1"/>
              </a:solidFill>
              <a:round/>
              <a:headEnd/>
              <a:tailEnd/>
            </a:ln>
            <a:effectLst/>
          </p:spPr>
          <p:txBody>
            <a:bodyPr/>
            <a:lstStyle/>
            <a:p>
              <a:endParaRPr lang="en-US"/>
            </a:p>
          </p:txBody>
        </p:sp>
        <p:sp>
          <p:nvSpPr>
            <p:cNvPr id="76818" name="Line 18"/>
            <p:cNvSpPr>
              <a:spLocks noChangeShapeType="1"/>
            </p:cNvSpPr>
            <p:nvPr/>
          </p:nvSpPr>
          <p:spPr bwMode="auto">
            <a:xfrm>
              <a:off x="1152" y="2976"/>
              <a:ext cx="0" cy="690"/>
            </a:xfrm>
            <a:prstGeom prst="line">
              <a:avLst/>
            </a:prstGeom>
            <a:noFill/>
            <a:ln w="28575" cap="sq">
              <a:solidFill>
                <a:schemeClr val="tx1"/>
              </a:solidFill>
              <a:round/>
              <a:headEnd/>
              <a:tailEnd/>
            </a:ln>
            <a:effectLst/>
          </p:spPr>
          <p:txBody>
            <a:bodyPr/>
            <a:lstStyle/>
            <a:p>
              <a:endParaRPr lang="en-US"/>
            </a:p>
          </p:txBody>
        </p:sp>
        <p:sp>
          <p:nvSpPr>
            <p:cNvPr id="76819" name="Line 19"/>
            <p:cNvSpPr>
              <a:spLocks noChangeShapeType="1"/>
            </p:cNvSpPr>
            <p:nvPr/>
          </p:nvSpPr>
          <p:spPr bwMode="auto">
            <a:xfrm>
              <a:off x="1472" y="2976"/>
              <a:ext cx="0" cy="690"/>
            </a:xfrm>
            <a:prstGeom prst="line">
              <a:avLst/>
            </a:prstGeom>
            <a:noFill/>
            <a:ln w="12700">
              <a:solidFill>
                <a:schemeClr val="tx1"/>
              </a:solidFill>
              <a:round/>
              <a:headEnd/>
              <a:tailEnd/>
            </a:ln>
            <a:effectLst/>
          </p:spPr>
          <p:txBody>
            <a:bodyPr/>
            <a:lstStyle/>
            <a:p>
              <a:endParaRPr lang="en-US"/>
            </a:p>
          </p:txBody>
        </p:sp>
        <p:sp>
          <p:nvSpPr>
            <p:cNvPr id="76820" name="Line 20"/>
            <p:cNvSpPr>
              <a:spLocks noChangeShapeType="1"/>
            </p:cNvSpPr>
            <p:nvPr/>
          </p:nvSpPr>
          <p:spPr bwMode="auto">
            <a:xfrm>
              <a:off x="1792" y="2976"/>
              <a:ext cx="0" cy="690"/>
            </a:xfrm>
            <a:prstGeom prst="line">
              <a:avLst/>
            </a:prstGeom>
            <a:noFill/>
            <a:ln w="12700">
              <a:solidFill>
                <a:schemeClr val="tx1"/>
              </a:solidFill>
              <a:round/>
              <a:headEnd/>
              <a:tailEnd/>
            </a:ln>
            <a:effectLst/>
          </p:spPr>
          <p:txBody>
            <a:bodyPr/>
            <a:lstStyle/>
            <a:p>
              <a:endParaRPr lang="en-US"/>
            </a:p>
          </p:txBody>
        </p:sp>
        <p:sp>
          <p:nvSpPr>
            <p:cNvPr id="76821" name="Line 21"/>
            <p:cNvSpPr>
              <a:spLocks noChangeShapeType="1"/>
            </p:cNvSpPr>
            <p:nvPr/>
          </p:nvSpPr>
          <p:spPr bwMode="auto">
            <a:xfrm>
              <a:off x="2112" y="2976"/>
              <a:ext cx="0" cy="690"/>
            </a:xfrm>
            <a:prstGeom prst="line">
              <a:avLst/>
            </a:prstGeom>
            <a:noFill/>
            <a:ln w="28575" cap="sq">
              <a:solidFill>
                <a:schemeClr val="tx1"/>
              </a:solidFill>
              <a:round/>
              <a:headEnd/>
              <a:tailEnd/>
            </a:ln>
            <a:effectLst/>
          </p:spPr>
          <p:txBody>
            <a:bodyPr/>
            <a:lstStyle/>
            <a:p>
              <a:endParaRPr lang="en-US"/>
            </a:p>
          </p:txBody>
        </p:sp>
        <p:sp>
          <p:nvSpPr>
            <p:cNvPr id="76833" name="Text Box 33"/>
            <p:cNvSpPr txBox="1">
              <a:spLocks noChangeArrowheads="1"/>
            </p:cNvSpPr>
            <p:nvPr/>
          </p:nvSpPr>
          <p:spPr bwMode="auto">
            <a:xfrm>
              <a:off x="768" y="3744"/>
              <a:ext cx="1680" cy="332"/>
            </a:xfrm>
            <a:prstGeom prst="rect">
              <a:avLst/>
            </a:prstGeom>
            <a:solidFill>
              <a:schemeClr val="accent2"/>
            </a:solidFill>
            <a:ln w="9525">
              <a:solidFill>
                <a:schemeClr val="tx1"/>
              </a:solidFill>
              <a:miter lim="800000"/>
              <a:headEnd/>
              <a:tailEnd/>
            </a:ln>
            <a:effectLst/>
          </p:spPr>
          <p:txBody>
            <a:bodyPr>
              <a:spAutoFit/>
            </a:bodyPr>
            <a:lstStyle/>
            <a:p>
              <a:pPr algn="ctr">
                <a:spcBef>
                  <a:spcPct val="50000"/>
                </a:spcBef>
              </a:pPr>
              <a:r>
                <a:rPr lang="en-US" sz="1400" dirty="0"/>
                <a:t>Given a “kernel” of weights to be centered on the pixel of interest</a:t>
              </a:r>
            </a:p>
          </p:txBody>
        </p:sp>
        <p:sp>
          <p:nvSpPr>
            <p:cNvPr id="76885" name="Text Box 85"/>
            <p:cNvSpPr txBox="1">
              <a:spLocks noChangeArrowheads="1"/>
            </p:cNvSpPr>
            <p:nvPr/>
          </p:nvSpPr>
          <p:spPr bwMode="auto">
            <a:xfrm>
              <a:off x="1152" y="2736"/>
              <a:ext cx="960" cy="231"/>
            </a:xfrm>
            <a:prstGeom prst="rect">
              <a:avLst/>
            </a:prstGeom>
            <a:noFill/>
            <a:ln w="9525">
              <a:noFill/>
              <a:miter lim="800000"/>
              <a:headEnd/>
              <a:tailEnd/>
            </a:ln>
            <a:effectLst/>
          </p:spPr>
          <p:txBody>
            <a:bodyPr>
              <a:spAutoFit/>
            </a:bodyPr>
            <a:lstStyle/>
            <a:p>
              <a:pPr>
                <a:spcBef>
                  <a:spcPct val="50000"/>
                </a:spcBef>
              </a:pPr>
              <a:r>
                <a:rPr lang="en-US" sz="1800" b="1">
                  <a:latin typeface="Courier New" pitchFamily="49" charset="0"/>
                </a:rPr>
                <a:t>-1  0  +1</a:t>
              </a:r>
            </a:p>
          </p:txBody>
        </p:sp>
        <p:sp>
          <p:nvSpPr>
            <p:cNvPr id="76886" name="Text Box 86"/>
            <p:cNvSpPr txBox="1">
              <a:spLocks noChangeArrowheads="1"/>
            </p:cNvSpPr>
            <p:nvPr/>
          </p:nvSpPr>
          <p:spPr bwMode="auto">
            <a:xfrm rot="-5400000">
              <a:off x="596" y="3196"/>
              <a:ext cx="768" cy="231"/>
            </a:xfrm>
            <a:prstGeom prst="rect">
              <a:avLst/>
            </a:prstGeom>
            <a:noFill/>
            <a:ln w="9525">
              <a:noFill/>
              <a:miter lim="800000"/>
              <a:headEnd/>
              <a:tailEnd/>
            </a:ln>
            <a:effectLst/>
          </p:spPr>
          <p:txBody>
            <a:bodyPr>
              <a:spAutoFit/>
            </a:bodyPr>
            <a:lstStyle/>
            <a:p>
              <a:pPr>
                <a:spcBef>
                  <a:spcPct val="50000"/>
                </a:spcBef>
              </a:pPr>
              <a:r>
                <a:rPr lang="en-US" sz="1800" b="1">
                  <a:latin typeface="Courier New" pitchFamily="49" charset="0"/>
                </a:rPr>
                <a:t>+1 0 -1</a:t>
              </a:r>
            </a:p>
          </p:txBody>
        </p:sp>
      </p:grpSp>
      <p:pic>
        <p:nvPicPr>
          <p:cNvPr id="66" name="Picture 5"/>
          <p:cNvPicPr>
            <a:picLocks noChangeAspect="1" noChangeArrowheads="1"/>
          </p:cNvPicPr>
          <p:nvPr/>
        </p:nvPicPr>
        <p:blipFill>
          <a:blip r:embed="rId3"/>
          <a:srcRect/>
          <a:stretch>
            <a:fillRect/>
          </a:stretch>
        </p:blipFill>
        <p:spPr bwMode="auto">
          <a:xfrm>
            <a:off x="457200" y="1981200"/>
            <a:ext cx="8114270" cy="11430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Convolution</a:t>
            </a:r>
          </a:p>
        </p:txBody>
      </p:sp>
      <p:sp>
        <p:nvSpPr>
          <p:cNvPr id="76803" name="Rectangle 3"/>
          <p:cNvSpPr>
            <a:spLocks noGrp="1" noChangeArrowheads="1"/>
          </p:cNvSpPr>
          <p:nvPr>
            <p:ph type="body" idx="1"/>
          </p:nvPr>
        </p:nvSpPr>
        <p:spPr>
          <a:xfrm>
            <a:off x="609600" y="1447800"/>
            <a:ext cx="7772400" cy="3429000"/>
          </a:xfrm>
        </p:spPr>
        <p:txBody>
          <a:bodyPr>
            <a:noAutofit/>
          </a:bodyPr>
          <a:lstStyle/>
          <a:p>
            <a:r>
              <a:rPr lang="en-US" sz="2400" dirty="0" smtClean="0"/>
              <a:t>The formula can be easily translated into Java code!</a:t>
            </a:r>
          </a:p>
          <a:p>
            <a:pPr lvl="1"/>
            <a:r>
              <a:rPr lang="en-US" dirty="0" smtClean="0"/>
              <a:t>Assume that I is a </a:t>
            </a:r>
            <a:r>
              <a:rPr lang="en-US" dirty="0" err="1" smtClean="0"/>
              <a:t>BufferedImage</a:t>
            </a:r>
            <a:endParaRPr lang="en-US" dirty="0" smtClean="0"/>
          </a:p>
          <a:p>
            <a:pPr lvl="1"/>
            <a:r>
              <a:rPr lang="en-US" dirty="0" smtClean="0"/>
              <a:t>Assume that K is a </a:t>
            </a:r>
            <a:r>
              <a:rPr lang="en-US" dirty="0" err="1" smtClean="0"/>
              <a:t>MxN</a:t>
            </a:r>
            <a:r>
              <a:rPr lang="en-US" dirty="0" smtClean="0"/>
              <a:t> array of floats</a:t>
            </a:r>
          </a:p>
          <a:p>
            <a:pPr lvl="1"/>
            <a:r>
              <a:rPr lang="en-US" dirty="0" smtClean="0"/>
              <a:t>Assume that (</a:t>
            </a:r>
            <a:r>
              <a:rPr lang="en-US" dirty="0" err="1" smtClean="0"/>
              <a:t>x,y</a:t>
            </a:r>
            <a:r>
              <a:rPr lang="en-US" dirty="0" smtClean="0"/>
              <a:t>) is given as a Location object</a:t>
            </a:r>
          </a:p>
          <a:p>
            <a:r>
              <a:rPr lang="en-US" sz="2400" dirty="0" smtClean="0"/>
              <a:t>The summations become ‘for’ loops</a:t>
            </a:r>
          </a:p>
          <a:p>
            <a:pPr lvl="1"/>
            <a:r>
              <a:rPr lang="en-US" sz="2100" dirty="0" smtClean="0"/>
              <a:t>How many loops are there?</a:t>
            </a:r>
          </a:p>
          <a:p>
            <a:pPr lvl="2"/>
            <a:r>
              <a:rPr lang="en-US" sz="1800" dirty="0" smtClean="0"/>
              <a:t>Four:  For every x, for every y, for every j, for every k</a:t>
            </a:r>
          </a:p>
          <a:p>
            <a:pPr lvl="2"/>
            <a:r>
              <a:rPr lang="en-US" sz="1800" dirty="0" smtClean="0"/>
              <a:t>The nested loop structure is hidden by our </a:t>
            </a:r>
            <a:r>
              <a:rPr lang="en-US" sz="1800" dirty="0" err="1" smtClean="0"/>
              <a:t>RasterScanner</a:t>
            </a:r>
            <a:r>
              <a:rPr lang="en-US" sz="1800" dirty="0" smtClean="0"/>
              <a:t> </a:t>
            </a:r>
            <a:r>
              <a:rPr lang="en-US" sz="1800" dirty="0" err="1" smtClean="0"/>
              <a:t>iterator</a:t>
            </a:r>
            <a:r>
              <a:rPr lang="en-US" sz="1800" dirty="0" smtClean="0"/>
              <a:t>.</a:t>
            </a:r>
          </a:p>
        </p:txBody>
      </p:sp>
      <p:pic>
        <p:nvPicPr>
          <p:cNvPr id="5" name="Picture 5"/>
          <p:cNvPicPr>
            <a:picLocks noChangeAspect="1" noChangeArrowheads="1"/>
          </p:cNvPicPr>
          <p:nvPr/>
        </p:nvPicPr>
        <p:blipFill>
          <a:blip r:embed="rId3"/>
          <a:srcRect/>
          <a:stretch>
            <a:fillRect/>
          </a:stretch>
        </p:blipFill>
        <p:spPr bwMode="auto">
          <a:xfrm>
            <a:off x="990600" y="4953000"/>
            <a:ext cx="7010400" cy="987506"/>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anim calcmode="lin" valueType="num">
                                      <p:cBhvr additive="base">
                                        <p:cTn id="11"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68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anim calcmode="lin" valueType="num">
                                      <p:cBhvr additive="base">
                                        <p:cTn id="15"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680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anim calcmode="lin" valueType="num">
                                      <p:cBhvr additive="base">
                                        <p:cTn id="19"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03">
                                            <p:txEl>
                                              <p:pRg st="4" end="4"/>
                                            </p:txEl>
                                          </p:spTgt>
                                        </p:tgtEl>
                                        <p:attrNameLst>
                                          <p:attrName>style.visibility</p:attrName>
                                        </p:attrNameLst>
                                      </p:cBhvr>
                                      <p:to>
                                        <p:strVal val="visible"/>
                                      </p:to>
                                    </p:set>
                                    <p:anim calcmode="lin" valueType="num">
                                      <p:cBhvr additive="base">
                                        <p:cTn id="25" dur="500" fill="hold"/>
                                        <p:tgtEl>
                                          <p:spTgt spid="7680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80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6803">
                                            <p:txEl>
                                              <p:pRg st="5" end="5"/>
                                            </p:txEl>
                                          </p:spTgt>
                                        </p:tgtEl>
                                        <p:attrNameLst>
                                          <p:attrName>style.visibility</p:attrName>
                                        </p:attrNameLst>
                                      </p:cBhvr>
                                      <p:to>
                                        <p:strVal val="visible"/>
                                      </p:to>
                                    </p:set>
                                    <p:anim calcmode="lin" valueType="num">
                                      <p:cBhvr additive="base">
                                        <p:cTn id="29" dur="500" fill="hold"/>
                                        <p:tgtEl>
                                          <p:spTgt spid="7680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680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6803">
                                            <p:txEl>
                                              <p:pRg st="6" end="6"/>
                                            </p:txEl>
                                          </p:spTgt>
                                        </p:tgtEl>
                                        <p:attrNameLst>
                                          <p:attrName>style.visibility</p:attrName>
                                        </p:attrNameLst>
                                      </p:cBhvr>
                                      <p:to>
                                        <p:strVal val="visible"/>
                                      </p:to>
                                    </p:set>
                                    <p:anim calcmode="lin" valueType="num">
                                      <p:cBhvr additive="base">
                                        <p:cTn id="33" dur="500" fill="hold"/>
                                        <p:tgtEl>
                                          <p:spTgt spid="7680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680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6803">
                                            <p:txEl>
                                              <p:pRg st="7" end="7"/>
                                            </p:txEl>
                                          </p:spTgt>
                                        </p:tgtEl>
                                        <p:attrNameLst>
                                          <p:attrName>style.visibility</p:attrName>
                                        </p:attrNameLst>
                                      </p:cBhvr>
                                      <p:to>
                                        <p:strVal val="visible"/>
                                      </p:to>
                                    </p:set>
                                    <p:anim calcmode="lin" valueType="num">
                                      <p:cBhvr additive="base">
                                        <p:cTn id="37" dur="500" fill="hold"/>
                                        <p:tgtEl>
                                          <p:spTgt spid="7680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680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539412" y="152401"/>
            <a:ext cx="5699588" cy="63408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_05b_Histograms">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Chapter_05b_Histograms</Template>
  <TotalTime>565</TotalTime>
  <Words>1560</Words>
  <Application>Microsoft Office PowerPoint</Application>
  <PresentationFormat>On-screen Show (4:3)</PresentationFormat>
  <Paragraphs>181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Chapter_05b_Histograms</vt:lpstr>
      <vt:lpstr>Regional Processing</vt:lpstr>
      <vt:lpstr>Overview</vt:lpstr>
      <vt:lpstr>Convolution</vt:lpstr>
      <vt:lpstr>Definition</vt:lpstr>
      <vt:lpstr>Illustration</vt:lpstr>
      <vt:lpstr>Illustration</vt:lpstr>
      <vt:lpstr>Convolution</vt:lpstr>
      <vt:lpstr>Convolution</vt:lpstr>
      <vt:lpstr>Slide 9</vt:lpstr>
      <vt:lpstr>Convolution: The Edge Problem</vt:lpstr>
      <vt:lpstr>Convolution: The Edge Problem</vt:lpstr>
      <vt:lpstr>Image Padding Examples</vt:lpstr>
      <vt:lpstr>ImagePadder</vt:lpstr>
      <vt:lpstr>ZeroPadding (the simplest padder)</vt:lpstr>
      <vt:lpstr>TiledPadder</vt:lpstr>
      <vt:lpstr>ReflectivePadder</vt:lpstr>
      <vt:lpstr>Design Observation on the Padders</vt:lpstr>
      <vt:lpstr>Convolution: The Transfer Type Problem</vt:lpstr>
      <vt:lpstr>Convolution: The Transfer Type Problem</vt:lpstr>
      <vt:lpstr>Convolution: The Transfer Type Problem</vt:lpstr>
      <vt:lpstr>Convolution Complexity</vt:lpstr>
      <vt:lpstr>Convolution: Analysis</vt:lpstr>
      <vt:lpstr>Convolution: Separability</vt:lpstr>
      <vt:lpstr>Convolution in Java</vt:lpstr>
      <vt:lpstr>Convolution: Custom Solution</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Processing</dc:title>
  <dc:subject>The Art of Image Processing</dc:subject>
  <dc:creator>Kenny Hunt</dc:creator>
  <cp:lastModifiedBy>kenny</cp:lastModifiedBy>
  <cp:revision>49</cp:revision>
  <dcterms:created xsi:type="dcterms:W3CDTF">2009-02-24T21:56:04Z</dcterms:created>
  <dcterms:modified xsi:type="dcterms:W3CDTF">2010-10-18T13:20:32Z</dcterms:modified>
</cp:coreProperties>
</file>