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7"/>
  </p:notesMasterIdLst>
  <p:sldIdLst>
    <p:sldId id="256" r:id="rId2"/>
    <p:sldId id="370" r:id="rId3"/>
    <p:sldId id="436" r:id="rId4"/>
    <p:sldId id="437" r:id="rId5"/>
    <p:sldId id="438" r:id="rId6"/>
    <p:sldId id="439" r:id="rId7"/>
    <p:sldId id="440" r:id="rId8"/>
    <p:sldId id="441" r:id="rId9"/>
    <p:sldId id="442" r:id="rId10"/>
    <p:sldId id="443" r:id="rId11"/>
    <p:sldId id="444" r:id="rId12"/>
    <p:sldId id="445" r:id="rId13"/>
    <p:sldId id="446" r:id="rId14"/>
    <p:sldId id="447" r:id="rId15"/>
    <p:sldId id="44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166" d="100"/>
          <a:sy n="166" d="100"/>
        </p:scale>
        <p:origin x="-196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1CC74-4A26-4944-BFA1-B577189284A6}" type="datetimeFigureOut">
              <a:rPr lang="en-US" smtClean="0"/>
              <a:pPr/>
              <a:t>9/7/2010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9303-300E-4E66-91A2-C3F4AFDCF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CFA630-13BB-46C4-BD44-B2C5F9B66074}" type="datetimeFigureOut">
              <a:rPr lang="en-US" smtClean="0"/>
              <a:pPr/>
              <a:t>9/7/2010</a:t>
            </a:fld>
            <a:endParaRPr lang="en-US"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BC5217A8-0E06-4059-AC45-433E2E67A85D}" type="slidenum">
              <a:rPr kumimoji="0" lang="en-US" smtClean="0"/>
              <a:pPr/>
              <a:t>‹#›</a:t>
            </a:fld>
            <a:endParaRPr kumimoji="0"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CFA630-13BB-46C4-BD44-B2C5F9B66074}" type="datetimeFigureOut">
              <a:rPr lang="en-US" smtClean="0"/>
              <a:pPr/>
              <a:t>9/7/2010</a:t>
            </a:fld>
            <a:endParaRPr lang="en-US">
              <a:solidFill>
                <a:schemeClr val="tx2"/>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BC5217A8-0E06-4059-AC45-433E2E67A85D}"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CFA630-13BB-46C4-BD44-B2C5F9B66074}" type="datetimeFigureOut">
              <a:rPr lang="en-US" smtClean="0"/>
              <a:pPr/>
              <a:t>9/7/2010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9/7/2010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9/7/2010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CFA630-13BB-46C4-BD44-B2C5F9B66074}" type="datetimeFigureOut">
              <a:rPr lang="en-US" smtClean="0"/>
              <a:pPr/>
              <a:t>9/7/2010</a:t>
            </a:fld>
            <a:endParaRPr lang="en-US" sz="10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Point Processing</a:t>
            </a:r>
            <a:endParaRPr lang="en-US" dirty="0"/>
          </a:p>
        </p:txBody>
      </p:sp>
      <p:sp>
        <p:nvSpPr>
          <p:cNvPr id="3" name="Subtitle 2"/>
          <p:cNvSpPr>
            <a:spLocks noGrp="1"/>
          </p:cNvSpPr>
          <p:nvPr>
            <p:ph type="subTitle" idx="1"/>
          </p:nvPr>
        </p:nvSpPr>
        <p:spPr/>
        <p:txBody>
          <a:bodyPr/>
          <a:lstStyle/>
          <a:p>
            <a:r>
              <a:rPr lang="en-US" dirty="0" smtClean="0"/>
              <a:t>Image Arithmetic</a:t>
            </a:r>
            <a:endParaRPr lang="en-US" dirty="0"/>
          </a:p>
        </p:txBody>
      </p:sp>
      <p:pic>
        <p:nvPicPr>
          <p:cNvPr id="5" name="Picture 2"/>
          <p:cNvPicPr>
            <a:picLocks noChangeAspect="1" noChangeArrowheads="1"/>
          </p:cNvPicPr>
          <p:nvPr/>
        </p:nvPicPr>
        <p:blipFill>
          <a:blip r:embed="rId3"/>
          <a:srcRect b="16700"/>
          <a:stretch>
            <a:fillRect/>
          </a:stretch>
        </p:blipFill>
        <p:spPr bwMode="auto">
          <a:xfrm>
            <a:off x="762000" y="304800"/>
            <a:ext cx="7620000" cy="3062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Image Operations</a:t>
            </a:r>
            <a:endParaRPr lang="en-US" dirty="0"/>
          </a:p>
        </p:txBody>
      </p:sp>
      <p:sp>
        <p:nvSpPr>
          <p:cNvPr id="3" name="Content Placeholder 2"/>
          <p:cNvSpPr>
            <a:spLocks noGrp="1"/>
          </p:cNvSpPr>
          <p:nvPr>
            <p:ph sz="quarter" idx="1"/>
          </p:nvPr>
        </p:nvSpPr>
        <p:spPr/>
        <p:txBody>
          <a:bodyPr/>
          <a:lstStyle/>
          <a:p>
            <a:r>
              <a:rPr lang="en-US" dirty="0" smtClean="0"/>
              <a:t>Binary images can be combined using logical operators</a:t>
            </a:r>
          </a:p>
          <a:p>
            <a:pPr lvl="1"/>
            <a:r>
              <a:rPr lang="en-US" dirty="0" smtClean="0"/>
              <a:t>Under these operations, each sample is a logical value where white is “true” and black is “false”.</a:t>
            </a:r>
          </a:p>
          <a:p>
            <a:pPr lvl="1"/>
            <a:r>
              <a:rPr lang="en-US" dirty="0" smtClean="0"/>
              <a:t>The logical truth tables then become “colors” as shown below</a:t>
            </a:r>
            <a:endParaRPr lang="en-US" dirty="0"/>
          </a:p>
        </p:txBody>
      </p:sp>
      <p:pic>
        <p:nvPicPr>
          <p:cNvPr id="3074" name="Picture 2"/>
          <p:cNvPicPr>
            <a:picLocks noChangeAspect="1" noChangeArrowheads="1"/>
          </p:cNvPicPr>
          <p:nvPr/>
        </p:nvPicPr>
        <p:blipFill>
          <a:blip r:embed="rId3"/>
          <a:srcRect/>
          <a:stretch>
            <a:fillRect/>
          </a:stretch>
        </p:blipFill>
        <p:spPr bwMode="auto">
          <a:xfrm>
            <a:off x="1219200" y="3124200"/>
            <a:ext cx="6334125" cy="2975807"/>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762000" y="381000"/>
            <a:ext cx="7620000" cy="5814711"/>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Image Operations</a:t>
            </a:r>
            <a:endParaRPr lang="en-US" dirty="0"/>
          </a:p>
        </p:txBody>
      </p:sp>
      <p:sp>
        <p:nvSpPr>
          <p:cNvPr id="3" name="Content Placeholder 2"/>
          <p:cNvSpPr>
            <a:spLocks noGrp="1"/>
          </p:cNvSpPr>
          <p:nvPr>
            <p:ph sz="quarter" idx="1"/>
          </p:nvPr>
        </p:nvSpPr>
        <p:spPr/>
        <p:txBody>
          <a:bodyPr/>
          <a:lstStyle/>
          <a:p>
            <a:r>
              <a:rPr lang="en-US" dirty="0" smtClean="0"/>
              <a:t>These logical operators can also be extended to grayscale and color images.</a:t>
            </a:r>
          </a:p>
          <a:p>
            <a:pPr lvl="1"/>
            <a:r>
              <a:rPr lang="en-US" dirty="0" smtClean="0"/>
              <a:t>Corresponding bits of the two source samples serve as logical values where a 1 bit represents true and a 0 bit represents false. </a:t>
            </a:r>
          </a:p>
          <a:p>
            <a:pPr lvl="1"/>
            <a:r>
              <a:rPr lang="en-US" dirty="0" smtClean="0"/>
              <a:t>Each of the two sources must use the same color model, color depth and dimension. </a:t>
            </a:r>
          </a:p>
          <a:p>
            <a:r>
              <a:rPr lang="en-US" dirty="0" smtClean="0"/>
              <a:t>Java’s logical operators are overloaded to accept either </a:t>
            </a:r>
            <a:r>
              <a:rPr lang="en-US" dirty="0" err="1" smtClean="0"/>
              <a:t>boolean</a:t>
            </a:r>
            <a:r>
              <a:rPr lang="en-US" dirty="0" smtClean="0"/>
              <a:t> or integer valued operands</a:t>
            </a:r>
          </a:p>
          <a:p>
            <a:pPr lvl="1"/>
            <a:r>
              <a:rPr lang="en-US" dirty="0" smtClean="0"/>
              <a:t>true | false == true</a:t>
            </a:r>
          </a:p>
          <a:p>
            <a:pPr lvl="1"/>
            <a:r>
              <a:rPr lang="en-US" dirty="0" smtClean="0"/>
              <a:t>2 | 3 == 5</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Or</a:t>
            </a:r>
            <a:endParaRPr lang="en-US" dirty="0"/>
          </a:p>
        </p:txBody>
      </p:sp>
      <p:pic>
        <p:nvPicPr>
          <p:cNvPr id="5122" name="Picture 2"/>
          <p:cNvPicPr>
            <a:picLocks noChangeAspect="1" noChangeArrowheads="1"/>
          </p:cNvPicPr>
          <p:nvPr/>
        </p:nvPicPr>
        <p:blipFill>
          <a:blip r:embed="rId3"/>
          <a:srcRect/>
          <a:stretch>
            <a:fillRect/>
          </a:stretch>
        </p:blipFill>
        <p:spPr bwMode="auto">
          <a:xfrm>
            <a:off x="228600" y="1676400"/>
            <a:ext cx="8572728" cy="32004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Blending</a:t>
            </a:r>
            <a:endParaRPr lang="en-US" dirty="0"/>
          </a:p>
        </p:txBody>
      </p:sp>
      <p:sp>
        <p:nvSpPr>
          <p:cNvPr id="3" name="Content Placeholder 2"/>
          <p:cNvSpPr>
            <a:spLocks noGrp="1"/>
          </p:cNvSpPr>
          <p:nvPr>
            <p:ph sz="quarter" idx="1"/>
          </p:nvPr>
        </p:nvSpPr>
        <p:spPr/>
        <p:txBody>
          <a:bodyPr/>
          <a:lstStyle/>
          <a:p>
            <a:r>
              <a:rPr lang="en-US" dirty="0" smtClean="0"/>
              <a:t>In alpha blending two sources are added together after being proportionally scaled with an alpha value which is in [0, 1].</a:t>
            </a:r>
          </a:p>
          <a:p>
            <a:endParaRPr lang="en-US" dirty="0" smtClean="0"/>
          </a:p>
          <a:p>
            <a:endParaRPr lang="en-US" dirty="0" smtClean="0"/>
          </a:p>
          <a:p>
            <a:r>
              <a:rPr lang="en-US" dirty="0" smtClean="0"/>
              <a:t>Alpha blending is akin to transparency</a:t>
            </a:r>
          </a:p>
          <a:p>
            <a:pPr lvl="1"/>
            <a:r>
              <a:rPr lang="en-US" dirty="0" smtClean="0"/>
              <a:t>A value of 0 corresponds to complete transparency</a:t>
            </a:r>
          </a:p>
          <a:p>
            <a:pPr lvl="1"/>
            <a:r>
              <a:rPr lang="en-US" dirty="0" smtClean="0"/>
              <a:t>A value of 1 corresponds to completely opaque</a:t>
            </a:r>
          </a:p>
          <a:p>
            <a:r>
              <a:rPr lang="en-US" dirty="0" smtClean="0"/>
              <a:t>Java supports the RGBA color model where the alpha channel is a per-pixel alpha value rather than a single alpha value for an entire image.</a:t>
            </a:r>
            <a:endParaRPr lang="en-US" dirty="0"/>
          </a:p>
        </p:txBody>
      </p:sp>
      <p:pic>
        <p:nvPicPr>
          <p:cNvPr id="6147" name="Picture 3"/>
          <p:cNvPicPr>
            <a:picLocks noChangeAspect="1" noChangeArrowheads="1"/>
          </p:cNvPicPr>
          <p:nvPr/>
        </p:nvPicPr>
        <p:blipFill>
          <a:blip r:embed="rId3"/>
          <a:srcRect/>
          <a:stretch>
            <a:fillRect/>
          </a:stretch>
        </p:blipFill>
        <p:spPr bwMode="auto">
          <a:xfrm>
            <a:off x="2209800" y="2514600"/>
            <a:ext cx="4429125" cy="447675"/>
          </a:xfrm>
          <a:prstGeom prst="rect">
            <a:avLst/>
          </a:prstGeom>
          <a:noFill/>
          <a:ln w="9525">
            <a:noFill/>
            <a:miter lim="800000"/>
            <a:headEnd/>
            <a:tailEnd/>
          </a:ln>
          <a:effectLst/>
        </p:spPr>
      </p:pic>
      <p:sp>
        <p:nvSpPr>
          <p:cNvPr id="6"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blending modes</a:t>
            </a:r>
            <a:endParaRPr lang="en-US" dirty="0"/>
          </a:p>
        </p:txBody>
      </p:sp>
      <p:sp>
        <p:nvSpPr>
          <p:cNvPr id="3" name="Content Placeholder 2"/>
          <p:cNvSpPr>
            <a:spLocks noGrp="1"/>
          </p:cNvSpPr>
          <p:nvPr>
            <p:ph sz="quarter" idx="1"/>
          </p:nvPr>
        </p:nvSpPr>
        <p:spPr/>
        <p:txBody>
          <a:bodyPr/>
          <a:lstStyle/>
          <a:p>
            <a:r>
              <a:rPr lang="en-US" dirty="0" smtClean="0"/>
              <a:t>Besides arithmetic, logical, and blending modes are others:</a:t>
            </a:r>
          </a:p>
          <a:p>
            <a:pPr lvl="1"/>
            <a:r>
              <a:rPr lang="en-US" dirty="0" smtClean="0"/>
              <a:t>Darken only: The minimum of two samples is taken</a:t>
            </a:r>
          </a:p>
          <a:p>
            <a:pPr lvl="1"/>
            <a:r>
              <a:rPr lang="en-US" dirty="0" smtClean="0"/>
              <a:t>Lighten only: The maximum of two samples is taken</a:t>
            </a:r>
          </a:p>
          <a:p>
            <a:pPr lvl="1"/>
            <a:r>
              <a:rPr lang="en-US" dirty="0" smtClean="0"/>
              <a:t>Diffusion: Take one of the samples at random</a:t>
            </a:r>
          </a:p>
          <a:p>
            <a:pPr lvl="1"/>
            <a:r>
              <a:rPr lang="en-US" dirty="0" smtClean="0"/>
              <a:t>Screen blending: Defined below where the samples are normalized to be in [0, 1].  Try screen blending an image with itself.</a:t>
            </a:r>
          </a:p>
          <a:p>
            <a:pPr lvl="1"/>
            <a:endParaRPr lang="en-US" dirty="0" smtClean="0"/>
          </a:p>
          <a:p>
            <a:pPr lvl="1"/>
            <a:endParaRPr lang="en-US" dirty="0" smtClean="0"/>
          </a:p>
          <a:p>
            <a:pPr lvl="1"/>
            <a:r>
              <a:rPr lang="en-US" dirty="0" smtClean="0"/>
              <a:t>Hard light blending:</a:t>
            </a:r>
          </a:p>
          <a:p>
            <a:pPr lvl="1"/>
            <a:endParaRPr lang="en-US" dirty="0"/>
          </a:p>
        </p:txBody>
      </p:sp>
      <p:pic>
        <p:nvPicPr>
          <p:cNvPr id="7170" name="Picture 2"/>
          <p:cNvPicPr>
            <a:picLocks noChangeAspect="1" noChangeArrowheads="1"/>
          </p:cNvPicPr>
          <p:nvPr/>
        </p:nvPicPr>
        <p:blipFill>
          <a:blip r:embed="rId3"/>
          <a:srcRect/>
          <a:stretch>
            <a:fillRect/>
          </a:stretch>
        </p:blipFill>
        <p:spPr bwMode="auto">
          <a:xfrm>
            <a:off x="1981200" y="4038600"/>
            <a:ext cx="5219700" cy="5905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1905000" y="5334000"/>
            <a:ext cx="5715000" cy="976432"/>
          </a:xfrm>
          <a:prstGeom prst="rect">
            <a:avLst/>
          </a:prstGeom>
          <a:noFill/>
          <a:ln w="9525">
            <a:noFill/>
            <a:miter lim="800000"/>
            <a:headEnd/>
            <a:tailEnd/>
          </a:ln>
          <a:effectLst/>
        </p:spPr>
      </p:pic>
      <p:sp>
        <p:nvSpPr>
          <p:cNvPr id="6"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15</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Arithmetic Image Operations (blending)</a:t>
            </a:r>
            <a:endParaRPr lang="en-US" dirty="0"/>
          </a:p>
        </p:txBody>
      </p:sp>
      <p:sp>
        <p:nvSpPr>
          <p:cNvPr id="11" name="Slide Number Placeholder 4"/>
          <p:cNvSpPr>
            <a:spLocks noGrp="1"/>
          </p:cNvSpPr>
          <p:nvPr>
            <p:ph type="sldNum" sz="quarter" idx="12"/>
          </p:nvPr>
        </p:nvSpPr>
        <p:spPr/>
        <p:txBody>
          <a:bodyPr/>
          <a:lstStyle/>
          <a:p>
            <a:fld id="{10DF3AAC-6F97-4348-9BA7-8BBC9FB2A92F}" type="slidenum">
              <a:rPr lang="en-US"/>
              <a:pPr/>
              <a:t>2</a:t>
            </a:fld>
            <a:endParaRPr lang="en-US" dirty="0"/>
          </a:p>
        </p:txBody>
      </p:sp>
      <p:sp>
        <p:nvSpPr>
          <p:cNvPr id="2" name="Content Placeholder 1"/>
          <p:cNvSpPr>
            <a:spLocks noGrp="1"/>
          </p:cNvSpPr>
          <p:nvPr>
            <p:ph sz="quarter" idx="1"/>
          </p:nvPr>
        </p:nvSpPr>
        <p:spPr>
          <a:xfrm>
            <a:off x="457200" y="1481328"/>
            <a:ext cx="8229600" cy="4081271"/>
          </a:xfrm>
        </p:spPr>
        <p:txBody>
          <a:bodyPr>
            <a:normAutofit fontScale="92500"/>
          </a:bodyPr>
          <a:lstStyle/>
          <a:p>
            <a:r>
              <a:rPr lang="en-US" dirty="0" smtClean="0"/>
              <a:t>Two source images can be added, multiplied, one subtracted from the other or one divided by the other to produce a single destination (other types are also discussed later) </a:t>
            </a:r>
          </a:p>
          <a:p>
            <a:r>
              <a:rPr lang="en-US" dirty="0" smtClean="0"/>
              <a:t>These operations are known as image arithmetic or image blending. </a:t>
            </a:r>
          </a:p>
          <a:p>
            <a:r>
              <a:rPr lang="en-US" dirty="0" smtClean="0"/>
              <a:t>Each of these methods is a point processing operation where corresponding samples from the two source images are arithmetically combined to generate the output.</a:t>
            </a:r>
          </a:p>
          <a:p>
            <a:r>
              <a:rPr lang="en-US" sz="2700" dirty="0" smtClean="0"/>
              <a:t>These operations are not single-source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Arithmetic Image Operations (blending)</a:t>
            </a:r>
            <a:endParaRPr lang="en-US" dirty="0"/>
          </a:p>
        </p:txBody>
      </p:sp>
      <p:sp>
        <p:nvSpPr>
          <p:cNvPr id="11" name="Slide Number Placeholder 4"/>
          <p:cNvSpPr>
            <a:spLocks noGrp="1"/>
          </p:cNvSpPr>
          <p:nvPr>
            <p:ph type="sldNum" sz="quarter" idx="12"/>
          </p:nvPr>
        </p:nvSpPr>
        <p:spPr/>
        <p:txBody>
          <a:bodyPr/>
          <a:lstStyle/>
          <a:p>
            <a:fld id="{10DF3AAC-6F97-4348-9BA7-8BBC9FB2A92F}" type="slidenum">
              <a:rPr lang="en-US"/>
              <a:pPr/>
              <a:t>3</a:t>
            </a:fld>
            <a:endParaRPr lang="en-US"/>
          </a:p>
        </p:txBody>
      </p:sp>
      <p:sp>
        <p:nvSpPr>
          <p:cNvPr id="2" name="Content Placeholder 1"/>
          <p:cNvSpPr>
            <a:spLocks noGrp="1"/>
          </p:cNvSpPr>
          <p:nvPr>
            <p:ph sz="quarter" idx="1"/>
          </p:nvPr>
        </p:nvSpPr>
        <p:spPr>
          <a:xfrm>
            <a:off x="457200" y="1481328"/>
            <a:ext cx="8229600" cy="3395471"/>
          </a:xfrm>
        </p:spPr>
        <p:txBody>
          <a:bodyPr>
            <a:normAutofit lnSpcReduction="10000"/>
          </a:bodyPr>
          <a:lstStyle/>
          <a:p>
            <a:r>
              <a:rPr lang="en-US" sz="2000" dirty="0" smtClean="0"/>
              <a:t>Two complications:</a:t>
            </a:r>
          </a:p>
          <a:p>
            <a:pPr lvl="1"/>
            <a:r>
              <a:rPr lang="en-US" sz="1800" dirty="0" smtClean="0"/>
              <a:t>Color depth – when adding two 8-bit grayscale images, the output may fall into the range [0, 510] thus exceeding the color depth of either source.  This is typically solved by truncation or rescaling.</a:t>
            </a:r>
          </a:p>
          <a:p>
            <a:pPr lvl="1"/>
            <a:r>
              <a:rPr lang="en-US" sz="1800" dirty="0" smtClean="0"/>
              <a:t>Image size – If the images are not the same size then we can </a:t>
            </a:r>
          </a:p>
          <a:p>
            <a:pPr lvl="2"/>
            <a:r>
              <a:rPr lang="en-US" sz="1600" dirty="0" smtClean="0"/>
              <a:t>Forbid the operation</a:t>
            </a:r>
          </a:p>
          <a:p>
            <a:pPr lvl="2"/>
            <a:r>
              <a:rPr lang="en-US" sz="1600" dirty="0" smtClean="0"/>
              <a:t>Perform the operation only on the intersection of the two images</a:t>
            </a:r>
          </a:p>
          <a:p>
            <a:pPr lvl="2"/>
            <a:endParaRPr lang="en-US" sz="1600" dirty="0" smtClean="0"/>
          </a:p>
          <a:p>
            <a:r>
              <a:rPr lang="en-US" sz="2000" dirty="0" smtClean="0"/>
              <a:t>Define image addition (with rescaling).  Given source images </a:t>
            </a:r>
            <a:r>
              <a:rPr lang="en-US" sz="2000" dirty="0" err="1" smtClean="0"/>
              <a:t>I</a:t>
            </a:r>
            <a:r>
              <a:rPr lang="en-US" sz="2000" baseline="-25000" dirty="0" err="1" smtClean="0"/>
              <a:t>a</a:t>
            </a:r>
            <a:r>
              <a:rPr lang="en-US" sz="2000" dirty="0" smtClean="0"/>
              <a:t> and </a:t>
            </a:r>
            <a:r>
              <a:rPr lang="en-US" sz="2000" dirty="0" err="1" smtClean="0"/>
              <a:t>I</a:t>
            </a:r>
            <a:r>
              <a:rPr lang="en-US" sz="2000" baseline="-25000" dirty="0" err="1" smtClean="0"/>
              <a:t>b</a:t>
            </a:r>
            <a:r>
              <a:rPr lang="en-US" sz="2000" dirty="0" smtClean="0"/>
              <a:t> of dimensions </a:t>
            </a:r>
            <a:r>
              <a:rPr lang="en-US" sz="2000" dirty="0" err="1" smtClean="0"/>
              <a:t>W</a:t>
            </a:r>
            <a:r>
              <a:rPr lang="en-US" sz="2000" baseline="-25000" dirty="0" err="1" smtClean="0"/>
              <a:t>a</a:t>
            </a:r>
            <a:r>
              <a:rPr lang="en-US" sz="2000" dirty="0" err="1" smtClean="0"/>
              <a:t>xH</a:t>
            </a:r>
            <a:r>
              <a:rPr lang="en-US" sz="2000" baseline="-25000" dirty="0" err="1" smtClean="0"/>
              <a:t>a</a:t>
            </a:r>
            <a:r>
              <a:rPr lang="en-US" sz="2000" dirty="0" smtClean="0"/>
              <a:t> and </a:t>
            </a:r>
            <a:r>
              <a:rPr lang="en-US" sz="2000" dirty="0" err="1" smtClean="0"/>
              <a:t>W</a:t>
            </a:r>
            <a:r>
              <a:rPr lang="en-US" sz="2000" baseline="-25000" dirty="0" err="1" smtClean="0"/>
              <a:t>b</a:t>
            </a:r>
            <a:r>
              <a:rPr lang="en-US" sz="2000" dirty="0" err="1" smtClean="0"/>
              <a:t>xH</a:t>
            </a:r>
            <a:r>
              <a:rPr lang="en-US" sz="2000" baseline="-25000" dirty="0" err="1" smtClean="0"/>
              <a:t>a</a:t>
            </a:r>
            <a:r>
              <a:rPr lang="en-US" sz="2000" dirty="0" smtClean="0"/>
              <a:t> then image addition is given by (5.13) where x ranges over [0, min(</a:t>
            </a:r>
            <a:r>
              <a:rPr lang="en-US" sz="2000" dirty="0" err="1" smtClean="0"/>
              <a:t>W</a:t>
            </a:r>
            <a:r>
              <a:rPr lang="en-US" sz="2000" baseline="-25000" dirty="0" err="1" smtClean="0"/>
              <a:t>a</a:t>
            </a:r>
            <a:r>
              <a:rPr lang="en-US" sz="2000" dirty="0" smtClean="0"/>
              <a:t>, </a:t>
            </a:r>
            <a:r>
              <a:rPr lang="en-US" sz="2000" dirty="0" err="1" smtClean="0"/>
              <a:t>W</a:t>
            </a:r>
            <a:r>
              <a:rPr lang="en-US" sz="2000" baseline="-25000" dirty="0" err="1" smtClean="0"/>
              <a:t>b</a:t>
            </a:r>
            <a:r>
              <a:rPr lang="en-US" sz="2000" dirty="0" smtClean="0"/>
              <a:t>)] and y ranges over [0, min(H</a:t>
            </a:r>
            <a:r>
              <a:rPr lang="en-US" sz="2000" baseline="-25000" dirty="0" err="1" smtClean="0"/>
              <a:t>a</a:t>
            </a:r>
            <a:r>
              <a:rPr lang="en-US" sz="2000" dirty="0" smtClean="0"/>
              <a:t>, </a:t>
            </a:r>
            <a:r>
              <a:rPr lang="en-US" sz="2000" dirty="0" err="1" smtClean="0"/>
              <a:t>H</a:t>
            </a:r>
            <a:r>
              <a:rPr lang="en-US" sz="2000" baseline="-25000" dirty="0" err="1" smtClean="0"/>
              <a:t>b</a:t>
            </a:r>
            <a:r>
              <a:rPr lang="en-US" sz="2000" dirty="0" smtClean="0"/>
              <a:t>)].</a:t>
            </a:r>
          </a:p>
        </p:txBody>
      </p:sp>
      <p:pic>
        <p:nvPicPr>
          <p:cNvPr id="277506" name="Picture 2"/>
          <p:cNvPicPr>
            <a:picLocks noChangeAspect="1" noChangeArrowheads="1"/>
          </p:cNvPicPr>
          <p:nvPr/>
        </p:nvPicPr>
        <p:blipFill>
          <a:blip r:embed="rId3"/>
          <a:srcRect/>
          <a:stretch>
            <a:fillRect/>
          </a:stretch>
        </p:blipFill>
        <p:spPr bwMode="auto">
          <a:xfrm>
            <a:off x="1066800" y="5029200"/>
            <a:ext cx="7391400" cy="7099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Image Addition</a:t>
            </a:r>
            <a:endParaRPr lang="en-US" dirty="0"/>
          </a:p>
        </p:txBody>
      </p:sp>
      <p:pic>
        <p:nvPicPr>
          <p:cNvPr id="278530" name="Picture 2"/>
          <p:cNvPicPr>
            <a:picLocks noChangeAspect="1" noChangeArrowheads="1"/>
          </p:cNvPicPr>
          <p:nvPr/>
        </p:nvPicPr>
        <p:blipFill>
          <a:blip r:embed="rId3"/>
          <a:srcRect/>
          <a:stretch>
            <a:fillRect/>
          </a:stretch>
        </p:blipFill>
        <p:spPr bwMode="auto">
          <a:xfrm>
            <a:off x="457200" y="1371600"/>
            <a:ext cx="8153400" cy="3933510"/>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Subtraction</a:t>
            </a:r>
            <a:endParaRPr lang="en-US" dirty="0"/>
          </a:p>
        </p:txBody>
      </p:sp>
      <p:sp>
        <p:nvSpPr>
          <p:cNvPr id="3" name="Content Placeholder 2"/>
          <p:cNvSpPr>
            <a:spLocks noGrp="1"/>
          </p:cNvSpPr>
          <p:nvPr>
            <p:ph sz="quarter" idx="1"/>
          </p:nvPr>
        </p:nvSpPr>
        <p:spPr>
          <a:xfrm>
            <a:off x="457200" y="1219200"/>
            <a:ext cx="8229600" cy="2286000"/>
          </a:xfrm>
        </p:spPr>
        <p:txBody>
          <a:bodyPr>
            <a:normAutofit/>
          </a:bodyPr>
          <a:lstStyle/>
          <a:p>
            <a:r>
              <a:rPr lang="en-US" sz="1800" dirty="0" smtClean="0"/>
              <a:t>Image subtraction is useful for visualizing the difference between two images.</a:t>
            </a:r>
          </a:p>
          <a:p>
            <a:pPr lvl="1"/>
            <a:r>
              <a:rPr lang="en-US" sz="1600" dirty="0" smtClean="0"/>
              <a:t>One way of telling whether two images are identical is to subtract one from the other and if the maximum sample value of the result is zero then the images are identical. </a:t>
            </a:r>
          </a:p>
          <a:p>
            <a:r>
              <a:rPr lang="en-US" sz="1800" dirty="0" smtClean="0"/>
              <a:t>Example: A source image is equalized in intensity.  The equalized image is subtracted from the source to highlight areas of change.</a:t>
            </a:r>
            <a:endParaRPr lang="en-US" sz="1800" dirty="0"/>
          </a:p>
        </p:txBody>
      </p:sp>
      <p:pic>
        <p:nvPicPr>
          <p:cNvPr id="279554" name="Picture 2"/>
          <p:cNvPicPr>
            <a:picLocks noChangeAspect="1" noChangeArrowheads="1"/>
          </p:cNvPicPr>
          <p:nvPr/>
        </p:nvPicPr>
        <p:blipFill>
          <a:blip r:embed="rId3"/>
          <a:srcRect/>
          <a:stretch>
            <a:fillRect/>
          </a:stretch>
        </p:blipFill>
        <p:spPr bwMode="auto">
          <a:xfrm>
            <a:off x="1066800" y="2895600"/>
            <a:ext cx="6825456" cy="3581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multiplication</a:t>
            </a:r>
            <a:endParaRPr lang="en-US" dirty="0"/>
          </a:p>
        </p:txBody>
      </p:sp>
      <p:sp>
        <p:nvSpPr>
          <p:cNvPr id="3" name="Content Placeholder 2"/>
          <p:cNvSpPr>
            <a:spLocks noGrp="1"/>
          </p:cNvSpPr>
          <p:nvPr>
            <p:ph sz="quarter" idx="1"/>
          </p:nvPr>
        </p:nvSpPr>
        <p:spPr/>
        <p:txBody>
          <a:bodyPr>
            <a:normAutofit/>
          </a:bodyPr>
          <a:lstStyle/>
          <a:p>
            <a:r>
              <a:rPr lang="en-US" sz="1600" dirty="0" smtClean="0"/>
              <a:t>Consider multiplying a full color source with an image having only white and black.  </a:t>
            </a:r>
          </a:p>
          <a:p>
            <a:pPr lvl="1"/>
            <a:r>
              <a:rPr lang="en-US" sz="1200" dirty="0" smtClean="0"/>
              <a:t>The binary image is known as a mask where the white pixels pass the source image to the output while the black pixels erase the corresponding source images pixels. </a:t>
            </a:r>
          </a:p>
          <a:p>
            <a:pPr lvl="1"/>
            <a:r>
              <a:rPr lang="en-US" sz="1200" dirty="0" smtClean="0"/>
              <a:t>Multiplication is a good technique for either adding color to a line drawing or for emphasizing edges in a full color image. </a:t>
            </a:r>
          </a:p>
          <a:p>
            <a:pPr lvl="1"/>
            <a:r>
              <a:rPr lang="en-US" sz="1200" dirty="0" smtClean="0"/>
              <a:t>In part (a) of this figure, a source image is multiplied by the mask of (b) to obtain the output of (c). Many image processing applications use image multiplication to create artistic filters for digital artists.</a:t>
            </a:r>
            <a:endParaRPr lang="en-US" sz="1200" dirty="0"/>
          </a:p>
        </p:txBody>
      </p:sp>
      <p:pic>
        <p:nvPicPr>
          <p:cNvPr id="280578" name="Picture 2"/>
          <p:cNvPicPr>
            <a:picLocks noChangeAspect="1" noChangeArrowheads="1"/>
          </p:cNvPicPr>
          <p:nvPr/>
        </p:nvPicPr>
        <p:blipFill>
          <a:blip r:embed="rId3"/>
          <a:srcRect/>
          <a:stretch>
            <a:fillRect/>
          </a:stretch>
        </p:blipFill>
        <p:spPr bwMode="auto">
          <a:xfrm>
            <a:off x="1219200" y="2743200"/>
            <a:ext cx="6400800" cy="372473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Arithmetic Implementation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dirty="0" err="1" smtClean="0"/>
              <a:t>BufferedImageOp</a:t>
            </a:r>
            <a:r>
              <a:rPr lang="en-US" dirty="0" smtClean="0"/>
              <a:t> class is not well designed to represent the arithmetic operations since there are two source images. </a:t>
            </a:r>
          </a:p>
          <a:p>
            <a:pPr lvl="1"/>
            <a:r>
              <a:rPr lang="en-US" dirty="0" smtClean="0"/>
              <a:t>Nonetheless we can implement image arithmetic as a single source operation by currying. Currying refers to the transformation of a function that has multiple arguments into a function that has only a single argument. </a:t>
            </a:r>
          </a:p>
          <a:p>
            <a:r>
              <a:rPr lang="en-US" dirty="0" smtClean="0"/>
              <a:t>We develop an abstract base class called </a:t>
            </a:r>
            <a:r>
              <a:rPr lang="en-US" dirty="0" err="1" smtClean="0"/>
              <a:t>BinaryImageOp</a:t>
            </a:r>
            <a:r>
              <a:rPr lang="en-US" dirty="0" smtClean="0"/>
              <a:t> that is partially shown in Listing 5.10.</a:t>
            </a:r>
          </a:p>
          <a:p>
            <a:pPr lvl="1"/>
            <a:r>
              <a:rPr lang="en-US" dirty="0" smtClean="0"/>
              <a:t>Named “</a:t>
            </a:r>
            <a:r>
              <a:rPr lang="en-US" dirty="0" err="1" smtClean="0"/>
              <a:t>BinaryImageOp</a:t>
            </a:r>
            <a:r>
              <a:rPr lang="en-US" dirty="0" smtClean="0"/>
              <a:t>” since this class corresponds to a binary operator on images.</a:t>
            </a:r>
          </a:p>
          <a:p>
            <a:pPr lvl="1"/>
            <a:r>
              <a:rPr lang="en-US" dirty="0" smtClean="0"/>
              <a:t>The filter method iterates over corresponding samples of the two source and blends them using the abstract combine function. </a:t>
            </a:r>
          </a:p>
          <a:p>
            <a:pPr lvl="1"/>
            <a:r>
              <a:rPr lang="en-US" dirty="0" smtClean="0"/>
              <a:t>The combine method is abstract since </a:t>
            </a:r>
            <a:r>
              <a:rPr lang="en-US" dirty="0" err="1" smtClean="0"/>
              <a:t>subclassess</a:t>
            </a:r>
            <a:r>
              <a:rPr lang="en-US" dirty="0" smtClean="0"/>
              <a:t> will use this method to define the blending mode.</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24000" y="228600"/>
            <a:ext cx="6019800" cy="621837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Subclass</a:t>
            </a:r>
            <a:endParaRPr lang="en-US" dirty="0"/>
          </a:p>
        </p:txBody>
      </p:sp>
      <p:sp>
        <p:nvSpPr>
          <p:cNvPr id="3" name="Content Placeholder 2"/>
          <p:cNvSpPr>
            <a:spLocks noGrp="1"/>
          </p:cNvSpPr>
          <p:nvPr>
            <p:ph sz="quarter" idx="1"/>
          </p:nvPr>
        </p:nvSpPr>
        <p:spPr>
          <a:xfrm>
            <a:off x="457200" y="1219200"/>
            <a:ext cx="8229600" cy="1066800"/>
          </a:xfrm>
        </p:spPr>
        <p:txBody>
          <a:bodyPr/>
          <a:lstStyle/>
          <a:p>
            <a:r>
              <a:rPr lang="en-US" dirty="0" smtClean="0"/>
              <a:t>The </a:t>
            </a:r>
            <a:r>
              <a:rPr lang="en-US" dirty="0" err="1" smtClean="0"/>
              <a:t>BinaryImageOp</a:t>
            </a:r>
            <a:r>
              <a:rPr lang="en-US" dirty="0" smtClean="0"/>
              <a:t> class is </a:t>
            </a:r>
            <a:r>
              <a:rPr lang="en-US" dirty="0" err="1" smtClean="0"/>
              <a:t>subclassed</a:t>
            </a:r>
            <a:r>
              <a:rPr lang="en-US" dirty="0" smtClean="0"/>
              <a:t> to implement image addition:</a:t>
            </a:r>
            <a:endParaRPr lang="en-US" dirty="0"/>
          </a:p>
        </p:txBody>
      </p:sp>
      <p:pic>
        <p:nvPicPr>
          <p:cNvPr id="2050" name="Picture 2"/>
          <p:cNvPicPr>
            <a:picLocks noChangeAspect="1" noChangeArrowheads="1"/>
          </p:cNvPicPr>
          <p:nvPr/>
        </p:nvPicPr>
        <p:blipFill>
          <a:blip r:embed="rId3"/>
          <a:srcRect/>
          <a:stretch>
            <a:fillRect/>
          </a:stretch>
        </p:blipFill>
        <p:spPr bwMode="auto">
          <a:xfrm>
            <a:off x="304800" y="2590800"/>
            <a:ext cx="8607088" cy="32004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2125</TotalTime>
  <Words>839</Words>
  <Application>Microsoft Office PowerPoint</Application>
  <PresentationFormat>On-screen Show (4:3)</PresentationFormat>
  <Paragraphs>89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Origin</vt:lpstr>
      <vt:lpstr>Point Processing</vt:lpstr>
      <vt:lpstr>Arithmetic Image Operations (blending)</vt:lpstr>
      <vt:lpstr>Arithmetic Image Operations (blending)</vt:lpstr>
      <vt:lpstr>Example of Image Addition</vt:lpstr>
      <vt:lpstr>Image Subtraction</vt:lpstr>
      <vt:lpstr>Image multiplication</vt:lpstr>
      <vt:lpstr>Image Arithmetic Implementation</vt:lpstr>
      <vt:lpstr>Slide 8</vt:lpstr>
      <vt:lpstr>Concrete Subclass</vt:lpstr>
      <vt:lpstr>Logical Image Operations</vt:lpstr>
      <vt:lpstr>Slide 11</vt:lpstr>
      <vt:lpstr>Logical Image Operations</vt:lpstr>
      <vt:lpstr>Logical Or</vt:lpstr>
      <vt:lpstr>Alpha Blending</vt:lpstr>
      <vt:lpstr>Other blending modes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Processing</dc:title>
  <dc:creator>Kenny Hunt</dc:creator>
  <cp:lastModifiedBy>kenny</cp:lastModifiedBy>
  <cp:revision>244</cp:revision>
  <dcterms:created xsi:type="dcterms:W3CDTF">2008-09-24T15:01:55Z</dcterms:created>
  <dcterms:modified xsi:type="dcterms:W3CDTF">2010-09-07T14:30:44Z</dcterms:modified>
</cp:coreProperties>
</file>