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sldIdLst>
    <p:sldId id="256" r:id="rId2"/>
    <p:sldId id="421" r:id="rId3"/>
    <p:sldId id="422" r:id="rId4"/>
    <p:sldId id="423" r:id="rId5"/>
    <p:sldId id="424" r:id="rId6"/>
    <p:sldId id="355" r:id="rId7"/>
    <p:sldId id="425" r:id="rId8"/>
    <p:sldId id="426" r:id="rId9"/>
    <p:sldId id="427" r:id="rId10"/>
    <p:sldId id="428" r:id="rId11"/>
    <p:sldId id="429" r:id="rId12"/>
    <p:sldId id="430" r:id="rId13"/>
    <p:sldId id="431" r:id="rId14"/>
    <p:sldId id="432" r:id="rId15"/>
    <p:sldId id="433" r:id="rId16"/>
    <p:sldId id="434" r:id="rId17"/>
    <p:sldId id="359" r:id="rId18"/>
    <p:sldId id="392" r:id="rId19"/>
    <p:sldId id="393" r:id="rId20"/>
    <p:sldId id="435" r:id="rId21"/>
    <p:sldId id="3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166" d="100"/>
          <a:sy n="166" d="100"/>
        </p:scale>
        <p:origin x="-192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1CC74-4A26-4944-BFA1-B577189284A6}" type="datetimeFigureOut">
              <a:rPr lang="en-US" smtClean="0"/>
              <a:pPr/>
              <a:t>9/7/2010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9303-300E-4E66-91A2-C3F4AFDCF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CFA630-13BB-46C4-BD44-B2C5F9B66074}" type="datetimeFigureOut">
              <a:rPr lang="en-US" smtClean="0"/>
              <a:pPr/>
              <a:t>9/7/2010</a:t>
            </a:fld>
            <a:endParaRPr lang="en-US"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BC5217A8-0E06-4059-AC45-433E2E67A85D}" type="slidenum">
              <a:rPr kumimoji="0" lang="en-US" smtClean="0"/>
              <a:pPr/>
              <a:t>‹#›</a:t>
            </a:fld>
            <a:endParaRPr kumimoji="0"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CFA630-13BB-46C4-BD44-B2C5F9B66074}" type="datetimeFigureOut">
              <a:rPr lang="en-US" smtClean="0"/>
              <a:pPr/>
              <a:t>9/7/2010</a:t>
            </a:fld>
            <a:endParaRPr lang="en-US">
              <a:solidFill>
                <a:schemeClr val="tx2"/>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BC5217A8-0E06-4059-AC45-433E2E67A85D}"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CFA630-13BB-46C4-BD44-B2C5F9B66074}" type="datetimeFigureOut">
              <a:rPr lang="en-US" smtClean="0"/>
              <a:pPr/>
              <a:t>9/7/2010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9/7/2010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9/7/2010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CFA630-13BB-46C4-BD44-B2C5F9B66074}" type="datetimeFigureOut">
              <a:rPr lang="en-US" smtClean="0"/>
              <a:pPr/>
              <a:t>9/7/2010</a:t>
            </a:fld>
            <a:endParaRPr lang="en-US" sz="10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Point Processing</a:t>
            </a:r>
            <a:endParaRPr lang="en-US" dirty="0"/>
          </a:p>
        </p:txBody>
      </p:sp>
      <p:sp>
        <p:nvSpPr>
          <p:cNvPr id="3" name="Subtitle 2"/>
          <p:cNvSpPr>
            <a:spLocks noGrp="1"/>
          </p:cNvSpPr>
          <p:nvPr>
            <p:ph type="subTitle" idx="1"/>
          </p:nvPr>
        </p:nvSpPr>
        <p:spPr/>
        <p:txBody>
          <a:bodyPr/>
          <a:lstStyle/>
          <a:p>
            <a:r>
              <a:rPr lang="en-US" dirty="0" smtClean="0"/>
              <a:t>Histograms</a:t>
            </a:r>
            <a:endParaRPr lang="en-US" dirty="0"/>
          </a:p>
        </p:txBody>
      </p:sp>
      <p:pic>
        <p:nvPicPr>
          <p:cNvPr id="139266" name="Picture 2" descr="http://upload.wikimedia.org/wikipedia/commons/2/2a/Georges_Seurat_043.jpg"/>
          <p:cNvPicPr>
            <a:picLocks noChangeAspect="1" noChangeArrowheads="1"/>
          </p:cNvPicPr>
          <p:nvPr/>
        </p:nvPicPr>
        <p:blipFill>
          <a:blip r:embed="rId3"/>
          <a:srcRect/>
          <a:stretch>
            <a:fillRect/>
          </a:stretch>
        </p:blipFill>
        <p:spPr bwMode="auto">
          <a:xfrm>
            <a:off x="1371600" y="380999"/>
            <a:ext cx="2971800" cy="5006631"/>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Example of Equalization</a:t>
            </a:r>
            <a:endParaRPr lang="en-US" dirty="0"/>
          </a:p>
        </p:txBody>
      </p:sp>
      <p:pic>
        <p:nvPicPr>
          <p:cNvPr id="270338" name="Picture 2"/>
          <p:cNvPicPr>
            <a:picLocks noChangeAspect="1" noChangeArrowheads="1"/>
          </p:cNvPicPr>
          <p:nvPr/>
        </p:nvPicPr>
        <p:blipFill>
          <a:blip r:embed="rId3"/>
          <a:srcRect/>
          <a:stretch>
            <a:fillRect/>
          </a:stretch>
        </p:blipFill>
        <p:spPr bwMode="auto">
          <a:xfrm>
            <a:off x="304800" y="1676400"/>
            <a:ext cx="8409052" cy="3590925"/>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71362" name="Picture 2"/>
          <p:cNvPicPr>
            <a:picLocks noChangeAspect="1" noChangeArrowheads="1"/>
          </p:cNvPicPr>
          <p:nvPr/>
        </p:nvPicPr>
        <p:blipFill>
          <a:blip r:embed="rId3"/>
          <a:srcRect/>
          <a:stretch>
            <a:fillRect/>
          </a:stretch>
        </p:blipFill>
        <p:spPr bwMode="auto">
          <a:xfrm>
            <a:off x="2971800" y="304799"/>
            <a:ext cx="5288960" cy="6400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72386" name="Picture 2"/>
          <p:cNvPicPr>
            <a:picLocks noChangeAspect="1" noChangeArrowheads="1"/>
          </p:cNvPicPr>
          <p:nvPr/>
        </p:nvPicPr>
        <p:blipFill>
          <a:blip r:embed="rId3"/>
          <a:srcRect/>
          <a:stretch>
            <a:fillRect/>
          </a:stretch>
        </p:blipFill>
        <p:spPr bwMode="auto">
          <a:xfrm>
            <a:off x="2971800" y="301752"/>
            <a:ext cx="5520394" cy="6400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Equalizing Color Images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Histogram equalization can also be done on color images by performing the grayscale technique on each separate band of the image. </a:t>
            </a:r>
          </a:p>
          <a:p>
            <a:r>
              <a:rPr lang="en-US" dirty="0" smtClean="0"/>
              <a:t>Care should be taken when doing this, however, since the colors will likely be dramatically altered as a result. </a:t>
            </a:r>
          </a:p>
          <a:p>
            <a:r>
              <a:rPr lang="en-US" dirty="0" smtClean="0"/>
              <a:t>If the tonal distributions are different among the red, green, and blue channels of an image, for example, the lookup tables for each channel will be vastly different and equalization will alter the color patterns present in the source. </a:t>
            </a:r>
          </a:p>
          <a:p>
            <a:r>
              <a:rPr lang="en-US" dirty="0" smtClean="0"/>
              <a:t>Histogram equalization of a color image is best performed on the intensity channel only, which implies that the equalization should be done on the brightness band of an image using the HSB or YIQ color spaces, for example.</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Equalizing Color Images</a:t>
            </a:r>
            <a:endParaRPr lang="en-US" dirty="0"/>
          </a:p>
        </p:txBody>
      </p:sp>
      <p:sp>
        <p:nvSpPr>
          <p:cNvPr id="3" name="Content Placeholder 2"/>
          <p:cNvSpPr>
            <a:spLocks noGrp="1"/>
          </p:cNvSpPr>
          <p:nvPr>
            <p:ph sz="quarter" idx="1"/>
          </p:nvPr>
        </p:nvSpPr>
        <p:spPr/>
        <p:txBody>
          <a:bodyPr>
            <a:normAutofit/>
          </a:bodyPr>
          <a:lstStyle/>
          <a:p>
            <a:r>
              <a:rPr lang="en-US" sz="2400" dirty="0" smtClean="0"/>
              <a:t>Consider equalizing a color image</a:t>
            </a:r>
          </a:p>
          <a:p>
            <a:pPr lvl="1"/>
            <a:r>
              <a:rPr lang="en-US" sz="2000" dirty="0" smtClean="0"/>
              <a:t>(b) equalizing each band independently</a:t>
            </a:r>
          </a:p>
          <a:p>
            <a:pPr lvl="1"/>
            <a:r>
              <a:rPr lang="en-US" sz="2000" dirty="0" smtClean="0"/>
              <a:t>(c) equalizing only the intensity</a:t>
            </a:r>
            <a:endParaRPr lang="en-US" sz="2000" dirty="0"/>
          </a:p>
        </p:txBody>
      </p:sp>
      <p:pic>
        <p:nvPicPr>
          <p:cNvPr id="273410" name="Picture 2"/>
          <p:cNvPicPr>
            <a:picLocks noChangeAspect="1" noChangeArrowheads="1"/>
          </p:cNvPicPr>
          <p:nvPr/>
        </p:nvPicPr>
        <p:blipFill>
          <a:blip r:embed="rId3"/>
          <a:srcRect/>
          <a:stretch>
            <a:fillRect/>
          </a:stretch>
        </p:blipFill>
        <p:spPr bwMode="auto">
          <a:xfrm>
            <a:off x="609600" y="2590800"/>
            <a:ext cx="7772400" cy="3679341"/>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(Histogram)</a:t>
            </a:r>
            <a:endParaRPr lang="en-US" dirty="0"/>
          </a:p>
        </p:txBody>
      </p:sp>
      <p:pic>
        <p:nvPicPr>
          <p:cNvPr id="274434" name="Picture 2"/>
          <p:cNvPicPr>
            <a:picLocks noChangeAspect="1" noChangeArrowheads="1"/>
          </p:cNvPicPr>
          <p:nvPr/>
        </p:nvPicPr>
        <p:blipFill>
          <a:blip r:embed="rId3"/>
          <a:srcRect/>
          <a:stretch>
            <a:fillRect/>
          </a:stretch>
        </p:blipFill>
        <p:spPr bwMode="auto">
          <a:xfrm>
            <a:off x="1371600" y="1295400"/>
            <a:ext cx="6122558" cy="4572000"/>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(Histogram) (Continued)</a:t>
            </a:r>
            <a:endParaRPr lang="en-US" dirty="0"/>
          </a:p>
        </p:txBody>
      </p:sp>
      <p:pic>
        <p:nvPicPr>
          <p:cNvPr id="275458" name="Picture 2"/>
          <p:cNvPicPr>
            <a:picLocks noChangeAspect="1" noChangeArrowheads="1"/>
          </p:cNvPicPr>
          <p:nvPr/>
        </p:nvPicPr>
        <p:blipFill>
          <a:blip r:embed="rId3"/>
          <a:srcRect/>
          <a:stretch>
            <a:fillRect/>
          </a:stretch>
        </p:blipFill>
        <p:spPr bwMode="auto">
          <a:xfrm>
            <a:off x="1219200" y="1600200"/>
            <a:ext cx="6791325" cy="3939379"/>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equalization</a:t>
            </a:r>
            <a:endParaRPr lang="en-US" dirty="0"/>
          </a:p>
        </p:txBody>
      </p:sp>
      <p:sp>
        <p:nvSpPr>
          <p:cNvPr id="4" name="Slide Number Placeholder 4"/>
          <p:cNvSpPr>
            <a:spLocks noGrp="1"/>
          </p:cNvSpPr>
          <p:nvPr>
            <p:ph type="sldNum" sz="quarter" idx="12"/>
          </p:nvPr>
        </p:nvSpPr>
        <p:spPr/>
        <p:txBody>
          <a:bodyPr/>
          <a:lstStyle/>
          <a:p>
            <a:fld id="{1F6E5D10-EB83-4B8F-A9B8-B71B01C5C69A}" type="slidenum">
              <a:rPr lang="en-US"/>
              <a:pPr/>
              <a:t>17</a:t>
            </a:fld>
            <a:endParaRPr lang="en-US"/>
          </a:p>
        </p:txBody>
      </p:sp>
      <p:sp>
        <p:nvSpPr>
          <p:cNvPr id="2" name="Content Placeholder 1"/>
          <p:cNvSpPr>
            <a:spLocks noGrp="1"/>
          </p:cNvSpPr>
          <p:nvPr>
            <p:ph sz="quarter" idx="1"/>
          </p:nvPr>
        </p:nvSpPr>
        <p:spPr>
          <a:xfrm>
            <a:off x="457200" y="1481329"/>
            <a:ext cx="8229600" cy="1719071"/>
          </a:xfrm>
        </p:spPr>
        <p:txBody>
          <a:bodyPr>
            <a:normAutofit/>
          </a:bodyPr>
          <a:lstStyle/>
          <a:p>
            <a:r>
              <a:rPr lang="en-US" sz="2000" dirty="0" smtClean="0"/>
              <a:t>Histogram equalization can be performed on a “local” level.  </a:t>
            </a:r>
          </a:p>
          <a:p>
            <a:pPr lvl="1"/>
            <a:r>
              <a:rPr lang="en-US" sz="1600" dirty="0" smtClean="0"/>
              <a:t>Compute the </a:t>
            </a:r>
            <a:r>
              <a:rPr lang="en-US" sz="1600" b="1" i="1" dirty="0" smtClean="0">
                <a:solidFill>
                  <a:schemeClr val="accent2"/>
                </a:solidFill>
              </a:rPr>
              <a:t>histogram and CDF</a:t>
            </a:r>
            <a:r>
              <a:rPr lang="en-US" sz="1600" dirty="0" smtClean="0"/>
              <a:t> of a </a:t>
            </a:r>
            <a:r>
              <a:rPr lang="en-US" sz="1600" b="1" i="1" dirty="0" smtClean="0">
                <a:solidFill>
                  <a:schemeClr val="accent2"/>
                </a:solidFill>
              </a:rPr>
              <a:t>local</a:t>
            </a:r>
            <a:r>
              <a:rPr lang="en-US" sz="1600" dirty="0" smtClean="0"/>
              <a:t> region about each pixel and then use that CDF as a lookup table for </a:t>
            </a:r>
            <a:r>
              <a:rPr lang="en-US" sz="1600" b="1" i="1" dirty="0" smtClean="0">
                <a:solidFill>
                  <a:schemeClr val="accent2"/>
                </a:solidFill>
              </a:rPr>
              <a:t>that pixel alone</a:t>
            </a:r>
            <a:r>
              <a:rPr lang="en-US" sz="1600" dirty="0" smtClean="0"/>
              <a:t>.  </a:t>
            </a:r>
          </a:p>
          <a:p>
            <a:pPr lvl="1"/>
            <a:r>
              <a:rPr lang="en-US" sz="1600" dirty="0" smtClean="0"/>
              <a:t>Has the (possibly negative) effect of eliminating global contrast!</a:t>
            </a:r>
          </a:p>
        </p:txBody>
      </p:sp>
      <p:grpSp>
        <p:nvGrpSpPr>
          <p:cNvPr id="5" name="Group 11"/>
          <p:cNvGrpSpPr>
            <a:grpSpLocks/>
          </p:cNvGrpSpPr>
          <p:nvPr/>
        </p:nvGrpSpPr>
        <p:grpSpPr bwMode="auto">
          <a:xfrm>
            <a:off x="457200" y="2895600"/>
            <a:ext cx="2590800" cy="3216275"/>
            <a:chOff x="288" y="1344"/>
            <a:chExt cx="1632" cy="2026"/>
          </a:xfrm>
        </p:grpSpPr>
        <p:pic>
          <p:nvPicPr>
            <p:cNvPr id="6" name="Picture 5" descr="local_hist"/>
            <p:cNvPicPr>
              <a:picLocks noChangeAspect="1" noChangeArrowheads="1"/>
            </p:cNvPicPr>
            <p:nvPr/>
          </p:nvPicPr>
          <p:blipFill>
            <a:blip r:embed="rId3"/>
            <a:srcRect/>
            <a:stretch>
              <a:fillRect/>
            </a:stretch>
          </p:blipFill>
          <p:spPr bwMode="auto">
            <a:xfrm>
              <a:off x="288" y="1344"/>
              <a:ext cx="1632" cy="1632"/>
            </a:xfrm>
            <a:prstGeom prst="rect">
              <a:avLst/>
            </a:prstGeom>
            <a:noFill/>
            <a:ln w="9525">
              <a:solidFill>
                <a:schemeClr val="tx1"/>
              </a:solidFill>
              <a:miter lim="800000"/>
              <a:headEnd/>
              <a:tailEnd/>
            </a:ln>
          </p:spPr>
        </p:pic>
        <p:sp>
          <p:nvSpPr>
            <p:cNvPr id="7" name="Text Box 8"/>
            <p:cNvSpPr txBox="1">
              <a:spLocks noChangeArrowheads="1"/>
            </p:cNvSpPr>
            <p:nvPr/>
          </p:nvSpPr>
          <p:spPr bwMode="auto">
            <a:xfrm>
              <a:off x="288" y="3120"/>
              <a:ext cx="1632" cy="250"/>
            </a:xfrm>
            <a:prstGeom prst="rect">
              <a:avLst/>
            </a:prstGeom>
            <a:noFill/>
            <a:ln w="9525">
              <a:noFill/>
              <a:miter lim="800000"/>
              <a:headEnd/>
              <a:tailEnd/>
            </a:ln>
            <a:effectLst/>
          </p:spPr>
          <p:txBody>
            <a:bodyPr>
              <a:spAutoFit/>
            </a:bodyPr>
            <a:lstStyle/>
            <a:p>
              <a:pPr algn="ctr">
                <a:spcBef>
                  <a:spcPct val="50000"/>
                </a:spcBef>
              </a:pPr>
              <a:r>
                <a:rPr lang="en-US" sz="2000"/>
                <a:t>Original Image</a:t>
              </a:r>
            </a:p>
          </p:txBody>
        </p:sp>
      </p:grpSp>
      <p:grpSp>
        <p:nvGrpSpPr>
          <p:cNvPr id="8" name="Group 12"/>
          <p:cNvGrpSpPr>
            <a:grpSpLocks/>
          </p:cNvGrpSpPr>
          <p:nvPr/>
        </p:nvGrpSpPr>
        <p:grpSpPr bwMode="auto">
          <a:xfrm>
            <a:off x="3276600" y="2895600"/>
            <a:ext cx="2590800" cy="3216275"/>
            <a:chOff x="2064" y="1344"/>
            <a:chExt cx="1632" cy="2026"/>
          </a:xfrm>
        </p:grpSpPr>
        <p:pic>
          <p:nvPicPr>
            <p:cNvPr id="9" name="Picture 7" descr="globally_hist"/>
            <p:cNvPicPr>
              <a:picLocks noChangeAspect="1" noChangeArrowheads="1"/>
            </p:cNvPicPr>
            <p:nvPr/>
          </p:nvPicPr>
          <p:blipFill>
            <a:blip r:embed="rId3"/>
            <a:srcRect/>
            <a:stretch>
              <a:fillRect/>
            </a:stretch>
          </p:blipFill>
          <p:spPr bwMode="auto">
            <a:xfrm>
              <a:off x="2064" y="1344"/>
              <a:ext cx="1632" cy="1632"/>
            </a:xfrm>
            <a:prstGeom prst="rect">
              <a:avLst/>
            </a:prstGeom>
            <a:noFill/>
            <a:ln w="9525">
              <a:solidFill>
                <a:schemeClr val="tx1"/>
              </a:solidFill>
              <a:miter lim="800000"/>
              <a:headEnd/>
              <a:tailEnd/>
            </a:ln>
          </p:spPr>
        </p:pic>
        <p:sp>
          <p:nvSpPr>
            <p:cNvPr id="10" name="Text Box 9"/>
            <p:cNvSpPr txBox="1">
              <a:spLocks noChangeArrowheads="1"/>
            </p:cNvSpPr>
            <p:nvPr/>
          </p:nvSpPr>
          <p:spPr bwMode="auto">
            <a:xfrm>
              <a:off x="2064" y="3120"/>
              <a:ext cx="1632" cy="250"/>
            </a:xfrm>
            <a:prstGeom prst="rect">
              <a:avLst/>
            </a:prstGeom>
            <a:noFill/>
            <a:ln w="9525">
              <a:noFill/>
              <a:miter lim="800000"/>
              <a:headEnd/>
              <a:tailEnd/>
            </a:ln>
            <a:effectLst/>
          </p:spPr>
          <p:txBody>
            <a:bodyPr>
              <a:spAutoFit/>
            </a:bodyPr>
            <a:lstStyle/>
            <a:p>
              <a:pPr algn="ctr">
                <a:spcBef>
                  <a:spcPct val="50000"/>
                </a:spcBef>
              </a:pPr>
              <a:r>
                <a:rPr lang="en-US" sz="2000"/>
                <a:t>Equalized Image</a:t>
              </a:r>
            </a:p>
          </p:txBody>
        </p:sp>
      </p:grpSp>
      <p:grpSp>
        <p:nvGrpSpPr>
          <p:cNvPr id="11" name="Group 13"/>
          <p:cNvGrpSpPr>
            <a:grpSpLocks/>
          </p:cNvGrpSpPr>
          <p:nvPr/>
        </p:nvGrpSpPr>
        <p:grpSpPr bwMode="auto">
          <a:xfrm>
            <a:off x="5943600" y="2895600"/>
            <a:ext cx="2819400" cy="3216275"/>
            <a:chOff x="3744" y="1344"/>
            <a:chExt cx="1776" cy="2026"/>
          </a:xfrm>
        </p:grpSpPr>
        <p:pic>
          <p:nvPicPr>
            <p:cNvPr id="12" name="Picture 6" descr="locally_hist"/>
            <p:cNvPicPr>
              <a:picLocks noChangeAspect="1" noChangeArrowheads="1"/>
            </p:cNvPicPr>
            <p:nvPr/>
          </p:nvPicPr>
          <p:blipFill>
            <a:blip r:embed="rId4"/>
            <a:srcRect/>
            <a:stretch>
              <a:fillRect/>
            </a:stretch>
          </p:blipFill>
          <p:spPr bwMode="auto">
            <a:xfrm>
              <a:off x="3840" y="1344"/>
              <a:ext cx="1632" cy="1632"/>
            </a:xfrm>
            <a:prstGeom prst="rect">
              <a:avLst/>
            </a:prstGeom>
            <a:noFill/>
            <a:ln w="9525">
              <a:solidFill>
                <a:schemeClr val="tx1"/>
              </a:solidFill>
              <a:miter lim="800000"/>
              <a:headEnd/>
              <a:tailEnd/>
            </a:ln>
          </p:spPr>
        </p:pic>
        <p:sp>
          <p:nvSpPr>
            <p:cNvPr id="13" name="Text Box 10"/>
            <p:cNvSpPr txBox="1">
              <a:spLocks noChangeArrowheads="1"/>
            </p:cNvSpPr>
            <p:nvPr/>
          </p:nvSpPr>
          <p:spPr bwMode="auto">
            <a:xfrm>
              <a:off x="3744" y="3120"/>
              <a:ext cx="1776" cy="250"/>
            </a:xfrm>
            <a:prstGeom prst="rect">
              <a:avLst/>
            </a:prstGeom>
            <a:noFill/>
            <a:ln w="9525">
              <a:noFill/>
              <a:miter lim="800000"/>
              <a:headEnd/>
              <a:tailEnd/>
            </a:ln>
            <a:effectLst/>
          </p:spPr>
          <p:txBody>
            <a:bodyPr>
              <a:spAutoFit/>
            </a:bodyPr>
            <a:lstStyle/>
            <a:p>
              <a:pPr algn="ctr">
                <a:spcBef>
                  <a:spcPct val="50000"/>
                </a:spcBef>
              </a:pPr>
              <a:r>
                <a:rPr lang="en-US" sz="2000"/>
                <a:t>Locally Equalized Image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Histogram</a:t>
            </a:r>
            <a:endParaRPr lang="en-US" dirty="0"/>
          </a:p>
        </p:txBody>
      </p:sp>
      <p:sp>
        <p:nvSpPr>
          <p:cNvPr id="3" name="Content Placeholder 2"/>
          <p:cNvSpPr>
            <a:spLocks noGrp="1"/>
          </p:cNvSpPr>
          <p:nvPr>
            <p:ph sz="quarter" idx="1"/>
          </p:nvPr>
        </p:nvSpPr>
        <p:spPr/>
        <p:txBody>
          <a:bodyPr/>
          <a:lstStyle/>
          <a:p>
            <a:r>
              <a:rPr lang="en-US" dirty="0" smtClean="0"/>
              <a:t>A color histogram is a 3D entity where each pixel of an image (rather than each sample) is placed into a bin.</a:t>
            </a:r>
          </a:p>
          <a:p>
            <a:r>
              <a:rPr lang="en-US" dirty="0" smtClean="0"/>
              <a:t>The color space is divided into volumetric bins each of which represent a range of colors.</a:t>
            </a:r>
          </a:p>
          <a:p>
            <a:r>
              <a:rPr lang="en-US" dirty="0" smtClean="0"/>
              <a:t>Each axis of the color space may be divided independently of the others.  This allows the axes to have different resolutions.</a:t>
            </a:r>
          </a:p>
          <a:p>
            <a:pPr lvl="1"/>
            <a:r>
              <a:rPr lang="en-US" sz="2000" dirty="0" smtClean="0"/>
              <a:t>In </a:t>
            </a:r>
            <a:r>
              <a:rPr lang="en-US" sz="2000" dirty="0" err="1" smtClean="0"/>
              <a:t>YCbCr</a:t>
            </a:r>
            <a:r>
              <a:rPr lang="en-US" sz="2000" dirty="0" smtClean="0"/>
              <a:t> may want to allocate more resolution on Y than </a:t>
            </a:r>
            <a:r>
              <a:rPr lang="en-US" sz="2000" dirty="0" err="1" smtClean="0"/>
              <a:t>Cb</a:t>
            </a:r>
            <a:r>
              <a:rPr lang="en-US" sz="2000" dirty="0" smtClean="0"/>
              <a:t> or Cr</a:t>
            </a:r>
          </a:p>
          <a:p>
            <a:pPr lvl="1"/>
            <a:r>
              <a:rPr lang="en-US" sz="2000" dirty="0" smtClean="0"/>
              <a:t>In RGB may want to allocation more resolution in G than R or B</a:t>
            </a:r>
            <a:endParaRPr lang="en-US" sz="2000"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Histogram</a:t>
            </a:r>
            <a:endParaRPr lang="en-US" dirty="0"/>
          </a:p>
        </p:txBody>
      </p:sp>
      <p:pic>
        <p:nvPicPr>
          <p:cNvPr id="5" name="Content Placeholder 4" descr="ColorHistogram.bmp"/>
          <p:cNvPicPr>
            <a:picLocks noGrp="1" noChangeAspect="1"/>
          </p:cNvPicPr>
          <p:nvPr>
            <p:ph sz="quarter" idx="1"/>
          </p:nvPr>
        </p:nvPicPr>
        <p:blipFill>
          <a:blip r:embed="rId3"/>
          <a:srcRect/>
          <a:stretch>
            <a:fillRect/>
          </a:stretch>
        </p:blipFill>
        <p:spPr>
          <a:xfrm>
            <a:off x="304800" y="1524000"/>
            <a:ext cx="2743200" cy="2651760"/>
          </a:xfrm>
        </p:spPr>
      </p:pic>
      <p:pic>
        <p:nvPicPr>
          <p:cNvPr id="6" name="Picture 5" descr="ColorHistogram.bmp"/>
          <p:cNvPicPr>
            <a:picLocks noChangeAspect="1"/>
          </p:cNvPicPr>
          <p:nvPr/>
        </p:nvPicPr>
        <p:blipFill>
          <a:blip r:embed="rId4"/>
          <a:srcRect/>
          <a:stretch>
            <a:fillRect/>
          </a:stretch>
        </p:blipFill>
        <p:spPr>
          <a:xfrm>
            <a:off x="3162300" y="1485900"/>
            <a:ext cx="2743200" cy="2743200"/>
          </a:xfrm>
          <a:prstGeom prst="rect">
            <a:avLst/>
          </a:prstGeom>
        </p:spPr>
      </p:pic>
      <p:pic>
        <p:nvPicPr>
          <p:cNvPr id="7" name="Picture 6" descr="ColorHistogram.bmp"/>
          <p:cNvPicPr>
            <a:picLocks noChangeAspect="1"/>
          </p:cNvPicPr>
          <p:nvPr/>
        </p:nvPicPr>
        <p:blipFill>
          <a:blip r:embed="rId5"/>
          <a:srcRect/>
          <a:stretch>
            <a:fillRect/>
          </a:stretch>
        </p:blipFill>
        <p:spPr>
          <a:xfrm>
            <a:off x="6019800" y="1447800"/>
            <a:ext cx="2743200" cy="2834640"/>
          </a:xfrm>
          <a:prstGeom prst="rect">
            <a:avLst/>
          </a:prstGeom>
        </p:spPr>
      </p:pic>
      <p:sp>
        <p:nvSpPr>
          <p:cNvPr id="8" name="TextBox 7"/>
          <p:cNvSpPr txBox="1"/>
          <p:nvPr/>
        </p:nvSpPr>
        <p:spPr>
          <a:xfrm>
            <a:off x="381000" y="4457700"/>
            <a:ext cx="2590800" cy="369332"/>
          </a:xfrm>
          <a:prstGeom prst="rect">
            <a:avLst/>
          </a:prstGeom>
          <a:noFill/>
        </p:spPr>
        <p:txBody>
          <a:bodyPr wrap="square" rtlCol="0">
            <a:spAutoFit/>
          </a:bodyPr>
          <a:lstStyle/>
          <a:p>
            <a:pPr algn="ctr"/>
            <a:r>
              <a:rPr lang="en-US" dirty="0" smtClean="0"/>
              <a:t>3x15x3 resolution</a:t>
            </a:r>
            <a:endParaRPr lang="en-US" dirty="0"/>
          </a:p>
        </p:txBody>
      </p:sp>
      <p:sp>
        <p:nvSpPr>
          <p:cNvPr id="9" name="TextBox 8"/>
          <p:cNvSpPr txBox="1"/>
          <p:nvPr/>
        </p:nvSpPr>
        <p:spPr>
          <a:xfrm>
            <a:off x="3238500" y="4457700"/>
            <a:ext cx="2590800" cy="369332"/>
          </a:xfrm>
          <a:prstGeom prst="rect">
            <a:avLst/>
          </a:prstGeom>
          <a:noFill/>
        </p:spPr>
        <p:txBody>
          <a:bodyPr wrap="square" rtlCol="0">
            <a:spAutoFit/>
          </a:bodyPr>
          <a:lstStyle/>
          <a:p>
            <a:pPr algn="ctr"/>
            <a:r>
              <a:rPr lang="en-US" dirty="0" smtClean="0"/>
              <a:t>3x4x3 resolution</a:t>
            </a:r>
            <a:endParaRPr lang="en-US" dirty="0"/>
          </a:p>
        </p:txBody>
      </p:sp>
      <p:sp>
        <p:nvSpPr>
          <p:cNvPr id="10" name="TextBox 9"/>
          <p:cNvSpPr txBox="1"/>
          <p:nvPr/>
        </p:nvSpPr>
        <p:spPr>
          <a:xfrm>
            <a:off x="6096000" y="4457700"/>
            <a:ext cx="2590800" cy="369332"/>
          </a:xfrm>
          <a:prstGeom prst="rect">
            <a:avLst/>
          </a:prstGeom>
          <a:noFill/>
        </p:spPr>
        <p:txBody>
          <a:bodyPr wrap="square" rtlCol="0">
            <a:spAutoFit/>
          </a:bodyPr>
          <a:lstStyle/>
          <a:p>
            <a:pPr algn="ctr"/>
            <a:r>
              <a:rPr lang="en-US" dirty="0" smtClean="0"/>
              <a:t>8x3x3 resolution</a:t>
            </a:r>
            <a:endParaRPr lang="en-US" dirty="0"/>
          </a:p>
        </p:txBody>
      </p:sp>
      <p:sp>
        <p:nvSpPr>
          <p:cNvPr id="11" name="TextBox 10"/>
          <p:cNvSpPr txBox="1"/>
          <p:nvPr/>
        </p:nvSpPr>
        <p:spPr>
          <a:xfrm>
            <a:off x="609600" y="5257800"/>
            <a:ext cx="7696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Consider the resolution of various color histogram </a:t>
            </a:r>
            <a:r>
              <a:rPr lang="en-US" dirty="0" err="1" smtClean="0"/>
              <a:t>binnings</a:t>
            </a:r>
            <a:r>
              <a:rPr lang="en-US" dirty="0" smtClean="0"/>
              <a:t> in RGB space.   The resolution of each axis may be set independently of the others.</a:t>
            </a:r>
            <a:endParaRPr lang="en-US" dirty="0"/>
          </a:p>
        </p:txBody>
      </p:sp>
      <p:sp>
        <p:nvSpPr>
          <p:cNvPr id="12"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Histogram equalization is a powerful point processing enhancement technique that seeks to optimize the contrast of an image at all points. </a:t>
            </a:r>
          </a:p>
          <a:p>
            <a:r>
              <a:rPr lang="en-US" dirty="0" smtClean="0"/>
              <a:t>As the name suggests, histogram equalization seeks to improve image contrast by flattening, or equalizing, the histogram of an image. </a:t>
            </a:r>
          </a:p>
          <a:p>
            <a:r>
              <a:rPr lang="en-US" dirty="0" smtClean="0"/>
              <a:t>A histogram is a table that simply counts the number of times a value appears in some data set.  </a:t>
            </a:r>
          </a:p>
          <a:p>
            <a:pPr lvl="1"/>
            <a:r>
              <a:rPr lang="en-US" dirty="0" smtClean="0"/>
              <a:t>In image processing, a histogram is a histogram of sample values. </a:t>
            </a:r>
          </a:p>
          <a:p>
            <a:pPr lvl="1"/>
            <a:r>
              <a:rPr lang="en-US" dirty="0" smtClean="0"/>
              <a:t>For an 8-bit image there will be 256 possible samples in the image and the histogram will simply count the number of times that each sample value actually occurs in the image.</a:t>
            </a:r>
          </a:p>
          <a:p>
            <a:pPr lvl="1"/>
            <a:r>
              <a:rPr lang="en-US" sz="2400" dirty="0" smtClean="0"/>
              <a:t>In other words, the histogram gives the frequency distribution of sample values within the image.</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76482" name="Picture 2"/>
          <p:cNvPicPr>
            <a:picLocks noChangeAspect="1" noChangeArrowheads="1"/>
          </p:cNvPicPr>
          <p:nvPr/>
        </p:nvPicPr>
        <p:blipFill>
          <a:blip r:embed="rId3"/>
          <a:srcRect/>
          <a:stretch>
            <a:fillRect/>
          </a:stretch>
        </p:blipFill>
        <p:spPr bwMode="auto">
          <a:xfrm>
            <a:off x="2415139" y="152400"/>
            <a:ext cx="6500121" cy="6324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Histogram Usage</a:t>
            </a:r>
            <a:endParaRPr lang="en-US" dirty="0"/>
          </a:p>
        </p:txBody>
      </p:sp>
      <p:sp>
        <p:nvSpPr>
          <p:cNvPr id="3" name="Content Placeholder 2"/>
          <p:cNvSpPr>
            <a:spLocks noGrp="1"/>
          </p:cNvSpPr>
          <p:nvPr>
            <p:ph sz="quarter" idx="1"/>
          </p:nvPr>
        </p:nvSpPr>
        <p:spPr/>
        <p:txBody>
          <a:bodyPr/>
          <a:lstStyle/>
          <a:p>
            <a:r>
              <a:rPr lang="en-US" dirty="0" smtClean="0"/>
              <a:t>Color histograms provide a concise but coarse characterization of an image</a:t>
            </a:r>
          </a:p>
          <a:p>
            <a:r>
              <a:rPr lang="en-US" dirty="0" smtClean="0"/>
              <a:t>Often used in CBIR systems</a:t>
            </a:r>
          </a:p>
          <a:p>
            <a:pPr lvl="1"/>
            <a:r>
              <a:rPr lang="en-US" dirty="0" smtClean="0"/>
              <a:t>Large database of images which can be searched by image content, not by keyword or metadata</a:t>
            </a:r>
          </a:p>
          <a:p>
            <a:pPr lvl="1"/>
            <a:r>
              <a:rPr lang="en-US" dirty="0" smtClean="0"/>
              <a:t>Use color histograms to refine the search</a:t>
            </a:r>
          </a:p>
          <a:p>
            <a:pPr lvl="1"/>
            <a:r>
              <a:rPr lang="en-US" dirty="0" smtClean="0"/>
              <a:t>Similar histograms are likely to reflect visually similar source images</a:t>
            </a:r>
          </a:p>
          <a:p>
            <a:pPr lvl="1"/>
            <a:r>
              <a:rPr lang="en-US" dirty="0" smtClean="0"/>
              <a:t>Two very dissimilar source images may have two similar histograms, however</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sz="quarter" idx="1"/>
          </p:nvPr>
        </p:nvSpPr>
        <p:spPr/>
        <p:txBody>
          <a:bodyPr>
            <a:normAutofit/>
          </a:bodyPr>
          <a:lstStyle/>
          <a:p>
            <a:r>
              <a:rPr lang="en-US" sz="2000" dirty="0" smtClean="0"/>
              <a:t>For an N-bit </a:t>
            </a:r>
            <a:r>
              <a:rPr lang="en-US" sz="2000" dirty="0" err="1" smtClean="0"/>
              <a:t>WxH</a:t>
            </a:r>
            <a:r>
              <a:rPr lang="en-US" sz="2000" dirty="0" smtClean="0"/>
              <a:t> grayscale image where the </a:t>
            </a:r>
            <a:r>
              <a:rPr lang="en-US" sz="2000" dirty="0" err="1" smtClean="0"/>
              <a:t>i</a:t>
            </a:r>
            <a:r>
              <a:rPr lang="en-US" sz="2000" baseline="30000" dirty="0" err="1" smtClean="0"/>
              <a:t>th</a:t>
            </a:r>
            <a:r>
              <a:rPr lang="en-US" sz="2000" dirty="0" smtClean="0"/>
              <a:t> sample is known to occur </a:t>
            </a:r>
            <a:r>
              <a:rPr lang="en-US" sz="2000" dirty="0" err="1" smtClean="0"/>
              <a:t>n</a:t>
            </a:r>
            <a:r>
              <a:rPr lang="en-US" sz="2000" baseline="-25000" dirty="0" err="1" smtClean="0"/>
              <a:t>i</a:t>
            </a:r>
            <a:r>
              <a:rPr lang="en-US" sz="2000" dirty="0" smtClean="0"/>
              <a:t> times, the histogram is given as:</a:t>
            </a:r>
          </a:p>
          <a:p>
            <a:endParaRPr lang="en-US" sz="2000" dirty="0" smtClean="0"/>
          </a:p>
          <a:p>
            <a:pPr>
              <a:buNone/>
            </a:pPr>
            <a:endParaRPr lang="en-US" sz="2000" dirty="0" smtClean="0"/>
          </a:p>
          <a:p>
            <a:r>
              <a:rPr lang="en-US" sz="2000" dirty="0" smtClean="0"/>
              <a:t>Histograms are typically normalized such that the histogram values sum to 1.  In Equation (5.10) the histogram is not normalized since the sum of the histogram values is WH.</a:t>
            </a:r>
          </a:p>
          <a:p>
            <a:r>
              <a:rPr lang="en-US" sz="2000" dirty="0" smtClean="0"/>
              <a:t>The normalized histogram is given in Equation (5.11), where hat-h(</a:t>
            </a:r>
            <a:r>
              <a:rPr lang="en-US" sz="2000" dirty="0" err="1" smtClean="0"/>
              <a:t>i</a:t>
            </a:r>
            <a:r>
              <a:rPr lang="en-US" sz="2000" dirty="0" smtClean="0"/>
              <a:t>) represents the probability that a randomly selected sample of the image that will have a value of </a:t>
            </a:r>
            <a:r>
              <a:rPr lang="en-US" sz="2000" dirty="0" err="1" smtClean="0"/>
              <a:t>i</a:t>
            </a:r>
            <a:r>
              <a:rPr lang="en-US" sz="2000" dirty="0" smtClean="0"/>
              <a:t>:</a:t>
            </a:r>
            <a:endParaRPr lang="en-US" sz="2000" dirty="0"/>
          </a:p>
        </p:txBody>
      </p:sp>
      <p:pic>
        <p:nvPicPr>
          <p:cNvPr id="267266" name="Picture 2"/>
          <p:cNvPicPr>
            <a:picLocks noChangeAspect="1" noChangeArrowheads="1"/>
          </p:cNvPicPr>
          <p:nvPr/>
        </p:nvPicPr>
        <p:blipFill>
          <a:blip r:embed="rId3"/>
          <a:srcRect/>
          <a:stretch>
            <a:fillRect/>
          </a:stretch>
        </p:blipFill>
        <p:spPr bwMode="auto">
          <a:xfrm>
            <a:off x="1143000" y="2057400"/>
            <a:ext cx="7010400" cy="430463"/>
          </a:xfrm>
          <a:prstGeom prst="rect">
            <a:avLst/>
          </a:prstGeom>
          <a:noFill/>
          <a:ln w="9525">
            <a:noFill/>
            <a:miter lim="800000"/>
            <a:headEnd/>
            <a:tailEnd/>
          </a:ln>
          <a:effectLst/>
        </p:spPr>
      </p:pic>
      <p:pic>
        <p:nvPicPr>
          <p:cNvPr id="267267" name="Picture 3"/>
          <p:cNvPicPr>
            <a:picLocks noChangeAspect="1" noChangeArrowheads="1"/>
          </p:cNvPicPr>
          <p:nvPr/>
        </p:nvPicPr>
        <p:blipFill>
          <a:blip r:embed="rId4"/>
          <a:srcRect/>
          <a:stretch>
            <a:fillRect/>
          </a:stretch>
        </p:blipFill>
        <p:spPr bwMode="auto">
          <a:xfrm>
            <a:off x="533400" y="5105400"/>
            <a:ext cx="8153400" cy="450544"/>
          </a:xfrm>
          <a:prstGeom prst="rect">
            <a:avLst/>
          </a:prstGeom>
          <a:noFill/>
          <a:ln w="9525">
            <a:noFill/>
            <a:miter lim="800000"/>
            <a:headEnd/>
            <a:tailEnd/>
          </a:ln>
          <a:effectLst/>
        </p:spPr>
      </p:pic>
      <p:sp>
        <p:nvSpPr>
          <p:cNvPr id="6"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 histogram is typically plotted as a bar chart where the horizontal axis corresponds to the dynamic range of the image and the height of each bar corresponds to the sample count or the probability. </a:t>
            </a:r>
          </a:p>
          <a:p>
            <a:endParaRPr lang="en-US" dirty="0" smtClean="0"/>
          </a:p>
          <a:p>
            <a:r>
              <a:rPr lang="en-US" dirty="0" smtClean="0"/>
              <a:t>Generally, the overall shape of a histogram doesn’t convey much useful information but there are several key insights that can be gained. </a:t>
            </a:r>
          </a:p>
          <a:p>
            <a:pPr lvl="1"/>
            <a:r>
              <a:rPr lang="en-US" dirty="0" smtClean="0"/>
              <a:t>The spread of the histogram relates directly to image contrast where </a:t>
            </a:r>
          </a:p>
          <a:p>
            <a:pPr lvl="2"/>
            <a:r>
              <a:rPr lang="en-US" dirty="0" smtClean="0"/>
              <a:t>narrow histogram distributions are representative of low contrast images</a:t>
            </a:r>
          </a:p>
          <a:p>
            <a:pPr lvl="2"/>
            <a:r>
              <a:rPr lang="en-US" dirty="0" smtClean="0"/>
              <a:t>wide distributions are representative of higher contrast images. </a:t>
            </a:r>
          </a:p>
          <a:p>
            <a:pPr lvl="1"/>
            <a:r>
              <a:rPr lang="en-US" dirty="0" smtClean="0"/>
              <a:t>Generally, the histogram of an underexposed image will have a relatively narrow distribution with a peak that is significantly shifted to the left</a:t>
            </a:r>
          </a:p>
          <a:p>
            <a:pPr lvl="1"/>
            <a:r>
              <a:rPr lang="en-US" dirty="0" smtClean="0"/>
              <a:t>Generally, the histogram of an overexposed image will have a relatively narrow distribution with a peak that is significantly shifted to the right.</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Example</a:t>
            </a:r>
            <a:endParaRPr lang="en-US" dirty="0"/>
          </a:p>
        </p:txBody>
      </p:sp>
      <p:pic>
        <p:nvPicPr>
          <p:cNvPr id="268290" name="Picture 2"/>
          <p:cNvPicPr>
            <a:picLocks noChangeAspect="1" noChangeArrowheads="1"/>
          </p:cNvPicPr>
          <p:nvPr/>
        </p:nvPicPr>
        <p:blipFill>
          <a:blip r:embed="rId3"/>
          <a:srcRect/>
          <a:stretch>
            <a:fillRect/>
          </a:stretch>
        </p:blipFill>
        <p:spPr bwMode="auto">
          <a:xfrm>
            <a:off x="381000" y="1676400"/>
            <a:ext cx="8478982" cy="3886200"/>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Histogram Example</a:t>
            </a:r>
            <a:endParaRPr lang="en-US" dirty="0"/>
          </a:p>
        </p:txBody>
      </p:sp>
      <p:pic>
        <p:nvPicPr>
          <p:cNvPr id="4" name="Content Placeholder 3" descr="port_hine_019_v169.jpg"/>
          <p:cNvPicPr>
            <a:picLocks noGrp="1" noChangeAspect="1"/>
          </p:cNvPicPr>
          <p:nvPr>
            <p:ph sz="quarter" idx="1"/>
          </p:nvPr>
        </p:nvPicPr>
        <p:blipFill>
          <a:blip r:embed="rId3" cstate="screen"/>
          <a:stretch>
            <a:fillRect/>
          </a:stretch>
        </p:blipFill>
        <p:spPr>
          <a:xfrm>
            <a:off x="990600" y="1371600"/>
            <a:ext cx="2608380" cy="3124200"/>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descr="HistogramExample_1.png"/>
          <p:cNvPicPr>
            <a:picLocks noChangeAspect="1"/>
          </p:cNvPicPr>
          <p:nvPr/>
        </p:nvPicPr>
        <p:blipFill>
          <a:blip r:embed="rId4"/>
          <a:stretch>
            <a:fillRect/>
          </a:stretch>
        </p:blipFill>
        <p:spPr>
          <a:xfrm>
            <a:off x="4114800" y="1371600"/>
            <a:ext cx="4593582" cy="3124200"/>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81000" y="4876800"/>
            <a:ext cx="8229600" cy="923330"/>
          </a:xfrm>
          <a:prstGeom prst="rect">
            <a:avLst/>
          </a:prstGeom>
          <a:noFill/>
        </p:spPr>
        <p:txBody>
          <a:bodyPr wrap="square" rtlCol="0">
            <a:spAutoFit/>
          </a:bodyPr>
          <a:lstStyle/>
          <a:p>
            <a:r>
              <a:rPr lang="en-US" dirty="0" smtClean="0"/>
              <a:t>The image is characterized by low contrast.  This is reflected in the histogram which shows that most samples are in a narrow region of the dynamic range (little information below 40 or above 190).</a:t>
            </a:r>
            <a:endParaRPr lang="en-US" dirty="0"/>
          </a:p>
        </p:txBody>
      </p:sp>
      <p:sp>
        <p:nvSpPr>
          <p:cNvPr id="7"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Histogram equalization is a way of improving the local contrast of an image without altering the global contrast to a significant degree. </a:t>
            </a:r>
          </a:p>
          <a:p>
            <a:pPr lvl="1"/>
            <a:r>
              <a:rPr lang="en-US" dirty="0" smtClean="0"/>
              <a:t>This method is especially useful in images having large regions of similar tone such as an image with a very light background and dark foreground. </a:t>
            </a:r>
          </a:p>
          <a:p>
            <a:pPr lvl="1"/>
            <a:r>
              <a:rPr lang="en-US" dirty="0" smtClean="0"/>
              <a:t>Histogram equalization can expose hidden details in an image by stretching out the contrast of local regions and hence making the differences in the region more pronounced and visible.</a:t>
            </a:r>
          </a:p>
          <a:p>
            <a:pPr lvl="1"/>
            <a:r>
              <a:rPr lang="en-US" dirty="0" smtClean="0"/>
              <a:t>Non-linear point processing technique that attempts to flatten the histogram such that there are equal numbers of each sample value in the image.</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sz="quarter" idx="1"/>
          </p:nvPr>
        </p:nvSpPr>
        <p:spPr/>
        <p:txBody>
          <a:bodyPr/>
          <a:lstStyle/>
          <a:p>
            <a:r>
              <a:rPr lang="en-US" dirty="0" smtClean="0"/>
              <a:t>Uses the cumulative distribution function (CDF) as the lookup table.</a:t>
            </a:r>
          </a:p>
          <a:p>
            <a:r>
              <a:rPr lang="en-US" dirty="0" smtClean="0"/>
              <a:t>Given an N-bit image having histogram h, the normalized CDF is given by:</a:t>
            </a:r>
          </a:p>
          <a:p>
            <a:endParaRPr lang="en-US" dirty="0" smtClean="0"/>
          </a:p>
          <a:p>
            <a:endParaRPr lang="en-US" dirty="0" smtClean="0"/>
          </a:p>
          <a:p>
            <a:endParaRPr lang="en-US" dirty="0" smtClean="0"/>
          </a:p>
          <a:p>
            <a:r>
              <a:rPr lang="en-US" dirty="0" smtClean="0"/>
              <a:t>The CDF essentially answer the question “</a:t>
            </a:r>
            <a:r>
              <a:rPr lang="en-US" i="1" dirty="0" smtClean="0"/>
              <a:t>what percentage of the samples in an image are equal-to-or-less-than value j?”</a:t>
            </a:r>
          </a:p>
          <a:p>
            <a:r>
              <a:rPr lang="en-US" dirty="0" smtClean="0"/>
              <a:t>The normalized CDF must be rescaled to [0,255] and is then used as the lookup table.</a:t>
            </a:r>
            <a:endParaRPr lang="en-US" dirty="0"/>
          </a:p>
        </p:txBody>
      </p:sp>
      <p:pic>
        <p:nvPicPr>
          <p:cNvPr id="269314" name="Picture 2"/>
          <p:cNvPicPr>
            <a:picLocks noChangeAspect="1" noChangeArrowheads="1"/>
          </p:cNvPicPr>
          <p:nvPr/>
        </p:nvPicPr>
        <p:blipFill>
          <a:blip r:embed="rId3"/>
          <a:srcRect/>
          <a:stretch>
            <a:fillRect/>
          </a:stretch>
        </p:blipFill>
        <p:spPr bwMode="auto">
          <a:xfrm>
            <a:off x="1371600" y="3200400"/>
            <a:ext cx="6096000" cy="814445"/>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CDF (Extra notes)</a:t>
            </a:r>
            <a:endParaRPr lang="en-US" dirty="0"/>
          </a:p>
        </p:txBody>
      </p:sp>
      <p:sp>
        <p:nvSpPr>
          <p:cNvPr id="3" name="Content Placeholder 2"/>
          <p:cNvSpPr>
            <a:spLocks noGrp="1"/>
          </p:cNvSpPr>
          <p:nvPr>
            <p:ph sz="quarter" idx="1"/>
          </p:nvPr>
        </p:nvSpPr>
        <p:spPr/>
        <p:txBody>
          <a:bodyPr/>
          <a:lstStyle/>
          <a:p>
            <a:r>
              <a:rPr lang="en-US" dirty="0" smtClean="0"/>
              <a:t>The CDF is monotonically increasing</a:t>
            </a:r>
          </a:p>
          <a:p>
            <a:r>
              <a:rPr lang="en-US" dirty="0" smtClean="0"/>
              <a:t>The derivative (slope) of the CDF is steep where there is a lot of information in the source and is flat where there is little information in the source.</a:t>
            </a:r>
          </a:p>
          <a:p>
            <a:r>
              <a:rPr lang="en-US" dirty="0" smtClean="0"/>
              <a:t>The CDF of a perfectly equalized image is a straight line with a slope of 1.</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2130</TotalTime>
  <Words>1102</Words>
  <Application>Microsoft Office PowerPoint</Application>
  <PresentationFormat>On-screen Show (4:3)</PresentationFormat>
  <Paragraphs>122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Origin</vt:lpstr>
      <vt:lpstr>Point Processing</vt:lpstr>
      <vt:lpstr>Histogram Equalization</vt:lpstr>
      <vt:lpstr>Histogram Equalization</vt:lpstr>
      <vt:lpstr>Histogram Equalization</vt:lpstr>
      <vt:lpstr>Histogram Example</vt:lpstr>
      <vt:lpstr>Histogram Example</vt:lpstr>
      <vt:lpstr>Histogram Equalization</vt:lpstr>
      <vt:lpstr>Histogram Equalization</vt:lpstr>
      <vt:lpstr>CDF (Extra notes)</vt:lpstr>
      <vt:lpstr>Numeric Example of Equalization</vt:lpstr>
      <vt:lpstr>Example</vt:lpstr>
      <vt:lpstr>Example</vt:lpstr>
      <vt:lpstr>Histogram Equalizing Color Images</vt:lpstr>
      <vt:lpstr>Histogram Equalizing Color Images</vt:lpstr>
      <vt:lpstr>Implementation (Histogram)</vt:lpstr>
      <vt:lpstr>Implementation (Histogram) (Continued)</vt:lpstr>
      <vt:lpstr>Local equalization</vt:lpstr>
      <vt:lpstr>Color Histogram</vt:lpstr>
      <vt:lpstr>Color Histogram</vt:lpstr>
      <vt:lpstr>Example</vt:lpstr>
      <vt:lpstr>Color Histogram Usage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Processing</dc:title>
  <dc:creator>Kenny Hunt</dc:creator>
  <cp:lastModifiedBy>kenny</cp:lastModifiedBy>
  <cp:revision>244</cp:revision>
  <dcterms:created xsi:type="dcterms:W3CDTF">2008-09-24T15:01:55Z</dcterms:created>
  <dcterms:modified xsi:type="dcterms:W3CDTF">2010-09-07T14:28:24Z</dcterms:modified>
</cp:coreProperties>
</file>