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5"/>
  </p:notesMasterIdLst>
  <p:sldIdLst>
    <p:sldId id="256" r:id="rId2"/>
    <p:sldId id="325" r:id="rId3"/>
    <p:sldId id="397" r:id="rId4"/>
    <p:sldId id="328" r:id="rId5"/>
    <p:sldId id="329" r:id="rId6"/>
    <p:sldId id="330" r:id="rId7"/>
    <p:sldId id="398" r:id="rId8"/>
    <p:sldId id="399" r:id="rId9"/>
    <p:sldId id="400" r:id="rId10"/>
    <p:sldId id="336" r:id="rId11"/>
    <p:sldId id="332"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348" r:id="rId30"/>
    <p:sldId id="418" r:id="rId31"/>
    <p:sldId id="419" r:id="rId32"/>
    <p:sldId id="386" r:id="rId33"/>
    <p:sldId id="4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166" d="100"/>
          <a:sy n="166" d="100"/>
        </p:scale>
        <p:origin x="-192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1CC74-4A26-4944-BFA1-B577189284A6}" type="datetimeFigureOut">
              <a:rPr lang="en-US" smtClean="0"/>
              <a:pPr/>
              <a:t>9/7/2010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F9303-300E-4E66-91A2-C3F4AFDCF4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AF9303-300E-4E66-91A2-C3F4AFDCF4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8CFA630-13BB-46C4-BD44-B2C5F9B66074}" type="datetimeFigureOut">
              <a:rPr lang="en-US" smtClean="0"/>
              <a:pPr/>
              <a:t>9/7/2010</a:t>
            </a:fld>
            <a:endParaRPr lang="en-US" dirty="0">
              <a:solidFill>
                <a:srgbClr val="FFFFFF"/>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solidFill>
                <a:srgbClr val="FFFFFF"/>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BC5217A8-0E06-4059-AC45-433E2E67A85D}" type="slidenum">
              <a:rPr kumimoji="0" lang="en-US" smtClean="0"/>
              <a:pPr/>
              <a:t>‹#›</a:t>
            </a:fld>
            <a:endParaRPr kumimoji="0" lang="en-US" dirty="0">
              <a:solidFill>
                <a:srgbClr val="FFFFFF"/>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dirty="0">
              <a:solidFill>
                <a:schemeClr val="tx2"/>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CFA630-13BB-46C4-BD44-B2C5F9B66074}" type="datetimeFigureOut">
              <a:rPr lang="en-US" smtClean="0"/>
              <a:pPr/>
              <a:t>9/7/2010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8CFA630-13BB-46C4-BD44-B2C5F9B66074}" type="datetimeFigureOut">
              <a:rPr lang="en-US" smtClean="0"/>
              <a:pPr/>
              <a:t>9/7/2010</a:t>
            </a:fld>
            <a:endParaRPr lang="en-US">
              <a:solidFill>
                <a:schemeClr val="tx2"/>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solidFill>
                <a:schemeClr val="tx2"/>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BC5217A8-0E06-4059-AC45-433E2E67A85D}"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CFA630-13BB-46C4-BD44-B2C5F9B66074}" type="datetimeFigureOut">
              <a:rPr lang="en-US" smtClean="0"/>
              <a:pPr/>
              <a:t>9/7/2010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FA630-13BB-46C4-BD44-B2C5F9B66074}" type="datetimeFigureOut">
              <a:rPr lang="en-US" smtClean="0"/>
              <a:pPr/>
              <a:t>9/7/2010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9/7/2010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9/7/2010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BC5217A8-0E06-4059-AC45-433E2E67A85D}"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8CFA630-13BB-46C4-BD44-B2C5F9B66074}" type="datetimeFigureOut">
              <a:rPr lang="en-US" smtClean="0"/>
              <a:pPr/>
              <a:t>9/7/2010</a:t>
            </a:fld>
            <a:endParaRPr lang="en-US" sz="10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0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r" eaLnBrk="1" latinLnBrk="0" hangingPunct="1"/>
            <a:fld id="{BC5217A8-0E06-4059-AC45-433E2E67A85D}" type="slidenum">
              <a:rPr kumimoji="0" lang="en-US" smtClean="0"/>
              <a:pPr algn="r" eaLnBrk="1" latinLnBrk="0" hangingPunct="1"/>
              <a:t>‹#›</a:t>
            </a:fld>
            <a:endParaRPr kumimoji="0" lang="en-US" sz="11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Point Processing</a:t>
            </a:r>
            <a:endParaRPr lang="en-US" dirty="0"/>
          </a:p>
        </p:txBody>
      </p:sp>
      <p:sp>
        <p:nvSpPr>
          <p:cNvPr id="3" name="Subtitle 2"/>
          <p:cNvSpPr>
            <a:spLocks noGrp="1"/>
          </p:cNvSpPr>
          <p:nvPr>
            <p:ph type="subTitle" idx="1"/>
          </p:nvPr>
        </p:nvSpPr>
        <p:spPr/>
        <p:txBody>
          <a:bodyPr/>
          <a:lstStyle/>
          <a:p>
            <a:r>
              <a:rPr lang="en-US" dirty="0" smtClean="0"/>
              <a:t>Point by Point by Point</a:t>
            </a:r>
            <a:endParaRPr lang="en-US" dirty="0"/>
          </a:p>
        </p:txBody>
      </p:sp>
      <p:pic>
        <p:nvPicPr>
          <p:cNvPr id="4" name="Picture 2" descr="http://upload.wikimedia.org/wikipedia/commons/5/5d/Seurat-La_Parade_detail.jpg"/>
          <p:cNvPicPr>
            <a:picLocks noChangeAspect="1" noChangeArrowheads="1"/>
          </p:cNvPicPr>
          <p:nvPr/>
        </p:nvPicPr>
        <p:blipFill>
          <a:blip r:embed="rId3"/>
          <a:srcRect/>
          <a:stretch>
            <a:fillRect/>
          </a:stretch>
        </p:blipFill>
        <p:spPr bwMode="auto">
          <a:xfrm>
            <a:off x="1295400" y="381000"/>
            <a:ext cx="3124200" cy="5068242"/>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Graphical Examples</a:t>
            </a:r>
            <a:endParaRPr lang="en-US" dirty="0"/>
          </a:p>
        </p:txBody>
      </p:sp>
      <p:pic>
        <p:nvPicPr>
          <p:cNvPr id="136193" name="Picture 1"/>
          <p:cNvPicPr>
            <a:picLocks noChangeAspect="1" noChangeArrowheads="1"/>
          </p:cNvPicPr>
          <p:nvPr/>
        </p:nvPicPr>
        <p:blipFill>
          <a:blip r:embed="rId3"/>
          <a:srcRect/>
          <a:stretch>
            <a:fillRect/>
          </a:stretch>
        </p:blipFill>
        <p:spPr bwMode="auto">
          <a:xfrm>
            <a:off x="1981200" y="1219200"/>
            <a:ext cx="502257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a:t>
            </a:r>
            <a:endParaRPr lang="en-US" dirty="0"/>
          </a:p>
        </p:txBody>
      </p:sp>
      <p:pic>
        <p:nvPicPr>
          <p:cNvPr id="6" name="Picture 5" descr="port_lange_051_v81.jpg"/>
          <p:cNvPicPr>
            <a:picLocks noChangeAspect="1"/>
          </p:cNvPicPr>
          <p:nvPr/>
        </p:nvPicPr>
        <p:blipFill>
          <a:blip r:embed="rId3"/>
          <a:stretch>
            <a:fillRect/>
          </a:stretch>
        </p:blipFill>
        <p:spPr>
          <a:xfrm>
            <a:off x="533400" y="1371599"/>
            <a:ext cx="3657600" cy="4529797"/>
          </a:xfrm>
          <a:prstGeom prst="rect">
            <a:avLst/>
          </a:prstGeom>
          <a:ln w="12700">
            <a:solidFill>
              <a:schemeClr val="tx1"/>
            </a:solidFill>
          </a:ln>
          <a:effectLst>
            <a:outerShdw blurRad="292100" dist="139700" dir="2700000" algn="tl" rotWithShape="0">
              <a:srgbClr val="333333">
                <a:alpha val="65000"/>
              </a:srgbClr>
            </a:outerShdw>
          </a:effectLst>
        </p:spPr>
      </p:pic>
      <p:grpSp>
        <p:nvGrpSpPr>
          <p:cNvPr id="14" name="Group 13"/>
          <p:cNvGrpSpPr/>
          <p:nvPr/>
        </p:nvGrpSpPr>
        <p:grpSpPr>
          <a:xfrm>
            <a:off x="4724400" y="685800"/>
            <a:ext cx="1828800" cy="2700754"/>
            <a:chOff x="4953000" y="457200"/>
            <a:chExt cx="1828800" cy="2700754"/>
          </a:xfrm>
        </p:grpSpPr>
        <p:pic>
          <p:nvPicPr>
            <p:cNvPr id="7" name="Picture 6" descr="port_lange_051_v81.jpg"/>
            <p:cNvPicPr>
              <a:picLocks noChangeAspect="1"/>
            </p:cNvPicPr>
            <p:nvPr/>
          </p:nvPicPr>
          <p:blipFill>
            <a:blip r:embed="rId4" cstate="screen"/>
            <a:stretch>
              <a:fillRect/>
            </a:stretch>
          </p:blipFill>
          <p:spPr>
            <a:xfrm>
              <a:off x="4953000" y="457200"/>
              <a:ext cx="1828800" cy="2264898"/>
            </a:xfrm>
            <a:prstGeom prst="rect">
              <a:avLst/>
            </a:prstGeom>
            <a:ln w="12700">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4953000" y="2819400"/>
              <a:ext cx="1828800" cy="338554"/>
            </a:xfrm>
            <a:prstGeom prst="rect">
              <a:avLst/>
            </a:prstGeom>
            <a:noFill/>
          </p:spPr>
          <p:txBody>
            <a:bodyPr wrap="square" rtlCol="0">
              <a:spAutoFit/>
            </a:bodyPr>
            <a:lstStyle/>
            <a:p>
              <a:pPr algn="ctr"/>
              <a:r>
                <a:rPr lang="en-US" sz="1600" dirty="0" smtClean="0"/>
                <a:t>gain = 1, bias = 55</a:t>
              </a:r>
              <a:endParaRPr lang="en-US" sz="1600" dirty="0"/>
            </a:p>
          </p:txBody>
        </p:sp>
      </p:grpSp>
      <p:grpSp>
        <p:nvGrpSpPr>
          <p:cNvPr id="17" name="Group 16"/>
          <p:cNvGrpSpPr/>
          <p:nvPr/>
        </p:nvGrpSpPr>
        <p:grpSpPr>
          <a:xfrm>
            <a:off x="6858000" y="3657600"/>
            <a:ext cx="1828800" cy="2776954"/>
            <a:chOff x="7086600" y="3429000"/>
            <a:chExt cx="1828800" cy="2776954"/>
          </a:xfrm>
        </p:grpSpPr>
        <p:pic>
          <p:nvPicPr>
            <p:cNvPr id="9" name="Picture 8" descr="port_lange_051_v81.jpg"/>
            <p:cNvPicPr>
              <a:picLocks noChangeAspect="1"/>
            </p:cNvPicPr>
            <p:nvPr/>
          </p:nvPicPr>
          <p:blipFill>
            <a:blip r:embed="rId5" cstate="screen"/>
            <a:stretch>
              <a:fillRect/>
            </a:stretch>
          </p:blipFill>
          <p:spPr>
            <a:xfrm>
              <a:off x="7086600" y="3429000"/>
              <a:ext cx="1828800" cy="2264898"/>
            </a:xfrm>
            <a:prstGeom prst="rect">
              <a:avLst/>
            </a:prstGeom>
            <a:ln w="12700">
              <a:solidFill>
                <a:schemeClr val="tx1"/>
              </a:solidFill>
            </a:ln>
            <a:effectLst>
              <a:outerShdw blurRad="292100" dist="139700" dir="2700000" algn="tl" rotWithShape="0">
                <a:srgbClr val="333333">
                  <a:alpha val="65000"/>
                </a:srgbClr>
              </a:outerShdw>
            </a:effectLst>
          </p:spPr>
        </p:pic>
        <p:sp>
          <p:nvSpPr>
            <p:cNvPr id="11" name="TextBox 10"/>
            <p:cNvSpPr txBox="1"/>
            <p:nvPr/>
          </p:nvSpPr>
          <p:spPr>
            <a:xfrm>
              <a:off x="7086600" y="5867400"/>
              <a:ext cx="1828800" cy="338554"/>
            </a:xfrm>
            <a:prstGeom prst="rect">
              <a:avLst/>
            </a:prstGeom>
            <a:noFill/>
          </p:spPr>
          <p:txBody>
            <a:bodyPr wrap="square" rtlCol="0">
              <a:spAutoFit/>
            </a:bodyPr>
            <a:lstStyle/>
            <a:p>
              <a:pPr algn="ctr"/>
              <a:r>
                <a:rPr lang="en-US" sz="1600" dirty="0" smtClean="0"/>
                <a:t>gain = .5, bias=0</a:t>
              </a:r>
              <a:endParaRPr lang="en-US" sz="1600" dirty="0"/>
            </a:p>
          </p:txBody>
        </p:sp>
      </p:grpSp>
      <p:grpSp>
        <p:nvGrpSpPr>
          <p:cNvPr id="16" name="Group 15"/>
          <p:cNvGrpSpPr/>
          <p:nvPr/>
        </p:nvGrpSpPr>
        <p:grpSpPr>
          <a:xfrm>
            <a:off x="4800600" y="3657600"/>
            <a:ext cx="1828800" cy="2776954"/>
            <a:chOff x="5029200" y="3429000"/>
            <a:chExt cx="1828800" cy="2776954"/>
          </a:xfrm>
        </p:grpSpPr>
        <p:pic>
          <p:nvPicPr>
            <p:cNvPr id="8" name="Picture 7" descr="port_lange_051_v81.jpg"/>
            <p:cNvPicPr>
              <a:picLocks noChangeAspect="1"/>
            </p:cNvPicPr>
            <p:nvPr/>
          </p:nvPicPr>
          <p:blipFill>
            <a:blip r:embed="rId6"/>
            <a:stretch>
              <a:fillRect/>
            </a:stretch>
          </p:blipFill>
          <p:spPr>
            <a:xfrm>
              <a:off x="5029200" y="3429000"/>
              <a:ext cx="1828800" cy="2264898"/>
            </a:xfrm>
            <a:prstGeom prst="rect">
              <a:avLst/>
            </a:prstGeom>
            <a:ln w="12700">
              <a:solidFill>
                <a:schemeClr val="tx1"/>
              </a:solidFill>
            </a:ln>
            <a:effectLst>
              <a:outerShdw blurRad="292100" dist="139700" dir="2700000" algn="tl" rotWithShape="0">
                <a:srgbClr val="333333">
                  <a:alpha val="65000"/>
                </a:srgbClr>
              </a:outerShdw>
            </a:effectLst>
          </p:spPr>
        </p:pic>
        <p:sp>
          <p:nvSpPr>
            <p:cNvPr id="12" name="TextBox 11"/>
            <p:cNvSpPr txBox="1"/>
            <p:nvPr/>
          </p:nvSpPr>
          <p:spPr>
            <a:xfrm>
              <a:off x="5029200" y="5867400"/>
              <a:ext cx="1828800" cy="338554"/>
            </a:xfrm>
            <a:prstGeom prst="rect">
              <a:avLst/>
            </a:prstGeom>
            <a:noFill/>
          </p:spPr>
          <p:txBody>
            <a:bodyPr wrap="square" rtlCol="0">
              <a:spAutoFit/>
            </a:bodyPr>
            <a:lstStyle/>
            <a:p>
              <a:pPr algn="ctr"/>
              <a:r>
                <a:rPr lang="en-US" sz="1600" dirty="0" smtClean="0"/>
                <a:t>gain = 2, bias=0</a:t>
              </a:r>
              <a:endParaRPr lang="en-US" sz="1600" dirty="0"/>
            </a:p>
          </p:txBody>
        </p:sp>
      </p:grpSp>
      <p:grpSp>
        <p:nvGrpSpPr>
          <p:cNvPr id="15" name="Group 14"/>
          <p:cNvGrpSpPr/>
          <p:nvPr/>
        </p:nvGrpSpPr>
        <p:grpSpPr>
          <a:xfrm>
            <a:off x="6781800" y="685800"/>
            <a:ext cx="1828800" cy="2700754"/>
            <a:chOff x="7010400" y="457200"/>
            <a:chExt cx="1828800" cy="2700754"/>
          </a:xfrm>
        </p:grpSpPr>
        <p:pic>
          <p:nvPicPr>
            <p:cNvPr id="5" name="Picture 4" descr="port_lange_051_v81.jpg"/>
            <p:cNvPicPr>
              <a:picLocks noChangeAspect="1"/>
            </p:cNvPicPr>
            <p:nvPr/>
          </p:nvPicPr>
          <p:blipFill>
            <a:blip r:embed="rId7"/>
            <a:stretch>
              <a:fillRect/>
            </a:stretch>
          </p:blipFill>
          <p:spPr>
            <a:xfrm>
              <a:off x="7010400" y="457200"/>
              <a:ext cx="1828800" cy="2264898"/>
            </a:xfrm>
            <a:prstGeom prst="rect">
              <a:avLst/>
            </a:prstGeom>
            <a:ln w="12700">
              <a:solidFill>
                <a:schemeClr val="tx1"/>
              </a:solidFill>
            </a:ln>
            <a:effectLst>
              <a:outerShdw blurRad="292100" dist="139700" dir="2700000" algn="tl" rotWithShape="0">
                <a:srgbClr val="333333">
                  <a:alpha val="65000"/>
                </a:srgbClr>
              </a:outerShdw>
            </a:effectLst>
          </p:spPr>
        </p:pic>
        <p:sp>
          <p:nvSpPr>
            <p:cNvPr id="13" name="TextBox 12"/>
            <p:cNvSpPr txBox="1"/>
            <p:nvPr/>
          </p:nvSpPr>
          <p:spPr>
            <a:xfrm>
              <a:off x="7010400" y="2819400"/>
              <a:ext cx="1828800" cy="338554"/>
            </a:xfrm>
            <a:prstGeom prst="rect">
              <a:avLst/>
            </a:prstGeom>
            <a:noFill/>
          </p:spPr>
          <p:txBody>
            <a:bodyPr wrap="square" rtlCol="0">
              <a:spAutoFit/>
            </a:bodyPr>
            <a:lstStyle/>
            <a:p>
              <a:pPr algn="ctr"/>
              <a:r>
                <a:rPr lang="en-US" sz="1600" dirty="0" smtClean="0"/>
                <a:t>gain = 1, bias = -55</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Data and Visualization</a:t>
            </a:r>
            <a:endParaRPr lang="en-US" dirty="0"/>
          </a:p>
        </p:txBody>
      </p:sp>
      <p:sp>
        <p:nvSpPr>
          <p:cNvPr id="3" name="Content Placeholder 2"/>
          <p:cNvSpPr>
            <a:spLocks noGrp="1"/>
          </p:cNvSpPr>
          <p:nvPr>
            <p:ph sz="quarter" idx="1"/>
          </p:nvPr>
        </p:nvSpPr>
        <p:spPr>
          <a:xfrm>
            <a:off x="457200" y="1219200"/>
            <a:ext cx="8229600" cy="4191000"/>
          </a:xfrm>
        </p:spPr>
        <p:txBody>
          <a:bodyPr>
            <a:noAutofit/>
          </a:bodyPr>
          <a:lstStyle/>
          <a:p>
            <a:r>
              <a:rPr lang="en-US" sz="2800" dirty="0" smtClean="0"/>
              <a:t>Linear scaling is often used to map data that is not essentially visual in nature into an appropriate form for visual analysis. </a:t>
            </a:r>
          </a:p>
          <a:p>
            <a:pPr lvl="1"/>
            <a:r>
              <a:rPr lang="en-US" sz="2400" dirty="0" smtClean="0"/>
              <a:t>A thermal imaging system, for example, essentially detects temperatures by sensing the infrared spectrum.  The system may produce a two-dimensional table of temperature readings that indirectly correspond to a visual image but are in the wrong form for rendering.</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Data</a:t>
            </a:r>
            <a:endParaRPr lang="en-US" dirty="0"/>
          </a:p>
        </p:txBody>
      </p:sp>
      <p:sp>
        <p:nvSpPr>
          <p:cNvPr id="3" name="Content Placeholder 2"/>
          <p:cNvSpPr>
            <a:spLocks noGrp="1"/>
          </p:cNvSpPr>
          <p:nvPr>
            <p:ph sz="quarter" idx="1"/>
          </p:nvPr>
        </p:nvSpPr>
        <p:spPr/>
        <p:txBody>
          <a:bodyPr/>
          <a:lstStyle/>
          <a:p>
            <a:pPr marL="274320" lvl="1">
              <a:spcBef>
                <a:spcPts val="600"/>
              </a:spcBef>
              <a:buClr>
                <a:schemeClr val="accent1"/>
              </a:buClr>
            </a:pPr>
            <a:r>
              <a:rPr lang="en-US" sz="1800" dirty="0" smtClean="0"/>
              <a:t>Consider the image of a dog on a hot summer evening.  The range of temperatures might extend from 71.5 to 99.3 but these values don’t correspond well to visual data (it’s a mostly dark-gray image with little contrast).</a:t>
            </a:r>
          </a:p>
          <a:p>
            <a:pPr marL="274320" lvl="1">
              <a:spcBef>
                <a:spcPts val="600"/>
              </a:spcBef>
              <a:buClr>
                <a:schemeClr val="accent1"/>
              </a:buClr>
            </a:pPr>
            <a:r>
              <a:rPr lang="en-US" sz="1800" dirty="0" smtClean="0"/>
              <a:t>The data can be rescaled to increase contrast enhance the visual interpretation of the data.</a:t>
            </a:r>
          </a:p>
          <a:p>
            <a:endParaRPr lang="en-US" dirty="0"/>
          </a:p>
        </p:txBody>
      </p:sp>
      <p:pic>
        <p:nvPicPr>
          <p:cNvPr id="4" name="Picture 2"/>
          <p:cNvPicPr>
            <a:picLocks noChangeAspect="1" noChangeArrowheads="1"/>
          </p:cNvPicPr>
          <p:nvPr/>
        </p:nvPicPr>
        <p:blipFill>
          <a:blip r:embed="rId3"/>
          <a:srcRect/>
          <a:stretch>
            <a:fillRect/>
          </a:stretch>
        </p:blipFill>
        <p:spPr bwMode="auto">
          <a:xfrm>
            <a:off x="1371600" y="3048000"/>
            <a:ext cx="6477000" cy="2974133"/>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Stretching</a:t>
            </a:r>
            <a:endParaRPr lang="en-US" dirty="0"/>
          </a:p>
        </p:txBody>
      </p:sp>
      <p:sp>
        <p:nvSpPr>
          <p:cNvPr id="3" name="Content Placeholder 2"/>
          <p:cNvSpPr>
            <a:spLocks noGrp="1"/>
          </p:cNvSpPr>
          <p:nvPr>
            <p:ph sz="quarter" idx="1"/>
          </p:nvPr>
        </p:nvSpPr>
        <p:spPr/>
        <p:txBody>
          <a:bodyPr/>
          <a:lstStyle/>
          <a:p>
            <a:r>
              <a:rPr lang="en-US" dirty="0" smtClean="0"/>
              <a:t>If the goal of rescaling is to </a:t>
            </a:r>
            <a:r>
              <a:rPr lang="en-US" i="1" dirty="0" smtClean="0"/>
              <a:t>maximize the contrast </a:t>
            </a:r>
            <a:r>
              <a:rPr lang="en-US" dirty="0" smtClean="0"/>
              <a:t>of an image, then a precise selection of the gain and bias parameters is required. </a:t>
            </a:r>
          </a:p>
          <a:p>
            <a:r>
              <a:rPr lang="en-US" dirty="0" smtClean="0"/>
              <a:t>Given a two-dimensional data set in the interval [a; b] the optimal gain and bias values for an 8-bit system are given below.  </a:t>
            </a:r>
          </a:p>
          <a:p>
            <a:pPr lvl="1"/>
            <a:r>
              <a:rPr lang="en-US" dirty="0" smtClean="0"/>
              <a:t>For color depths other than 8 the value 255 should be replaced by the largest sample value  allowed in the destination image.</a:t>
            </a:r>
            <a:endParaRPr lang="en-US" dirty="0"/>
          </a:p>
        </p:txBody>
      </p:sp>
      <p:pic>
        <p:nvPicPr>
          <p:cNvPr id="253954" name="Picture 2"/>
          <p:cNvPicPr>
            <a:picLocks noChangeAspect="1" noChangeArrowheads="1"/>
          </p:cNvPicPr>
          <p:nvPr/>
        </p:nvPicPr>
        <p:blipFill>
          <a:blip r:embed="rId3"/>
          <a:srcRect/>
          <a:stretch>
            <a:fillRect/>
          </a:stretch>
        </p:blipFill>
        <p:spPr bwMode="auto">
          <a:xfrm>
            <a:off x="990600" y="5105400"/>
            <a:ext cx="7334250" cy="940965"/>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Rescaling Color Images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Rescaling can be naturally extended to color images by rescaling every band of the source using the same gain and bias settings. </a:t>
            </a:r>
          </a:p>
          <a:p>
            <a:r>
              <a:rPr lang="en-US" dirty="0" smtClean="0"/>
              <a:t>It is, however, often desirable to apply different gain and bias values to each band of a color image separately.</a:t>
            </a:r>
          </a:p>
          <a:p>
            <a:pPr lvl="1"/>
            <a:r>
              <a:rPr lang="en-US" dirty="0" smtClean="0"/>
              <a:t>Consider, for example, a color image that utilizes the HSB color model.   Since all color information is contained in the H and S bands, it may be useful to adjust the brightness, encoded in band B, without altering the color of the image in any way. </a:t>
            </a:r>
          </a:p>
          <a:p>
            <a:pPr lvl="1"/>
            <a:r>
              <a:rPr lang="en-US" dirty="0" smtClean="0"/>
              <a:t>Alternately, consider an RGB image that has, in the process of acquisition, become unbalanced in the color domain.  It may be desirable to adjust the relative RGB colors by scaling each band independently of the others. </a:t>
            </a:r>
          </a:p>
          <a:p>
            <a:r>
              <a:rPr lang="en-US" dirty="0" smtClean="0"/>
              <a:t>Rescaling the bands of a color image in a non-uniform manner is a straightforward extension to the uniform approach where each band is treated as a single grayscale image.</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4978" name="Picture 2"/>
          <p:cNvPicPr>
            <a:picLocks noChangeAspect="1" noChangeArrowheads="1"/>
          </p:cNvPicPr>
          <p:nvPr/>
        </p:nvPicPr>
        <p:blipFill>
          <a:blip r:embed="rId3"/>
          <a:srcRect/>
          <a:stretch>
            <a:fillRect/>
          </a:stretch>
        </p:blipFill>
        <p:spPr bwMode="auto">
          <a:xfrm>
            <a:off x="2209800" y="304800"/>
            <a:ext cx="4629150" cy="61245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RescaleOp</a:t>
            </a:r>
            <a:endParaRPr lang="en-US" dirty="0"/>
          </a:p>
        </p:txBody>
      </p:sp>
      <p:sp>
        <p:nvSpPr>
          <p:cNvPr id="3" name="Content Placeholder 2"/>
          <p:cNvSpPr>
            <a:spLocks noGrp="1"/>
          </p:cNvSpPr>
          <p:nvPr>
            <p:ph sz="quarter" idx="1"/>
          </p:nvPr>
        </p:nvSpPr>
        <p:spPr>
          <a:xfrm>
            <a:off x="457200" y="1219200"/>
            <a:ext cx="8229600" cy="1828800"/>
          </a:xfrm>
        </p:spPr>
        <p:txBody>
          <a:bodyPr>
            <a:normAutofit fontScale="70000" lnSpcReduction="20000"/>
          </a:bodyPr>
          <a:lstStyle/>
          <a:p>
            <a:r>
              <a:rPr lang="en-US" dirty="0" smtClean="0"/>
              <a:t>Linear scaling is so common that Java contains a </a:t>
            </a:r>
            <a:r>
              <a:rPr lang="en-US" dirty="0" err="1" smtClean="0"/>
              <a:t>RescaleOp</a:t>
            </a:r>
            <a:r>
              <a:rPr lang="en-US" dirty="0" smtClean="0"/>
              <a:t> class for this purpose.</a:t>
            </a:r>
          </a:p>
          <a:p>
            <a:r>
              <a:rPr lang="en-US" dirty="0" smtClean="0"/>
              <a:t>The constructor accepts three parameters</a:t>
            </a:r>
          </a:p>
          <a:p>
            <a:pPr lvl="1"/>
            <a:r>
              <a:rPr lang="en-US" dirty="0" smtClean="0"/>
              <a:t>The gain (a float)</a:t>
            </a:r>
          </a:p>
          <a:p>
            <a:pPr lvl="1"/>
            <a:r>
              <a:rPr lang="en-US" dirty="0" smtClean="0"/>
              <a:t>The bias (a float)</a:t>
            </a:r>
          </a:p>
          <a:p>
            <a:pPr lvl="1"/>
            <a:r>
              <a:rPr lang="en-US" dirty="0" smtClean="0"/>
              <a:t>A </a:t>
            </a:r>
            <a:r>
              <a:rPr lang="en-US" dirty="0" err="1" smtClean="0"/>
              <a:t>RenderingHints</a:t>
            </a:r>
            <a:r>
              <a:rPr lang="en-US" dirty="0" smtClean="0"/>
              <a:t> object (usually null)</a:t>
            </a:r>
          </a:p>
          <a:p>
            <a:r>
              <a:rPr lang="en-US" dirty="0" smtClean="0"/>
              <a:t>An example that uses this class is shown below’</a:t>
            </a:r>
          </a:p>
        </p:txBody>
      </p:sp>
      <p:pic>
        <p:nvPicPr>
          <p:cNvPr id="256002" name="Picture 2"/>
          <p:cNvPicPr>
            <a:picLocks noChangeAspect="1" noChangeArrowheads="1"/>
          </p:cNvPicPr>
          <p:nvPr/>
        </p:nvPicPr>
        <p:blipFill>
          <a:blip r:embed="rId3"/>
          <a:srcRect/>
          <a:stretch>
            <a:fillRect/>
          </a:stretch>
        </p:blipFill>
        <p:spPr bwMode="auto">
          <a:xfrm>
            <a:off x="609600" y="3352800"/>
            <a:ext cx="7753487" cy="1600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RescaleOp</a:t>
            </a:r>
            <a:endParaRPr lang="en-US" dirty="0"/>
          </a:p>
        </p:txBody>
      </p:sp>
      <p:sp>
        <p:nvSpPr>
          <p:cNvPr id="3" name="Content Placeholder 2"/>
          <p:cNvSpPr>
            <a:spLocks noGrp="1"/>
          </p:cNvSpPr>
          <p:nvPr>
            <p:ph sz="quarter" idx="1"/>
          </p:nvPr>
        </p:nvSpPr>
        <p:spPr>
          <a:xfrm>
            <a:off x="457200" y="1219200"/>
            <a:ext cx="8229600" cy="1828800"/>
          </a:xfrm>
        </p:spPr>
        <p:txBody>
          <a:bodyPr>
            <a:normAutofit fontScale="92500" lnSpcReduction="20000"/>
          </a:bodyPr>
          <a:lstStyle/>
          <a:p>
            <a:r>
              <a:rPr lang="en-US" dirty="0" smtClean="0"/>
              <a:t>An alternate constructor allows for non-uniform scaling</a:t>
            </a:r>
          </a:p>
          <a:p>
            <a:pPr lvl="1"/>
            <a:r>
              <a:rPr lang="en-US" dirty="0" smtClean="0"/>
              <a:t>The gain (an array of floats – one for each band)</a:t>
            </a:r>
          </a:p>
          <a:p>
            <a:pPr lvl="1"/>
            <a:r>
              <a:rPr lang="en-US" dirty="0" smtClean="0"/>
              <a:t>The bias (an array of floats – one for each band)</a:t>
            </a:r>
          </a:p>
          <a:p>
            <a:pPr lvl="1"/>
            <a:r>
              <a:rPr lang="en-US" dirty="0" smtClean="0"/>
              <a:t>A </a:t>
            </a:r>
            <a:r>
              <a:rPr lang="en-US" dirty="0" err="1" smtClean="0"/>
              <a:t>RenderingHints</a:t>
            </a:r>
            <a:r>
              <a:rPr lang="en-US" dirty="0" smtClean="0"/>
              <a:t> object (usually null)</a:t>
            </a:r>
          </a:p>
          <a:p>
            <a:r>
              <a:rPr lang="en-US" dirty="0" smtClean="0"/>
              <a:t>An example that uses this class is shown below’</a:t>
            </a:r>
          </a:p>
        </p:txBody>
      </p:sp>
      <p:pic>
        <p:nvPicPr>
          <p:cNvPr id="257026" name="Picture 2"/>
          <p:cNvPicPr>
            <a:picLocks noChangeAspect="1" noChangeArrowheads="1"/>
          </p:cNvPicPr>
          <p:nvPr/>
        </p:nvPicPr>
        <p:blipFill>
          <a:blip r:embed="rId3"/>
          <a:srcRect/>
          <a:stretch>
            <a:fillRect/>
          </a:stretch>
        </p:blipFill>
        <p:spPr bwMode="auto">
          <a:xfrm>
            <a:off x="381000" y="3276600"/>
            <a:ext cx="8072120" cy="2133600"/>
          </a:xfrm>
          <a:prstGeom prst="rect">
            <a:avLst/>
          </a:prstGeom>
          <a:noFill/>
          <a:ln w="9525">
            <a:noFill/>
            <a:miter lim="800000"/>
            <a:headEnd/>
            <a:tailEnd/>
          </a:ln>
          <a:effectLst/>
        </p:spPr>
      </p:pic>
      <p:sp>
        <p:nvSpPr>
          <p:cNvPr id="6" name="TextBox 5"/>
          <p:cNvSpPr txBox="1"/>
          <p:nvPr/>
        </p:nvSpPr>
        <p:spPr>
          <a:xfrm>
            <a:off x="6858000" y="4191000"/>
            <a:ext cx="1066800" cy="369332"/>
          </a:xfrm>
          <a:prstGeom prst="rect">
            <a:avLst/>
          </a:prstGeom>
          <a:solidFill>
            <a:schemeClr val="bg1"/>
          </a:solidFill>
        </p:spPr>
        <p:txBody>
          <a:bodyPr wrap="square" rtlCol="0">
            <a:spAutoFit/>
          </a:bodyPr>
          <a:lstStyle/>
          <a:p>
            <a:r>
              <a:rPr lang="en-US" dirty="0" smtClean="0">
                <a:solidFill>
                  <a:srgbClr val="FF0000"/>
                </a:solidFill>
              </a:rPr>
              <a:t>null</a:t>
            </a:r>
            <a:r>
              <a:rPr lang="en-US" dirty="0" smtClean="0"/>
              <a:t>);</a:t>
            </a:r>
            <a:endParaRPr lang="en-US" dirty="0"/>
          </a:p>
        </p:txBody>
      </p:sp>
      <p:sp>
        <p:nvSpPr>
          <p:cNvPr id="7" name="TextBox 6"/>
          <p:cNvSpPr txBox="1"/>
          <p:nvPr/>
        </p:nvSpPr>
        <p:spPr>
          <a:xfrm>
            <a:off x="457200" y="5943600"/>
            <a:ext cx="6934200" cy="276999"/>
          </a:xfrm>
          <a:prstGeom prst="rect">
            <a:avLst/>
          </a:prstGeom>
          <a:noFill/>
        </p:spPr>
        <p:txBody>
          <a:bodyPr wrap="square" rtlCol="0">
            <a:spAutoFit/>
          </a:bodyPr>
          <a:lstStyle/>
          <a:p>
            <a:r>
              <a:rPr lang="en-US" sz="1200" dirty="0" smtClean="0"/>
              <a:t>The textbook lists ‘</a:t>
            </a:r>
            <a:r>
              <a:rPr lang="en-US" sz="1200" dirty="0" err="1" smtClean="0"/>
              <a:t>src</a:t>
            </a:r>
            <a:r>
              <a:rPr lang="en-US" sz="1200" dirty="0" smtClean="0"/>
              <a:t>’ rather than ‘null’ as the third argument to the constructor.  This is an error.</a:t>
            </a:r>
            <a:endParaRPr lang="en-US" sz="1200" dirty="0"/>
          </a:p>
        </p:txBody>
      </p:sp>
      <p:sp>
        <p:nvSpPr>
          <p:cNvPr id="8"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Tables</a:t>
            </a:r>
            <a:endParaRPr lang="en-US" dirty="0"/>
          </a:p>
        </p:txBody>
      </p:sp>
      <p:sp>
        <p:nvSpPr>
          <p:cNvPr id="3" name="Content Placeholder 2"/>
          <p:cNvSpPr>
            <a:spLocks noGrp="1"/>
          </p:cNvSpPr>
          <p:nvPr>
            <p:ph sz="quarter" idx="1"/>
          </p:nvPr>
        </p:nvSpPr>
        <p:spPr>
          <a:xfrm>
            <a:off x="457200" y="1219200"/>
            <a:ext cx="8229600" cy="4724400"/>
          </a:xfrm>
        </p:spPr>
        <p:txBody>
          <a:bodyPr>
            <a:normAutofit/>
          </a:bodyPr>
          <a:lstStyle/>
          <a:p>
            <a:r>
              <a:rPr lang="en-US" sz="2000" dirty="0" smtClean="0"/>
              <a:t>Rescaling can be performed with great efficiency through the use of lookup tables, assuming that the color depth of the source is sufficiently small. </a:t>
            </a:r>
          </a:p>
          <a:p>
            <a:pPr lvl="1"/>
            <a:r>
              <a:rPr lang="en-US" sz="1800" dirty="0" smtClean="0"/>
              <a:t>Consider, for example, rescaling an 8-bit image. Without using lookup tables we compute the value clamp(gain*</a:t>
            </a:r>
            <a:r>
              <a:rPr lang="en-US" sz="1800" dirty="0" err="1" smtClean="0"/>
              <a:t>S+bias</a:t>
            </a:r>
            <a:r>
              <a:rPr lang="en-US" sz="1800" dirty="0" smtClean="0"/>
              <a:t>, 0, 255) for every sample S in the input. </a:t>
            </a:r>
          </a:p>
          <a:p>
            <a:pPr lvl="1"/>
            <a:r>
              <a:rPr lang="en-US" sz="1800" dirty="0" smtClean="0"/>
              <a:t>For an WH image there are WH samples in the input and each of the corresponding output samples requires one multiplication, one addition, and one function call.</a:t>
            </a:r>
          </a:p>
          <a:p>
            <a:pPr lvl="1"/>
            <a:r>
              <a:rPr lang="en-US" sz="1800" dirty="0" smtClean="0"/>
              <a:t>But note that since every sample in the source must be in the range [0, 255] we need only compute the 256 possible outputs exactly once and then refer to those pre-computed outputs as we scan the image.</a:t>
            </a:r>
          </a:p>
          <a:p>
            <a:pPr lvl="1"/>
            <a:r>
              <a:rPr lang="en-US" sz="1800" dirty="0" smtClean="0"/>
              <a:t>Lookup tables are effective when the color depth is not too great and the complexity of the filtering operation is large enough.</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Taxonomy</a:t>
            </a:r>
            <a:endParaRPr lang="en-US" dirty="0"/>
          </a:p>
        </p:txBody>
      </p:sp>
      <p:sp>
        <p:nvSpPr>
          <p:cNvPr id="2" name="Content Placeholder 1"/>
          <p:cNvSpPr>
            <a:spLocks noGrp="1"/>
          </p:cNvSpPr>
          <p:nvPr>
            <p:ph sz="quarter" idx="1"/>
          </p:nvPr>
        </p:nvSpPr>
        <p:spPr>
          <a:xfrm>
            <a:off x="457200" y="1481329"/>
            <a:ext cx="8229600" cy="2176272"/>
          </a:xfrm>
        </p:spPr>
        <p:txBody>
          <a:bodyPr>
            <a:normAutofit fontScale="85000" lnSpcReduction="20000"/>
          </a:bodyPr>
          <a:lstStyle/>
          <a:p>
            <a:r>
              <a:rPr lang="en-US" dirty="0" smtClean="0"/>
              <a:t>Images can be represented in two domains</a:t>
            </a:r>
          </a:p>
          <a:p>
            <a:pPr lvl="1"/>
            <a:r>
              <a:rPr lang="en-US" sz="2000" dirty="0" smtClean="0"/>
              <a:t>Spatial Domain:  Represents light intensity at locations in space</a:t>
            </a:r>
          </a:p>
          <a:p>
            <a:pPr lvl="1"/>
            <a:r>
              <a:rPr lang="en-US" sz="2000" dirty="0" smtClean="0"/>
              <a:t>Frequency Domain:  Represents frequency amplitudes across a spectrum</a:t>
            </a:r>
          </a:p>
          <a:p>
            <a:pPr lvl="1"/>
            <a:endParaRPr lang="en-US" sz="2000" dirty="0" smtClean="0"/>
          </a:p>
          <a:p>
            <a:r>
              <a:rPr lang="en-US" dirty="0" smtClean="0"/>
              <a:t>Operations can be classified as</a:t>
            </a:r>
          </a:p>
          <a:p>
            <a:pPr lvl="1"/>
            <a:r>
              <a:rPr lang="en-US" dirty="0" smtClean="0"/>
              <a:t>Point: a single input sample is processed to produce an output</a:t>
            </a:r>
          </a:p>
          <a:p>
            <a:pPr lvl="1"/>
            <a:r>
              <a:rPr lang="en-US" dirty="0" smtClean="0"/>
              <a:t>Regional: the output is dependent upon a region of samples</a:t>
            </a:r>
            <a:endParaRPr lang="en-US" dirty="0"/>
          </a:p>
        </p:txBody>
      </p:sp>
      <p:pic>
        <p:nvPicPr>
          <p:cNvPr id="150529" name="Picture 1"/>
          <p:cNvPicPr>
            <a:picLocks noChangeAspect="1" noChangeArrowheads="1"/>
          </p:cNvPicPr>
          <p:nvPr/>
        </p:nvPicPr>
        <p:blipFill>
          <a:blip r:embed="rId3"/>
          <a:srcRect/>
          <a:stretch>
            <a:fillRect/>
          </a:stretch>
        </p:blipFill>
        <p:spPr bwMode="auto">
          <a:xfrm>
            <a:off x="1828800" y="3810000"/>
            <a:ext cx="5257800" cy="2345613"/>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Tables</a:t>
            </a:r>
            <a:endParaRPr lang="en-US" dirty="0"/>
          </a:p>
        </p:txBody>
      </p:sp>
      <p:sp>
        <p:nvSpPr>
          <p:cNvPr id="3" name="Content Placeholder 2"/>
          <p:cNvSpPr>
            <a:spLocks noGrp="1"/>
          </p:cNvSpPr>
          <p:nvPr>
            <p:ph sz="quarter" idx="1"/>
          </p:nvPr>
        </p:nvSpPr>
        <p:spPr/>
        <p:txBody>
          <a:bodyPr>
            <a:normAutofit/>
          </a:bodyPr>
          <a:lstStyle/>
          <a:p>
            <a:r>
              <a:rPr lang="en-US" sz="2000" dirty="0" smtClean="0"/>
              <a:t>In an 8-bit image, for example, each sample will be in the range [0, 255].   Since there are only 256 possible sample values for which the quantity clamp( gain * S + bias, 0, 255) must be computed, time can be saved by pre-computing each of these values, rather than repeatedly computing the scaled output for each of the WH actual input samples.</a:t>
            </a:r>
          </a:p>
          <a:p>
            <a:r>
              <a:rPr lang="en-US" sz="2000" dirty="0" smtClean="0"/>
              <a:t>These pre-computed values are stored in a lookup table.</a:t>
            </a:r>
            <a:endParaRPr lang="en-US" sz="2000" dirty="0"/>
          </a:p>
        </p:txBody>
      </p:sp>
      <p:pic>
        <p:nvPicPr>
          <p:cNvPr id="4" name="Picture 2"/>
          <p:cNvPicPr>
            <a:picLocks noChangeAspect="1" noChangeArrowheads="1"/>
          </p:cNvPicPr>
          <p:nvPr/>
        </p:nvPicPr>
        <p:blipFill>
          <a:blip r:embed="rId3"/>
          <a:srcRect/>
          <a:stretch>
            <a:fillRect/>
          </a:stretch>
        </p:blipFill>
        <p:spPr bwMode="auto">
          <a:xfrm>
            <a:off x="609600" y="3505200"/>
            <a:ext cx="7638782" cy="22860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Lookup Tables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Lookup tables will generally improve the computational efficiency of rescaling (although integer-based arithmetic ops may outperform tables in some cases).</a:t>
            </a:r>
          </a:p>
          <a:p>
            <a:r>
              <a:rPr lang="en-US" dirty="0" smtClean="0"/>
              <a:t>Lookup tables are </a:t>
            </a:r>
            <a:r>
              <a:rPr lang="en-US" dirty="0" err="1" smtClean="0"/>
              <a:t>ﬂexible</a:t>
            </a:r>
            <a:r>
              <a:rPr lang="en-US" dirty="0" smtClean="0"/>
              <a:t>.  The rescaling operation represents a linear</a:t>
            </a:r>
          </a:p>
          <a:p>
            <a:r>
              <a:rPr lang="en-US" dirty="0" smtClean="0"/>
              <a:t>relationship between input and output sample values but a lookup table is able to represent both linear and nonlinear relationships of arbitrary complexity.</a:t>
            </a:r>
          </a:p>
          <a:p>
            <a:r>
              <a:rPr lang="en-US" dirty="0" smtClean="0"/>
              <a:t>Java’s image processing library </a:t>
            </a:r>
            <a:r>
              <a:rPr lang="en-US" dirty="0" err="1" smtClean="0"/>
              <a:t>contanis</a:t>
            </a:r>
            <a:r>
              <a:rPr lang="en-US" dirty="0" smtClean="0"/>
              <a:t> a </a:t>
            </a:r>
            <a:r>
              <a:rPr lang="en-US" dirty="0" err="1" smtClean="0"/>
              <a:t>LookupOp</a:t>
            </a:r>
            <a:r>
              <a:rPr lang="en-US" dirty="0" smtClean="0"/>
              <a:t> class.</a:t>
            </a:r>
          </a:p>
          <a:p>
            <a:r>
              <a:rPr lang="en-US" dirty="0" smtClean="0"/>
              <a:t>The </a:t>
            </a:r>
            <a:r>
              <a:rPr lang="en-US" dirty="0" err="1" smtClean="0"/>
              <a:t>LookupOp</a:t>
            </a:r>
            <a:r>
              <a:rPr lang="en-US" dirty="0" smtClean="0"/>
              <a:t> is a </a:t>
            </a:r>
            <a:r>
              <a:rPr lang="en-US" dirty="0" err="1" smtClean="0"/>
              <a:t>BufferedImageOp</a:t>
            </a:r>
            <a:r>
              <a:rPr lang="en-US" dirty="0" smtClean="0"/>
              <a:t> that must be constructed by providing a </a:t>
            </a:r>
            <a:r>
              <a:rPr lang="en-US" dirty="0" err="1" smtClean="0"/>
              <a:t>LookupTable</a:t>
            </a:r>
            <a:r>
              <a:rPr lang="en-US" dirty="0" smtClean="0"/>
              <a:t> object.  The </a:t>
            </a:r>
            <a:r>
              <a:rPr lang="en-US" dirty="0" err="1" smtClean="0"/>
              <a:t>LookupTable</a:t>
            </a:r>
            <a:r>
              <a:rPr lang="en-US" dirty="0" smtClean="0"/>
              <a:t> object is a thin wrapper for an array of bytes.</a:t>
            </a:r>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LookupOp</a:t>
            </a:r>
            <a:r>
              <a:rPr lang="en-US" dirty="0" smtClean="0"/>
              <a:t> and </a:t>
            </a:r>
            <a:r>
              <a:rPr lang="en-US" dirty="0" err="1" smtClean="0"/>
              <a:t>LookupTable</a:t>
            </a:r>
            <a:endParaRPr lang="en-US" dirty="0"/>
          </a:p>
        </p:txBody>
      </p:sp>
      <p:sp>
        <p:nvSpPr>
          <p:cNvPr id="3" name="Content Placeholder 2"/>
          <p:cNvSpPr>
            <a:spLocks noGrp="1"/>
          </p:cNvSpPr>
          <p:nvPr>
            <p:ph sz="quarter" idx="1"/>
          </p:nvPr>
        </p:nvSpPr>
        <p:spPr>
          <a:xfrm>
            <a:off x="457200" y="1219200"/>
            <a:ext cx="8229600" cy="1371600"/>
          </a:xfrm>
        </p:spPr>
        <p:txBody>
          <a:bodyPr/>
          <a:lstStyle/>
          <a:p>
            <a:r>
              <a:rPr lang="en-US" dirty="0" smtClean="0"/>
              <a:t>An example of how to use Java’s lookup operations is shown below:</a:t>
            </a:r>
            <a:endParaRPr lang="en-US" dirty="0"/>
          </a:p>
        </p:txBody>
      </p:sp>
      <p:pic>
        <p:nvPicPr>
          <p:cNvPr id="259074" name="Picture 2"/>
          <p:cNvPicPr>
            <a:picLocks noChangeAspect="1" noChangeArrowheads="1"/>
          </p:cNvPicPr>
          <p:nvPr/>
        </p:nvPicPr>
        <p:blipFill>
          <a:blip r:embed="rId3"/>
          <a:srcRect/>
          <a:stretch>
            <a:fillRect/>
          </a:stretch>
        </p:blipFill>
        <p:spPr bwMode="auto">
          <a:xfrm>
            <a:off x="304800" y="2514600"/>
            <a:ext cx="8459110" cy="2743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Correction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Gamma correction is an image enhancement operation that seeks to maintain perceptually uniform sample values throughout an entire imaging pipeline. </a:t>
            </a:r>
          </a:p>
          <a:p>
            <a:pPr lvl="1"/>
            <a:r>
              <a:rPr lang="en-US" dirty="0" smtClean="0"/>
              <a:t>In general terms, an image is processed by (1) acquiring an image with a camera, (2) compressing the image into digital form, (3) transmitting the data, (4) decoding the compressed data, and (5) displaying it on an output device. </a:t>
            </a:r>
          </a:p>
          <a:p>
            <a:pPr lvl="1"/>
            <a:r>
              <a:rPr lang="en-US" dirty="0" smtClean="0"/>
              <a:t>Images in such a process should ideally be displayed on the output device exactly as they appear to the camera. </a:t>
            </a:r>
          </a:p>
          <a:p>
            <a:pPr lvl="1"/>
            <a:r>
              <a:rPr lang="en-US" dirty="0" smtClean="0"/>
              <a:t>Since each phase of the process described above may introduce distortions of the image it can be difficult to achieve precise uniformity. </a:t>
            </a:r>
          </a:p>
          <a:p>
            <a:pPr lvl="1"/>
            <a:r>
              <a:rPr lang="en-US" dirty="0" smtClean="0"/>
              <a:t>Gamma correction seeks to eliminate distortions introduced by the first and the final phases of the image processing pipeline. </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Correction</a:t>
            </a:r>
            <a:endParaRPr lang="en-US" dirty="0"/>
          </a:p>
        </p:txBody>
      </p:sp>
      <p:sp>
        <p:nvSpPr>
          <p:cNvPr id="3" name="Content Placeholder 2"/>
          <p:cNvSpPr>
            <a:spLocks noGrp="1"/>
          </p:cNvSpPr>
          <p:nvPr>
            <p:ph sz="quarter" idx="1"/>
          </p:nvPr>
        </p:nvSpPr>
        <p:spPr/>
        <p:txBody>
          <a:bodyPr>
            <a:normAutofit/>
          </a:bodyPr>
          <a:lstStyle/>
          <a:p>
            <a:r>
              <a:rPr lang="en-US" sz="2400" dirty="0" smtClean="0"/>
              <a:t>Cameras and displays possess intrinsic physical properties that introduce non-linear distortions in the images they produce/display.</a:t>
            </a:r>
          </a:p>
          <a:p>
            <a:r>
              <a:rPr lang="en-US" sz="2400" dirty="0" smtClean="0"/>
              <a:t>For a display, the non-linearity is best described as a power-law relationship between the level of light that is actually produced and the amount of light that is intended to control the display.</a:t>
            </a:r>
          </a:p>
          <a:p>
            <a:r>
              <a:rPr lang="en-US" sz="2400" dirty="0" smtClean="0"/>
              <a:t>This relationship is given below where gamma is the controlling parameter.  This formulation assumes normalized samples in the range [0, 1].</a:t>
            </a:r>
            <a:endParaRPr lang="en-US" sz="2400" dirty="0"/>
          </a:p>
        </p:txBody>
      </p:sp>
      <p:pic>
        <p:nvPicPr>
          <p:cNvPr id="260098" name="Picture 2"/>
          <p:cNvPicPr>
            <a:picLocks noChangeAspect="1" noChangeArrowheads="1"/>
          </p:cNvPicPr>
          <p:nvPr/>
        </p:nvPicPr>
        <p:blipFill>
          <a:blip r:embed="rId3"/>
          <a:srcRect/>
          <a:stretch>
            <a:fillRect/>
          </a:stretch>
        </p:blipFill>
        <p:spPr bwMode="auto">
          <a:xfrm>
            <a:off x="838200" y="5105400"/>
            <a:ext cx="7543800" cy="551374"/>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Correction</a:t>
            </a:r>
            <a:endParaRPr lang="en-US" dirty="0"/>
          </a:p>
        </p:txBody>
      </p:sp>
      <p:sp>
        <p:nvSpPr>
          <p:cNvPr id="3" name="Content Placeholder 2"/>
          <p:cNvSpPr>
            <a:spLocks noGrp="1"/>
          </p:cNvSpPr>
          <p:nvPr>
            <p:ph sz="quarter" idx="1"/>
          </p:nvPr>
        </p:nvSpPr>
        <p:spPr>
          <a:xfrm>
            <a:off x="457200" y="1219200"/>
            <a:ext cx="8229600" cy="2971800"/>
          </a:xfrm>
        </p:spPr>
        <p:txBody>
          <a:bodyPr>
            <a:normAutofit/>
          </a:bodyPr>
          <a:lstStyle/>
          <a:p>
            <a:r>
              <a:rPr lang="en-US" dirty="0" smtClean="0"/>
              <a:t>Gamma describes the amount of distortion</a:t>
            </a:r>
          </a:p>
          <a:p>
            <a:pPr lvl="1"/>
            <a:r>
              <a:rPr lang="en-US" dirty="0" smtClean="0"/>
              <a:t>Gamma value of 1 means no distortion</a:t>
            </a:r>
          </a:p>
          <a:p>
            <a:pPr lvl="1"/>
            <a:r>
              <a:rPr lang="en-US" dirty="0" smtClean="0"/>
              <a:t>Computer monitors typically have gammas of 1.2 to 2.5</a:t>
            </a:r>
          </a:p>
          <a:p>
            <a:pPr lvl="1"/>
            <a:r>
              <a:rPr lang="en-US" dirty="0" smtClean="0"/>
              <a:t>Since most displays introduce a distortion of the intended image, pre-processing is used to remove the distortion.</a:t>
            </a:r>
          </a:p>
          <a:p>
            <a:pPr lvl="1"/>
            <a:r>
              <a:rPr lang="en-US" dirty="0" smtClean="0"/>
              <a:t>This pre-processing is called “gamma correction” and is given by 5.8.</a:t>
            </a:r>
          </a:p>
        </p:txBody>
      </p:sp>
      <p:pic>
        <p:nvPicPr>
          <p:cNvPr id="261122" name="Picture 2"/>
          <p:cNvPicPr>
            <a:picLocks noChangeAspect="1" noChangeArrowheads="1"/>
          </p:cNvPicPr>
          <p:nvPr/>
        </p:nvPicPr>
        <p:blipFill>
          <a:blip r:embed="rId3"/>
          <a:srcRect/>
          <a:stretch>
            <a:fillRect/>
          </a:stretch>
        </p:blipFill>
        <p:spPr bwMode="auto">
          <a:xfrm>
            <a:off x="762000" y="4495800"/>
            <a:ext cx="7620000" cy="537685"/>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Correction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Consider the effects of gamma correction on the intended image as it is displayed.</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Gamma correction can be encoded in a digital file format.</a:t>
            </a:r>
          </a:p>
          <a:p>
            <a:r>
              <a:rPr lang="en-US" dirty="0" smtClean="0"/>
              <a:t>Example: PNG supports gamma correction since it allocates the “</a:t>
            </a:r>
            <a:r>
              <a:rPr lang="en-US" dirty="0" err="1" smtClean="0"/>
              <a:t>gAMA</a:t>
            </a:r>
            <a:r>
              <a:rPr lang="en-US" dirty="0" smtClean="0"/>
              <a:t>” chunk that “</a:t>
            </a:r>
            <a:r>
              <a:rPr lang="en-US" i="1" dirty="0" smtClean="0"/>
              <a:t>specifies the relationship between the image samples and the desired display output intensity</a:t>
            </a:r>
            <a:r>
              <a:rPr lang="en-US" dirty="0" smtClean="0"/>
              <a:t>”.  This value can the be used in pre-processing steps.</a:t>
            </a:r>
            <a:endParaRPr lang="en-US" dirty="0"/>
          </a:p>
        </p:txBody>
      </p:sp>
      <p:pic>
        <p:nvPicPr>
          <p:cNvPr id="262146" name="Picture 2"/>
          <p:cNvPicPr>
            <a:picLocks noChangeAspect="1" noChangeArrowheads="1"/>
          </p:cNvPicPr>
          <p:nvPr/>
        </p:nvPicPr>
        <p:blipFill>
          <a:blip r:embed="rId3"/>
          <a:srcRect/>
          <a:stretch>
            <a:fillRect/>
          </a:stretch>
        </p:blipFill>
        <p:spPr bwMode="auto">
          <a:xfrm>
            <a:off x="838200" y="2133600"/>
            <a:ext cx="7391400" cy="1718407"/>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3"/>
          <a:srcRect/>
          <a:stretch>
            <a:fillRect/>
          </a:stretch>
        </p:blipFill>
        <p:spPr bwMode="auto">
          <a:xfrm>
            <a:off x="2057400" y="152400"/>
            <a:ext cx="4482623" cy="6400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GammaOp</a:t>
            </a:r>
            <a:r>
              <a:rPr lang="en-US" dirty="0" smtClean="0"/>
              <a:t> implementation</a:t>
            </a:r>
            <a:endParaRPr lang="en-US" dirty="0"/>
          </a:p>
        </p:txBody>
      </p:sp>
      <p:sp>
        <p:nvSpPr>
          <p:cNvPr id="3" name="Content Placeholder 2"/>
          <p:cNvSpPr>
            <a:spLocks noGrp="1"/>
          </p:cNvSpPr>
          <p:nvPr>
            <p:ph sz="quarter" idx="1"/>
          </p:nvPr>
        </p:nvSpPr>
        <p:spPr>
          <a:xfrm>
            <a:off x="457200" y="1219200"/>
            <a:ext cx="8229600" cy="990600"/>
          </a:xfrm>
        </p:spPr>
        <p:txBody>
          <a:bodyPr>
            <a:normAutofit fontScale="85000" lnSpcReduction="20000"/>
          </a:bodyPr>
          <a:lstStyle/>
          <a:p>
            <a:r>
              <a:rPr lang="en-US" dirty="0" smtClean="0"/>
              <a:t>Gamma correction can be implemented as a specialization of the </a:t>
            </a:r>
            <a:r>
              <a:rPr lang="en-US" dirty="0" err="1" smtClean="0"/>
              <a:t>LookupOp</a:t>
            </a:r>
            <a:r>
              <a:rPr lang="en-US" dirty="0" smtClean="0"/>
              <a:t>.</a:t>
            </a:r>
          </a:p>
          <a:p>
            <a:pPr lvl="1"/>
            <a:r>
              <a:rPr lang="en-US" dirty="0" smtClean="0"/>
              <a:t>The constructor simply makes a </a:t>
            </a:r>
            <a:r>
              <a:rPr lang="en-US" dirty="0" err="1" smtClean="0"/>
              <a:t>LookupUp</a:t>
            </a:r>
            <a:r>
              <a:rPr lang="en-US" dirty="0" smtClean="0"/>
              <a:t> using a special </a:t>
            </a:r>
            <a:r>
              <a:rPr lang="en-US" dirty="0" err="1" smtClean="0"/>
              <a:t>LookupTable</a:t>
            </a:r>
            <a:r>
              <a:rPr lang="en-US" dirty="0" smtClean="0"/>
              <a:t>.</a:t>
            </a:r>
            <a:endParaRPr lang="en-US" dirty="0"/>
          </a:p>
        </p:txBody>
      </p:sp>
      <p:pic>
        <p:nvPicPr>
          <p:cNvPr id="264194" name="Picture 2"/>
          <p:cNvPicPr>
            <a:picLocks noChangeAspect="1" noChangeArrowheads="1"/>
          </p:cNvPicPr>
          <p:nvPr/>
        </p:nvPicPr>
        <p:blipFill>
          <a:blip r:embed="rId3"/>
          <a:srcRect/>
          <a:stretch>
            <a:fillRect/>
          </a:stretch>
        </p:blipFill>
        <p:spPr bwMode="auto">
          <a:xfrm>
            <a:off x="762000" y="2438400"/>
            <a:ext cx="7394313" cy="360045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Gamma Correction</a:t>
            </a:r>
            <a:endParaRPr lang="en-US" dirty="0"/>
          </a:p>
        </p:txBody>
      </p:sp>
      <p:sp>
        <p:nvSpPr>
          <p:cNvPr id="14" name="Slide Number Placeholder 5"/>
          <p:cNvSpPr>
            <a:spLocks noGrp="1"/>
          </p:cNvSpPr>
          <p:nvPr>
            <p:ph type="sldNum" sz="quarter" idx="12"/>
          </p:nvPr>
        </p:nvSpPr>
        <p:spPr/>
        <p:txBody>
          <a:bodyPr/>
          <a:lstStyle/>
          <a:p>
            <a:fld id="{6851FAB6-466E-4ABC-A2DF-32CAD1C5D3AE}" type="slidenum">
              <a:rPr lang="en-US"/>
              <a:pPr/>
              <a:t>29</a:t>
            </a:fld>
            <a:endParaRPr lang="en-US"/>
          </a:p>
        </p:txBody>
      </p:sp>
      <p:sp>
        <p:nvSpPr>
          <p:cNvPr id="2" name="Content Placeholder 1"/>
          <p:cNvSpPr>
            <a:spLocks noGrp="1"/>
          </p:cNvSpPr>
          <p:nvPr>
            <p:ph sz="quarter" idx="1"/>
          </p:nvPr>
        </p:nvSpPr>
        <p:spPr>
          <a:xfrm>
            <a:off x="304800" y="1295400"/>
            <a:ext cx="8458200" cy="1490471"/>
          </a:xfrm>
        </p:spPr>
        <p:txBody>
          <a:bodyPr>
            <a:noAutofit/>
          </a:bodyPr>
          <a:lstStyle/>
          <a:p>
            <a:r>
              <a:rPr lang="en-GB" sz="1800" dirty="0" smtClean="0"/>
              <a:t>Most graphics cards/monitors have gamma settings</a:t>
            </a:r>
          </a:p>
          <a:p>
            <a:pPr marL="603504" lvl="2" indent="-256032">
              <a:spcBef>
                <a:spcPts val="400"/>
              </a:spcBef>
              <a:buSzPct val="68000"/>
              <a:buFont typeface="Wingdings 3"/>
              <a:buChar char=""/>
            </a:pPr>
            <a:r>
              <a:rPr lang="en-GB" sz="1600" dirty="0" smtClean="0"/>
              <a:t>Values typically range from 1.8-2.5 [usually 2.2]</a:t>
            </a:r>
          </a:p>
          <a:p>
            <a:pPr marL="603504" lvl="2" indent="-256032">
              <a:spcBef>
                <a:spcPts val="400"/>
              </a:spcBef>
              <a:buSzPct val="68000"/>
              <a:buFont typeface="Wingdings 3"/>
              <a:buChar char=""/>
            </a:pPr>
            <a:r>
              <a:rPr lang="en-GB" sz="1600" dirty="0" smtClean="0"/>
              <a:t>PCs typically have higher gamma settings than Macs so images typically look darker on PCs than Macs</a:t>
            </a:r>
            <a:endParaRPr lang="en-US" sz="1600" dirty="0" smtClean="0"/>
          </a:p>
        </p:txBody>
      </p:sp>
      <p:grpSp>
        <p:nvGrpSpPr>
          <p:cNvPr id="16" name="Group 15"/>
          <p:cNvGrpSpPr/>
          <p:nvPr/>
        </p:nvGrpSpPr>
        <p:grpSpPr>
          <a:xfrm>
            <a:off x="2286000" y="2438400"/>
            <a:ext cx="5943600" cy="3657600"/>
            <a:chOff x="2743200" y="2971800"/>
            <a:chExt cx="5638800" cy="3518085"/>
          </a:xfrm>
        </p:grpSpPr>
        <p:pic>
          <p:nvPicPr>
            <p:cNvPr id="104450" name="Picture 2"/>
            <p:cNvPicPr>
              <a:picLocks noChangeAspect="1" noChangeArrowheads="1"/>
            </p:cNvPicPr>
            <p:nvPr/>
          </p:nvPicPr>
          <p:blipFill>
            <a:blip r:embed="rId3"/>
            <a:srcRect/>
            <a:stretch>
              <a:fillRect/>
            </a:stretch>
          </p:blipFill>
          <p:spPr bwMode="auto">
            <a:xfrm>
              <a:off x="2743200" y="2971800"/>
              <a:ext cx="5638800" cy="3518085"/>
            </a:xfrm>
            <a:prstGeom prst="rect">
              <a:avLst/>
            </a:prstGeom>
            <a:ln w="9525">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733800" y="5486400"/>
              <a:ext cx="533400" cy="307777"/>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dirty="0" smtClean="0"/>
                <a:t>1.5</a:t>
              </a:r>
              <a:endParaRPr lang="en-US" sz="1400" dirty="0"/>
            </a:p>
          </p:txBody>
        </p:sp>
        <p:sp>
          <p:nvSpPr>
            <p:cNvPr id="7" name="Oval 6"/>
            <p:cNvSpPr/>
            <p:nvPr/>
          </p:nvSpPr>
          <p:spPr>
            <a:xfrm>
              <a:off x="3505200" y="5486400"/>
              <a:ext cx="76200" cy="76200"/>
            </a:xfrm>
            <a:prstGeom prst="ellipse">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67200" y="5105400"/>
              <a:ext cx="533400" cy="307777"/>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dirty="0" smtClean="0"/>
                <a:t>2.0</a:t>
              </a:r>
              <a:endParaRPr lang="en-US" sz="1400" dirty="0"/>
            </a:p>
          </p:txBody>
        </p:sp>
        <p:sp>
          <p:nvSpPr>
            <p:cNvPr id="9" name="Oval 8"/>
            <p:cNvSpPr/>
            <p:nvPr/>
          </p:nvSpPr>
          <p:spPr>
            <a:xfrm>
              <a:off x="3657600" y="5029200"/>
              <a:ext cx="76200" cy="76200"/>
            </a:xfrm>
            <a:prstGeom prst="ellipse">
              <a:avLst/>
            </a:prstGeom>
            <a:solidFill>
              <a:schemeClr val="accent3">
                <a:lumMod val="40000"/>
                <a:lumOff val="6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4038600"/>
              <a:ext cx="533400" cy="307777"/>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dirty="0" smtClean="0"/>
                <a:t>2.5</a:t>
              </a:r>
              <a:endParaRPr lang="en-US" sz="1400" dirty="0"/>
            </a:p>
          </p:txBody>
        </p:sp>
        <p:sp>
          <p:nvSpPr>
            <p:cNvPr id="11" name="Oval 10"/>
            <p:cNvSpPr/>
            <p:nvPr/>
          </p:nvSpPr>
          <p:spPr>
            <a:xfrm>
              <a:off x="4191000" y="4419600"/>
              <a:ext cx="76200" cy="76200"/>
            </a:xfrm>
            <a:prstGeom prst="ellipse">
              <a:avLst/>
            </a:prstGeom>
            <a:solidFill>
              <a:schemeClr val="accent5">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62400" y="3657600"/>
              <a:ext cx="533400" cy="307777"/>
            </a:xfrm>
            <a:prstGeom prst="rect">
              <a:avLst/>
            </a:prstGeom>
            <a:solidFill>
              <a:schemeClr val="accent2">
                <a:lumMod val="60000"/>
                <a:lumOff val="40000"/>
              </a:schemeClr>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dirty="0" smtClean="0"/>
                <a:t>3.0</a:t>
              </a:r>
              <a:endParaRPr lang="en-US" sz="1400" dirty="0"/>
            </a:p>
          </p:txBody>
        </p:sp>
        <p:sp>
          <p:nvSpPr>
            <p:cNvPr id="13" name="Oval 12"/>
            <p:cNvSpPr/>
            <p:nvPr/>
          </p:nvSpPr>
          <p:spPr>
            <a:xfrm>
              <a:off x="4572000" y="4038600"/>
              <a:ext cx="76200" cy="76200"/>
            </a:xfrm>
            <a:prstGeom prst="ellipse">
              <a:avLst/>
            </a:prstGeom>
            <a:solidFill>
              <a:schemeClr val="accent2">
                <a:lumMod val="60000"/>
                <a:lumOff val="4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Rescaling</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Rescaling is a point processing technique that alters the contrast and/or brightness of an image.</a:t>
            </a:r>
          </a:p>
          <a:p>
            <a:r>
              <a:rPr lang="en-US" dirty="0" smtClean="0"/>
              <a:t>Exposure is a measure of how much light is projected onto the imaging sensor. </a:t>
            </a:r>
          </a:p>
          <a:p>
            <a:pPr lvl="1"/>
            <a:r>
              <a:rPr lang="en-US" dirty="0" smtClean="0"/>
              <a:t>An image is said to be </a:t>
            </a:r>
            <a:r>
              <a:rPr lang="en-US" b="1" dirty="0" smtClean="0"/>
              <a:t>overexposed</a:t>
            </a:r>
            <a:r>
              <a:rPr lang="en-US" dirty="0" smtClean="0"/>
              <a:t> if details of the image are lost because more light is projected onto the sensor than what the sensor can measure. </a:t>
            </a:r>
          </a:p>
          <a:p>
            <a:pPr lvl="1"/>
            <a:r>
              <a:rPr lang="en-US" dirty="0" smtClean="0"/>
              <a:t>An image is said to be </a:t>
            </a:r>
            <a:r>
              <a:rPr lang="en-US" b="1" dirty="0" smtClean="0"/>
              <a:t>underexposed</a:t>
            </a:r>
            <a:r>
              <a:rPr lang="en-US" dirty="0" smtClean="0"/>
              <a:t> if details of the image are lost because the sensor is unable to detect the amount of projected light.</a:t>
            </a:r>
          </a:p>
          <a:p>
            <a:r>
              <a:rPr lang="en-US" dirty="0" smtClean="0"/>
              <a:t>Images which are underexposed or overexposed can frequently be improved by brightening or darkening them.</a:t>
            </a:r>
          </a:p>
          <a:p>
            <a:r>
              <a:rPr lang="en-US" dirty="0" smtClean="0"/>
              <a:t>In addition, the overall contrast of an image can be altered to improve the aesthetic appeal or to bring out the internal structure of the image.</a:t>
            </a:r>
          </a:p>
          <a:p>
            <a:r>
              <a:rPr lang="en-US" dirty="0" smtClean="0"/>
              <a:t>Even non-visual </a:t>
            </a:r>
            <a:r>
              <a:rPr lang="en-US" dirty="0" err="1" smtClean="0"/>
              <a:t>scientiﬁc</a:t>
            </a:r>
            <a:r>
              <a:rPr lang="en-US" dirty="0" smtClean="0"/>
              <a:t> data can be converted into an image through adjusting the contrast and brightness</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(False) Coloring</a:t>
            </a:r>
            <a:endParaRPr lang="en-US" dirty="0"/>
          </a:p>
        </p:txBody>
      </p:sp>
      <p:sp>
        <p:nvSpPr>
          <p:cNvPr id="3" name="Content Placeholder 2"/>
          <p:cNvSpPr>
            <a:spLocks noGrp="1"/>
          </p:cNvSpPr>
          <p:nvPr>
            <p:ph sz="quarter" idx="1"/>
          </p:nvPr>
        </p:nvSpPr>
        <p:spPr/>
        <p:txBody>
          <a:bodyPr>
            <a:normAutofit/>
          </a:bodyPr>
          <a:lstStyle/>
          <a:p>
            <a:r>
              <a:rPr lang="en-US" dirty="0" smtClean="0"/>
              <a:t>A pseudo-colored image is one that renders its subject using a coloring scheme that differs from the way the subject is naturally perceived. </a:t>
            </a:r>
          </a:p>
          <a:p>
            <a:r>
              <a:rPr lang="en-US" dirty="0" smtClean="0"/>
              <a:t>While the term pseudo signifies false or counterfeit, a pseudo-colored image should not be understood as an image that is defective or misleading but as an image that is colored in an unnatural way.</a:t>
            </a:r>
          </a:p>
          <a:p>
            <a:r>
              <a:rPr lang="en-US" dirty="0" smtClean="0"/>
              <a:t>While rescaling is able to maximize grayscale contrast, it is often desirable to render the image using a color scheme that further enhances the visual interpretation of the data. </a:t>
            </a:r>
            <a:endParaRPr lang="en-US" dirty="0"/>
          </a:p>
        </p:txBody>
      </p:sp>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(False) Coloring</a:t>
            </a:r>
            <a:endParaRPr lang="en-US" dirty="0"/>
          </a:p>
        </p:txBody>
      </p:sp>
      <p:sp>
        <p:nvSpPr>
          <p:cNvPr id="3" name="Content Placeholder 2"/>
          <p:cNvSpPr>
            <a:spLocks noGrp="1"/>
          </p:cNvSpPr>
          <p:nvPr>
            <p:ph sz="quarter" idx="1"/>
          </p:nvPr>
        </p:nvSpPr>
        <p:spPr>
          <a:xfrm>
            <a:off x="457200" y="1219200"/>
            <a:ext cx="8229600" cy="1828800"/>
          </a:xfrm>
        </p:spPr>
        <p:txBody>
          <a:bodyPr/>
          <a:lstStyle/>
          <a:p>
            <a:r>
              <a:rPr lang="en-US" dirty="0" smtClean="0"/>
              <a:t>Consider the thermal image of a dog.  The grayscale version is a contrast-stretched version of the original scientific data.  The color version is pseudo-colored to enhance understanding.</a:t>
            </a:r>
            <a:endParaRPr lang="en-US" dirty="0"/>
          </a:p>
        </p:txBody>
      </p:sp>
      <p:pic>
        <p:nvPicPr>
          <p:cNvPr id="265218" name="Picture 2"/>
          <p:cNvPicPr>
            <a:picLocks noChangeAspect="1" noChangeArrowheads="1"/>
          </p:cNvPicPr>
          <p:nvPr/>
        </p:nvPicPr>
        <p:blipFill>
          <a:blip r:embed="rId3"/>
          <a:srcRect/>
          <a:stretch>
            <a:fillRect/>
          </a:stretch>
        </p:blipFill>
        <p:spPr bwMode="auto">
          <a:xfrm>
            <a:off x="914400" y="3124200"/>
            <a:ext cx="6934200" cy="2938999"/>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(False) Coloring Implementation</a:t>
            </a:r>
            <a:endParaRPr lang="en-US" dirty="0"/>
          </a:p>
        </p:txBody>
      </p:sp>
      <p:sp>
        <p:nvSpPr>
          <p:cNvPr id="3" name="Content Placeholder 2"/>
          <p:cNvSpPr>
            <a:spLocks noGrp="1"/>
          </p:cNvSpPr>
          <p:nvPr>
            <p:ph sz="quarter" idx="1"/>
          </p:nvPr>
        </p:nvSpPr>
        <p:spPr>
          <a:xfrm>
            <a:off x="457200" y="1219200"/>
            <a:ext cx="8229600" cy="2438400"/>
          </a:xfrm>
        </p:spPr>
        <p:txBody>
          <a:bodyPr>
            <a:normAutofit/>
          </a:bodyPr>
          <a:lstStyle/>
          <a:p>
            <a:r>
              <a:rPr lang="en-US" sz="1600" dirty="0" smtClean="0"/>
              <a:t>False coloring takes a source image (typically a gray-scale source) as input and produces a true-color image as output by replacing each gray-scale level by an arbitrary palette color</a:t>
            </a:r>
            <a:r>
              <a:rPr lang="en-US" sz="1800" dirty="0" smtClean="0"/>
              <a:t>.</a:t>
            </a:r>
          </a:p>
          <a:p>
            <a:r>
              <a:rPr lang="en-US" sz="1600" dirty="0" smtClean="0"/>
              <a:t>There are at most 256 colors in an image that has been pseudo colored from an 8-bit grayscale source.</a:t>
            </a:r>
          </a:p>
          <a:p>
            <a:r>
              <a:rPr lang="en-US" sz="1600" dirty="0" smtClean="0"/>
              <a:t>The most natural fit for this operation is the indexed color model since the palette will contain at most 256 colors.</a:t>
            </a:r>
          </a:p>
          <a:p>
            <a:r>
              <a:rPr lang="en-US" sz="1600" dirty="0" smtClean="0"/>
              <a:t>Can construct an </a:t>
            </a:r>
            <a:r>
              <a:rPr lang="en-US" sz="1600" dirty="0" err="1" smtClean="0"/>
              <a:t>IndexColorModel</a:t>
            </a:r>
            <a:r>
              <a:rPr lang="en-US" sz="1600" dirty="0" smtClean="0"/>
              <a:t> object (part of the Java library) by supplying three arrays each of which represents the red, green and blue samples.</a:t>
            </a:r>
          </a:p>
        </p:txBody>
      </p:sp>
      <p:pic>
        <p:nvPicPr>
          <p:cNvPr id="227329" name="Picture 1"/>
          <p:cNvPicPr>
            <a:picLocks noChangeAspect="1" noChangeArrowheads="1"/>
          </p:cNvPicPr>
          <p:nvPr/>
        </p:nvPicPr>
        <p:blipFill>
          <a:blip r:embed="rId3"/>
          <a:srcRect/>
          <a:stretch>
            <a:fillRect/>
          </a:stretch>
        </p:blipFill>
        <p:spPr bwMode="auto">
          <a:xfrm>
            <a:off x="381000" y="3657600"/>
            <a:ext cx="8586439" cy="22860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 Pseudo (False) Coloring Implementation using an array of Colors</a:t>
            </a:r>
            <a:endParaRPr lang="en-US" dirty="0"/>
          </a:p>
        </p:txBody>
      </p:sp>
      <p:pic>
        <p:nvPicPr>
          <p:cNvPr id="266242" name="Picture 2"/>
          <p:cNvPicPr>
            <a:picLocks noChangeAspect="1" noChangeArrowheads="1"/>
          </p:cNvPicPr>
          <p:nvPr/>
        </p:nvPicPr>
        <p:blipFill>
          <a:blip r:embed="rId3"/>
          <a:srcRect/>
          <a:stretch>
            <a:fillRect/>
          </a:stretch>
        </p:blipFill>
        <p:spPr bwMode="auto">
          <a:xfrm>
            <a:off x="1828800" y="1295400"/>
            <a:ext cx="5486739" cy="51816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Rescaling</a:t>
            </a:r>
            <a:endParaRPr lang="en-US" dirty="0"/>
          </a:p>
        </p:txBody>
      </p:sp>
      <p:sp>
        <p:nvSpPr>
          <p:cNvPr id="2" name="Content Placeholder 1"/>
          <p:cNvSpPr>
            <a:spLocks noGrp="1"/>
          </p:cNvSpPr>
          <p:nvPr>
            <p:ph sz="quarter" idx="1"/>
          </p:nvPr>
        </p:nvSpPr>
        <p:spPr>
          <a:xfrm>
            <a:off x="457200" y="1481328"/>
            <a:ext cx="8229600" cy="1795271"/>
          </a:xfrm>
        </p:spPr>
        <p:txBody>
          <a:bodyPr>
            <a:normAutofit fontScale="92500"/>
          </a:bodyPr>
          <a:lstStyle/>
          <a:p>
            <a:r>
              <a:rPr lang="en-US" dirty="0" smtClean="0"/>
              <a:t>Given a sample </a:t>
            </a:r>
            <a:r>
              <a:rPr lang="en-US" dirty="0" err="1" smtClean="0"/>
              <a:t>S</a:t>
            </a:r>
            <a:r>
              <a:rPr lang="en-US" baseline="-25000" dirty="0" err="1" smtClean="0"/>
              <a:t>input</a:t>
            </a:r>
            <a:r>
              <a:rPr lang="en-US" dirty="0" smtClean="0"/>
              <a:t> of the source image, rescaling computes the output sample, </a:t>
            </a:r>
            <a:r>
              <a:rPr lang="en-US" dirty="0" err="1" smtClean="0"/>
              <a:t>S</a:t>
            </a:r>
            <a:r>
              <a:rPr lang="en-US" baseline="-25000" dirty="0" err="1" smtClean="0"/>
              <a:t>output</a:t>
            </a:r>
            <a:r>
              <a:rPr lang="en-US" dirty="0" smtClean="0"/>
              <a:t>, using the scaling function of 5.1</a:t>
            </a:r>
          </a:p>
          <a:p>
            <a:pPr lvl="1"/>
            <a:r>
              <a:rPr lang="en-US" dirty="0" smtClean="0"/>
              <a:t>Alpha is a real-valued scaling factor known as “gain”</a:t>
            </a:r>
          </a:p>
          <a:p>
            <a:pPr lvl="1"/>
            <a:r>
              <a:rPr lang="en-US" dirty="0" smtClean="0"/>
              <a:t>Beta is a real-valued scaling factor known as “bias”</a:t>
            </a:r>
          </a:p>
        </p:txBody>
      </p:sp>
      <p:pic>
        <p:nvPicPr>
          <p:cNvPr id="144385" name="Picture 1"/>
          <p:cNvPicPr>
            <a:picLocks noChangeAspect="1" noChangeArrowheads="1"/>
          </p:cNvPicPr>
          <p:nvPr/>
        </p:nvPicPr>
        <p:blipFill>
          <a:blip r:embed="rId3"/>
          <a:srcRect/>
          <a:stretch>
            <a:fillRect/>
          </a:stretch>
        </p:blipFill>
        <p:spPr bwMode="auto">
          <a:xfrm>
            <a:off x="609600" y="3657600"/>
            <a:ext cx="8129587" cy="600532"/>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Rescaling</a:t>
            </a:r>
            <a:endParaRPr lang="en-US" dirty="0"/>
          </a:p>
        </p:txBody>
      </p:sp>
      <p:sp>
        <p:nvSpPr>
          <p:cNvPr id="2" name="Content Placeholder 1"/>
          <p:cNvSpPr>
            <a:spLocks noGrp="1"/>
          </p:cNvSpPr>
          <p:nvPr>
            <p:ph sz="quarter" idx="1"/>
          </p:nvPr>
        </p:nvSpPr>
        <p:spPr>
          <a:xfrm>
            <a:off x="228600" y="1295400"/>
            <a:ext cx="8763000" cy="576071"/>
          </a:xfrm>
        </p:spPr>
        <p:txBody>
          <a:bodyPr>
            <a:noAutofit/>
          </a:bodyPr>
          <a:lstStyle/>
          <a:p>
            <a:r>
              <a:rPr lang="en-US" sz="2000" dirty="0" smtClean="0"/>
              <a:t>Consider two rescaled source samples S rescaled to S’.</a:t>
            </a:r>
          </a:p>
        </p:txBody>
      </p:sp>
      <p:sp>
        <p:nvSpPr>
          <p:cNvPr id="9" name="Content Placeholder 1"/>
          <p:cNvSpPr txBox="1">
            <a:spLocks/>
          </p:cNvSpPr>
          <p:nvPr/>
        </p:nvSpPr>
        <p:spPr>
          <a:xfrm>
            <a:off x="228600" y="2895600"/>
            <a:ext cx="8610600" cy="8382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Consider the</a:t>
            </a:r>
            <a:r>
              <a:rPr kumimoji="0" lang="en-US" sz="2000" b="0" i="0" u="none" strike="noStrike" kern="1200" cap="none" spc="0" normalizeH="0" noProof="0" dirty="0" smtClean="0">
                <a:ln>
                  <a:noFill/>
                </a:ln>
                <a:solidFill>
                  <a:schemeClr val="tx1"/>
                </a:solidFill>
                <a:effectLst/>
                <a:uLnTx/>
                <a:uFillTx/>
                <a:latin typeface="+mn-lt"/>
                <a:ea typeface="+mn-ea"/>
                <a:cs typeface="+mn-cs"/>
              </a:rPr>
              <a:t> contrast (difference) between them in both the source and destination.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1"/>
          <p:cNvSpPr txBox="1">
            <a:spLocks/>
          </p:cNvSpPr>
          <p:nvPr/>
        </p:nvSpPr>
        <p:spPr>
          <a:xfrm>
            <a:off x="381000" y="4800600"/>
            <a:ext cx="8610600" cy="8382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2337" name="Picture 1"/>
          <p:cNvPicPr>
            <a:picLocks noChangeAspect="1" noChangeArrowheads="1"/>
          </p:cNvPicPr>
          <p:nvPr/>
        </p:nvPicPr>
        <p:blipFill>
          <a:blip r:embed="rId3"/>
          <a:srcRect/>
          <a:stretch>
            <a:fillRect/>
          </a:stretch>
        </p:blipFill>
        <p:spPr bwMode="auto">
          <a:xfrm>
            <a:off x="3086100" y="1905000"/>
            <a:ext cx="2286000" cy="787555"/>
          </a:xfrm>
          <a:prstGeom prst="rect">
            <a:avLst/>
          </a:prstGeom>
          <a:ln>
            <a:solidFill>
              <a:schemeClr val="tx1"/>
            </a:solidFill>
          </a:ln>
          <a:effectLst>
            <a:outerShdw blurRad="292100" dist="139700" dir="2700000" algn="tl" rotWithShape="0">
              <a:srgbClr val="333333">
                <a:alpha val="65000"/>
              </a:srgbClr>
            </a:outerShdw>
          </a:effectLst>
        </p:spPr>
      </p:pic>
      <p:pic>
        <p:nvPicPr>
          <p:cNvPr id="142338" name="Picture 2"/>
          <p:cNvPicPr>
            <a:picLocks noChangeAspect="1" noChangeArrowheads="1"/>
          </p:cNvPicPr>
          <p:nvPr/>
        </p:nvPicPr>
        <p:blipFill>
          <a:blip r:embed="rId4"/>
          <a:srcRect/>
          <a:stretch>
            <a:fillRect/>
          </a:stretch>
        </p:blipFill>
        <p:spPr bwMode="auto">
          <a:xfrm>
            <a:off x="3048000" y="3581400"/>
            <a:ext cx="2362200" cy="758391"/>
          </a:xfrm>
          <a:prstGeom prst="rect">
            <a:avLst/>
          </a:prstGeom>
          <a:ln>
            <a:solidFill>
              <a:schemeClr val="tx1"/>
            </a:solidFill>
          </a:ln>
          <a:effectLst>
            <a:outerShdw blurRad="292100" dist="139700" dir="2700000" algn="tl" rotWithShape="0">
              <a:srgbClr val="333333">
                <a:alpha val="65000"/>
              </a:srgbClr>
            </a:outerShdw>
          </a:effectLst>
        </p:spPr>
      </p:pic>
      <p:sp>
        <p:nvSpPr>
          <p:cNvPr id="11" name="Content Placeholder 1"/>
          <p:cNvSpPr txBox="1">
            <a:spLocks/>
          </p:cNvSpPr>
          <p:nvPr/>
        </p:nvSpPr>
        <p:spPr>
          <a:xfrm>
            <a:off x="457200" y="4605529"/>
            <a:ext cx="8229600" cy="95707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Consider the relative change in contrast between the source and destination.</a:t>
            </a:r>
          </a:p>
        </p:txBody>
      </p:sp>
      <p:pic>
        <p:nvPicPr>
          <p:cNvPr id="12" name="Picture 1"/>
          <p:cNvPicPr>
            <a:picLocks noChangeAspect="1" noChangeArrowheads="1"/>
          </p:cNvPicPr>
          <p:nvPr/>
        </p:nvPicPr>
        <p:blipFill>
          <a:blip r:embed="rId5"/>
          <a:srcRect/>
          <a:stretch>
            <a:fillRect/>
          </a:stretch>
        </p:blipFill>
        <p:spPr bwMode="auto">
          <a:xfrm>
            <a:off x="3124200" y="5334000"/>
            <a:ext cx="2209800" cy="794989"/>
          </a:xfrm>
          <a:prstGeom prst="rect">
            <a:avLst/>
          </a:prstGeom>
          <a:ln>
            <a:solidFill>
              <a:schemeClr val="tx1"/>
            </a:solidFill>
          </a:ln>
          <a:effectLst>
            <a:outerShdw blurRad="292100" dist="139700" dir="2700000" algn="tl" rotWithShape="0">
              <a:srgbClr val="333333">
                <a:alpha val="65000"/>
              </a:srgbClr>
            </a:outerShdw>
          </a:effectLst>
        </p:spPr>
      </p:pic>
      <p:sp>
        <p:nvSpPr>
          <p:cNvPr id="13"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Rescaling</a:t>
            </a:r>
            <a:endParaRPr lang="en-US" dirty="0"/>
          </a:p>
        </p:txBody>
      </p:sp>
      <p:sp>
        <p:nvSpPr>
          <p:cNvPr id="2" name="Content Placeholder 1"/>
          <p:cNvSpPr>
            <a:spLocks noGrp="1"/>
          </p:cNvSpPr>
          <p:nvPr>
            <p:ph sz="quarter" idx="1"/>
          </p:nvPr>
        </p:nvSpPr>
        <p:spPr>
          <a:xfrm>
            <a:off x="457200" y="1481329"/>
            <a:ext cx="8229600" cy="957072"/>
          </a:xfrm>
        </p:spPr>
        <p:txBody>
          <a:bodyPr>
            <a:normAutofit/>
          </a:bodyPr>
          <a:lstStyle/>
          <a:p>
            <a:pPr lvl="0"/>
            <a:r>
              <a:rPr lang="en-US" sz="2000" dirty="0" smtClean="0"/>
              <a:t>The relative change in contrast can be simplified as</a:t>
            </a:r>
            <a:endParaRPr lang="en-US" sz="2000" dirty="0"/>
          </a:p>
        </p:txBody>
      </p:sp>
      <p:pic>
        <p:nvPicPr>
          <p:cNvPr id="140290" name="Picture 2"/>
          <p:cNvPicPr>
            <a:picLocks noChangeAspect="1" noChangeArrowheads="1"/>
          </p:cNvPicPr>
          <p:nvPr/>
        </p:nvPicPr>
        <p:blipFill>
          <a:blip r:embed="rId3"/>
          <a:srcRect/>
          <a:stretch>
            <a:fillRect/>
          </a:stretch>
        </p:blipFill>
        <p:spPr bwMode="auto">
          <a:xfrm>
            <a:off x="1752600" y="2057400"/>
            <a:ext cx="5105400" cy="2374416"/>
          </a:xfrm>
          <a:prstGeom prst="rect">
            <a:avLst/>
          </a:prstGeom>
          <a:ln>
            <a:solidFill>
              <a:schemeClr val="tx1"/>
            </a:solidFill>
          </a:ln>
          <a:effectLst>
            <a:outerShdw blurRad="292100" dist="139700" dir="2700000" algn="tl" rotWithShape="0">
              <a:srgbClr val="333333">
                <a:alpha val="65000"/>
              </a:srgbClr>
            </a:outerShdw>
          </a:effectLst>
        </p:spPr>
      </p:pic>
      <p:sp>
        <p:nvSpPr>
          <p:cNvPr id="8" name="Content Placeholder 1"/>
          <p:cNvSpPr txBox="1">
            <a:spLocks/>
          </p:cNvSpPr>
          <p:nvPr/>
        </p:nvSpPr>
        <p:spPr>
          <a:xfrm>
            <a:off x="457200" y="4724400"/>
            <a:ext cx="8229600" cy="957072"/>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Gain controls</a:t>
            </a:r>
            <a:r>
              <a:rPr kumimoji="0" lang="en-US" sz="2000" b="0" i="0" u="none" strike="noStrike" kern="1200" cap="none" spc="0" normalizeH="0" noProof="0" dirty="0" smtClean="0">
                <a:ln>
                  <a:noFill/>
                </a:ln>
                <a:solidFill>
                  <a:schemeClr val="tx1"/>
                </a:solidFill>
                <a:effectLst/>
                <a:uLnTx/>
                <a:uFillTx/>
                <a:latin typeface="+mn-lt"/>
                <a:ea typeface="+mn-ea"/>
                <a:cs typeface="+mn-cs"/>
              </a:rPr>
              <a:t> the change in contrast.  Bias does not affect the contrast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en-US" sz="2000" baseline="0" dirty="0" smtClean="0"/>
              <a:t>Bias,</a:t>
            </a:r>
            <a:r>
              <a:rPr lang="en-US" sz="2000" dirty="0" smtClean="0"/>
              <a:t> however, controls the brightness of the rescale image.  Negative bias darkens and positive bias brightens the image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Example</a:t>
            </a:r>
            <a:endParaRPr lang="en-US" dirty="0"/>
          </a:p>
        </p:txBody>
      </p:sp>
      <p:pic>
        <p:nvPicPr>
          <p:cNvPr id="249858" name="Picture 2"/>
          <p:cNvPicPr>
            <a:picLocks noChangeAspect="1" noChangeArrowheads="1"/>
          </p:cNvPicPr>
          <p:nvPr/>
        </p:nvPicPr>
        <p:blipFill>
          <a:blip r:embed="rId3"/>
          <a:srcRect/>
          <a:stretch>
            <a:fillRect/>
          </a:stretch>
        </p:blipFill>
        <p:spPr bwMode="auto">
          <a:xfrm>
            <a:off x="533400" y="1371600"/>
            <a:ext cx="7857340" cy="4114800"/>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Clamping</a:t>
            </a:r>
            <a:endParaRPr lang="en-US" dirty="0"/>
          </a:p>
        </p:txBody>
      </p:sp>
      <p:sp>
        <p:nvSpPr>
          <p:cNvPr id="3" name="Content Placeholder 2"/>
          <p:cNvSpPr>
            <a:spLocks noGrp="1"/>
          </p:cNvSpPr>
          <p:nvPr>
            <p:ph sz="quarter" idx="1"/>
          </p:nvPr>
        </p:nvSpPr>
        <p:spPr/>
        <p:txBody>
          <a:bodyPr>
            <a:normAutofit/>
          </a:bodyPr>
          <a:lstStyle/>
          <a:p>
            <a:r>
              <a:rPr lang="en-US" sz="2000" dirty="0" smtClean="0"/>
              <a:t>Rescaling may produce samples that lie outside of the output images 8-bit dynamic range.</a:t>
            </a:r>
          </a:p>
          <a:p>
            <a:pPr lvl="1"/>
            <a:r>
              <a:rPr lang="en-US" sz="1800" dirty="0" smtClean="0"/>
              <a:t>May be less than zero</a:t>
            </a:r>
          </a:p>
          <a:p>
            <a:pPr lvl="1"/>
            <a:r>
              <a:rPr lang="en-US" sz="1800" dirty="0" smtClean="0"/>
              <a:t>May be more than 255</a:t>
            </a:r>
            <a:br>
              <a:rPr lang="en-US" sz="1800" dirty="0" smtClean="0"/>
            </a:br>
            <a:endParaRPr lang="en-US" sz="1800" dirty="0" smtClean="0"/>
          </a:p>
          <a:p>
            <a:r>
              <a:rPr lang="en-US" sz="2000" dirty="0" smtClean="0"/>
              <a:t>Clamping the output values ensures that the output samples are truncated to the 8-bit dynamic range limit</a:t>
            </a:r>
          </a:p>
          <a:p>
            <a:pPr lvl="1"/>
            <a:r>
              <a:rPr lang="en-US" sz="1800" dirty="0" smtClean="0"/>
              <a:t>Any output greater than 255 is set to 255</a:t>
            </a:r>
          </a:p>
          <a:p>
            <a:pPr lvl="1"/>
            <a:r>
              <a:rPr lang="en-US" sz="1800" dirty="0" smtClean="0"/>
              <a:t>Any output less than zero is set to be zero</a:t>
            </a:r>
          </a:p>
          <a:p>
            <a:pPr lvl="1"/>
            <a:r>
              <a:rPr lang="en-US" sz="1800" dirty="0" smtClean="0"/>
              <a:t>Clamping does ‘loose’ information by truncation</a:t>
            </a:r>
            <a:endParaRPr lang="en-US" sz="1800" dirty="0"/>
          </a:p>
        </p:txBody>
      </p:sp>
      <p:pic>
        <p:nvPicPr>
          <p:cNvPr id="250883" name="Picture 3"/>
          <p:cNvPicPr>
            <a:picLocks noChangeAspect="1" noChangeArrowheads="1"/>
          </p:cNvPicPr>
          <p:nvPr/>
        </p:nvPicPr>
        <p:blipFill>
          <a:blip r:embed="rId3"/>
          <a:srcRect/>
          <a:stretch>
            <a:fillRect/>
          </a:stretch>
        </p:blipFill>
        <p:spPr bwMode="auto">
          <a:xfrm>
            <a:off x="1752600" y="4800600"/>
            <a:ext cx="5791200" cy="1175707"/>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clamp function</a:t>
            </a:r>
            <a:endParaRPr lang="en-US" dirty="0"/>
          </a:p>
        </p:txBody>
      </p:sp>
      <p:pic>
        <p:nvPicPr>
          <p:cNvPr id="251906" name="Picture 2"/>
          <p:cNvPicPr>
            <a:picLocks noChangeAspect="1" noChangeArrowheads="1"/>
          </p:cNvPicPr>
          <p:nvPr/>
        </p:nvPicPr>
        <p:blipFill>
          <a:blip r:embed="rId3"/>
          <a:srcRect/>
          <a:stretch>
            <a:fillRect/>
          </a:stretch>
        </p:blipFill>
        <p:spPr bwMode="auto">
          <a:xfrm>
            <a:off x="381000" y="1600200"/>
            <a:ext cx="8420100" cy="4171950"/>
          </a:xfrm>
          <a:prstGeom prst="rect">
            <a:avLst/>
          </a:prstGeom>
          <a:noFill/>
          <a:ln w="9525">
            <a:noFill/>
            <a:miter lim="800000"/>
            <a:headEnd/>
            <a:tailEnd/>
          </a:ln>
          <a:effectLst/>
        </p:spPr>
      </p:pic>
      <p:sp>
        <p:nvSpPr>
          <p:cNvPr id="4" name="Slide Number Placeholder 4"/>
          <p:cNvSpPr>
            <a:spLocks noGrp="1"/>
          </p:cNvSpPr>
          <p:nvPr>
            <p:ph type="sldNum" sz="quarter" idx="12"/>
          </p:nvPr>
        </p:nvSpPr>
        <p:spPr>
          <a:xfrm>
            <a:off x="612648" y="6356350"/>
            <a:ext cx="1981200" cy="365760"/>
          </a:xfrm>
        </p:spPr>
        <p:txBody>
          <a:bodyPr/>
          <a:lstStyle/>
          <a:p>
            <a:fld id="{10DF3AAC-6F97-4348-9BA7-8BBC9FB2A92F}" type="slidenum">
              <a:rPr lang="en-US"/>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2130</TotalTime>
  <Words>1981</Words>
  <Application>Microsoft Office PowerPoint</Application>
  <PresentationFormat>On-screen Show (4:3)</PresentationFormat>
  <Paragraphs>203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Origin</vt:lpstr>
      <vt:lpstr>Point Processing</vt:lpstr>
      <vt:lpstr>Taxonomy</vt:lpstr>
      <vt:lpstr>Rescaling</vt:lpstr>
      <vt:lpstr>Rescaling</vt:lpstr>
      <vt:lpstr>Rescaling</vt:lpstr>
      <vt:lpstr>Rescaling</vt:lpstr>
      <vt:lpstr>Numeric Example</vt:lpstr>
      <vt:lpstr>Clamping</vt:lpstr>
      <vt:lpstr>Implementing the clamp function</vt:lpstr>
      <vt:lpstr>Graphical Examples</vt:lpstr>
      <vt:lpstr>Examples</vt:lpstr>
      <vt:lpstr>Scientific Data and Visualization</vt:lpstr>
      <vt:lpstr>Scientific Data</vt:lpstr>
      <vt:lpstr>Contrast Stretching</vt:lpstr>
      <vt:lpstr>Rescaling Color Images</vt:lpstr>
      <vt:lpstr>Slide 16</vt:lpstr>
      <vt:lpstr>RescaleOp</vt:lpstr>
      <vt:lpstr>RescaleOp</vt:lpstr>
      <vt:lpstr>Lookup Tables</vt:lpstr>
      <vt:lpstr>Lookup Tables</vt:lpstr>
      <vt:lpstr>Lookup Tables</vt:lpstr>
      <vt:lpstr>LookupOp and LookupTable</vt:lpstr>
      <vt:lpstr>Gamma Correction</vt:lpstr>
      <vt:lpstr>Gamma Correction</vt:lpstr>
      <vt:lpstr>Gamma Correction</vt:lpstr>
      <vt:lpstr>Gamma Correction</vt:lpstr>
      <vt:lpstr>Slide 27</vt:lpstr>
      <vt:lpstr>GammaOp implementation</vt:lpstr>
      <vt:lpstr>Gamma Correction</vt:lpstr>
      <vt:lpstr>Pseudo (False) Coloring</vt:lpstr>
      <vt:lpstr>Pseudo (False) Coloring</vt:lpstr>
      <vt:lpstr>Pseudo (False) Coloring Implementation</vt:lpstr>
      <vt:lpstr>Custom Pseudo (False) Coloring Implementation using an array of Colors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Processing</dc:title>
  <dc:creator>Kenny Hunt</dc:creator>
  <cp:lastModifiedBy>kenny</cp:lastModifiedBy>
  <cp:revision>244</cp:revision>
  <dcterms:created xsi:type="dcterms:W3CDTF">2008-09-24T15:01:55Z</dcterms:created>
  <dcterms:modified xsi:type="dcterms:W3CDTF">2010-09-07T14:20:12Z</dcterms:modified>
</cp:coreProperties>
</file>