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85" r:id="rId7"/>
    <p:sldId id="261" r:id="rId8"/>
    <p:sldId id="27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6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9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F30E-612F-48FB-8562-22BE461C72D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BB03-F0C5-4BA7-B6A3-F0EB61E82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BB03-F0C5-4BA7-B6A3-F0EB61E826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Images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Java’s imaging classes</a:t>
            </a:r>
            <a:endParaRPr lang="en-US" dirty="0"/>
          </a:p>
        </p:txBody>
      </p:sp>
      <p:pic>
        <p:nvPicPr>
          <p:cNvPr id="36866" name="Picture 2" descr="http://upload.wikimedia.org/wikipedia/commons/d/de/Hans_Holbein_d._J._0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304799"/>
            <a:ext cx="3124200" cy="314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BufferedImageOp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previous example is typical of single-source image processing operations</a:t>
            </a:r>
          </a:p>
          <a:p>
            <a:pPr lvl="1"/>
            <a:r>
              <a:rPr lang="en-US" dirty="0" smtClean="0"/>
              <a:t>Single-source means that there is one image that is being processed</a:t>
            </a:r>
          </a:p>
          <a:p>
            <a:pPr lvl="1"/>
            <a:r>
              <a:rPr lang="en-US" dirty="0" smtClean="0"/>
              <a:t>The operation creates a destination image </a:t>
            </a:r>
          </a:p>
          <a:p>
            <a:pPr lvl="1"/>
            <a:r>
              <a:rPr lang="en-US" dirty="0" smtClean="0"/>
              <a:t>The source image is not modified but is used to create the destination</a:t>
            </a:r>
          </a:p>
          <a:p>
            <a:r>
              <a:rPr lang="en-US" dirty="0" smtClean="0"/>
              <a:t>This process is represented in Java by the </a:t>
            </a:r>
            <a:r>
              <a:rPr lang="en-US" dirty="0" err="1" smtClean="0"/>
              <a:t>BufferedImageOp</a:t>
            </a:r>
            <a:r>
              <a:rPr lang="en-US" dirty="0" smtClean="0"/>
              <a:t> class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83506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BufferedImageOp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filter method accepts a </a:t>
            </a:r>
            <a:r>
              <a:rPr lang="en-US" dirty="0" err="1" smtClean="0"/>
              <a:t>BufferedImage</a:t>
            </a:r>
            <a:r>
              <a:rPr lang="en-US" dirty="0" smtClean="0"/>
              <a:t> source and destination. </a:t>
            </a:r>
          </a:p>
          <a:p>
            <a:pPr lvl="1"/>
            <a:r>
              <a:rPr lang="en-US" dirty="0" smtClean="0"/>
              <a:t>If the destination is null, then a destination is created via the ‘</a:t>
            </a:r>
            <a:r>
              <a:rPr lang="en-US" dirty="0" err="1" smtClean="0"/>
              <a:t>createCompatibleDestImage</a:t>
            </a:r>
            <a:r>
              <a:rPr lang="en-US" dirty="0" smtClean="0"/>
              <a:t>’ method.</a:t>
            </a:r>
          </a:p>
          <a:p>
            <a:pPr lvl="1"/>
            <a:r>
              <a:rPr lang="en-US" dirty="0" smtClean="0"/>
              <a:t>The source image is usually not modified</a:t>
            </a:r>
          </a:p>
          <a:p>
            <a:pPr lvl="1"/>
            <a:r>
              <a:rPr lang="en-US" dirty="0" smtClean="0"/>
              <a:t>The other methods are often not used and will not be described in any detail.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6999"/>
            <a:ext cx="4953000" cy="393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classes </a:t>
            </a:r>
            <a:r>
              <a:rPr lang="en-US" dirty="0" smtClean="0"/>
              <a:t>for code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the common pattern of iterating over the samples of an image using Java's library</a:t>
            </a:r>
            <a:r>
              <a:rPr lang="en-US" dirty="0" smtClean="0"/>
              <a:t>.</a:t>
            </a:r>
          </a:p>
          <a:p>
            <a:pPr lvl="0">
              <a:defRPr/>
            </a:pPr>
            <a:r>
              <a:rPr lang="en-US" dirty="0" smtClean="0"/>
              <a:t>The three nested loops are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Lots of code to write</a:t>
            </a:r>
          </a:p>
          <a:p>
            <a:pPr lvl="1">
              <a:defRPr/>
            </a:pPr>
            <a:r>
              <a:rPr lang="en-US" dirty="0" smtClean="0"/>
              <a:t>Error-prone </a:t>
            </a:r>
            <a:r>
              <a:rPr lang="en-US" dirty="0" smtClean="0"/>
              <a:t>since </a:t>
            </a:r>
            <a:r>
              <a:rPr lang="en-US" dirty="0" smtClean="0"/>
              <a:t>the</a:t>
            </a:r>
          </a:p>
          <a:p>
            <a:pPr lvl="2">
              <a:defRPr/>
            </a:pPr>
            <a:r>
              <a:rPr lang="en-US" dirty="0" smtClean="0"/>
              <a:t>Nesting order can be important</a:t>
            </a:r>
          </a:p>
          <a:p>
            <a:pPr lvl="2">
              <a:defRPr/>
            </a:pPr>
            <a:r>
              <a:rPr lang="en-US" dirty="0" smtClean="0"/>
              <a:t>Incorrect boundaries of the loops are easy to introduce via copy-and-paste</a:t>
            </a:r>
          </a:p>
          <a:p>
            <a:pPr lvl="2">
              <a:defRPr/>
            </a:pPr>
            <a:r>
              <a:rPr lang="en-US" dirty="0" smtClean="0"/>
              <a:t>Order </a:t>
            </a:r>
            <a:r>
              <a:rPr lang="en-US" dirty="0" smtClean="0"/>
              <a:t>of the indices in the </a:t>
            </a:r>
            <a:r>
              <a:rPr lang="en-US" dirty="0" err="1" smtClean="0"/>
              <a:t>getSample</a:t>
            </a:r>
            <a:r>
              <a:rPr lang="en-US" dirty="0" smtClean="0"/>
              <a:t> method can be easily confused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543800" cy="262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classes for code </a:t>
            </a:r>
            <a:r>
              <a:rPr lang="en-US" dirty="0" smtClean="0"/>
              <a:t>simplification</a:t>
            </a:r>
            <a:br>
              <a:rPr lang="en-US" dirty="0" smtClean="0"/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imaging.scanners.Location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text uses some custom classes to simplify </a:t>
            </a:r>
            <a:r>
              <a:rPr lang="en-US" dirty="0" smtClean="0"/>
              <a:t>image processing patterns.</a:t>
            </a:r>
          </a:p>
          <a:p>
            <a:r>
              <a:rPr lang="en-US" dirty="0" smtClean="0"/>
              <a:t>The Location class wraps </a:t>
            </a:r>
            <a:r>
              <a:rPr lang="en-US" dirty="0" smtClean="0"/>
              <a:t>the three </a:t>
            </a:r>
            <a:r>
              <a:rPr lang="en-US" dirty="0" smtClean="0"/>
              <a:t>indices of a sample </a:t>
            </a:r>
            <a:r>
              <a:rPr lang="en-US" dirty="0" smtClean="0"/>
              <a:t>(column, row, and band) into a single object.</a:t>
            </a:r>
          </a:p>
          <a:p>
            <a:r>
              <a:rPr lang="en-US" dirty="0" smtClean="0"/>
              <a:t>Notice that the attributes are public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7238305" cy="3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classes for code simplification</a:t>
            </a:r>
            <a:br>
              <a:rPr lang="en-US" dirty="0" smtClean="0"/>
            </a:b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imaging.scanners.RasterScanner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scanner is an </a:t>
            </a:r>
            <a:r>
              <a:rPr lang="en-US" dirty="0" err="1" smtClean="0"/>
              <a:t>iterator</a:t>
            </a:r>
            <a:r>
              <a:rPr lang="en-US" dirty="0" smtClean="0"/>
              <a:t> that traverses all of the Locations in an image in some well defined sequence.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RasterScanner</a:t>
            </a:r>
            <a:r>
              <a:rPr lang="en-US" dirty="0" smtClean="0"/>
              <a:t> traverses the locations in top-to-bottom left-to-right fashion.</a:t>
            </a:r>
          </a:p>
          <a:p>
            <a:pPr lvl="1"/>
            <a:r>
              <a:rPr lang="en-US" dirty="0" smtClean="0"/>
              <a:t>The source code </a:t>
            </a:r>
            <a:r>
              <a:rPr lang="en-US" dirty="0" smtClean="0"/>
              <a:t>of the </a:t>
            </a:r>
            <a:r>
              <a:rPr lang="en-US" dirty="0" err="1" smtClean="0"/>
              <a:t>RasterScanner</a:t>
            </a:r>
            <a:r>
              <a:rPr lang="en-US" dirty="0" smtClean="0"/>
              <a:t> is </a:t>
            </a:r>
            <a:r>
              <a:rPr lang="en-US" dirty="0" smtClean="0"/>
              <a:t>not presented but the scanner class is easy to use.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code below replaces the three nested-loop pattern.  </a:t>
            </a:r>
            <a:endParaRPr lang="en-US" dirty="0" smtClean="0"/>
          </a:p>
          <a:p>
            <a:pPr lvl="1"/>
            <a:r>
              <a:rPr lang="en-US" dirty="0" smtClean="0"/>
              <a:t>Should be understood as “</a:t>
            </a:r>
            <a:r>
              <a:rPr lang="en-US" i="1" dirty="0" smtClean="0"/>
              <a:t>for every sample s in image </a:t>
            </a:r>
            <a:r>
              <a:rPr lang="en-US" i="1" dirty="0" err="1" smtClean="0"/>
              <a:t>src</a:t>
            </a:r>
            <a:r>
              <a:rPr lang="en-US" i="1" dirty="0" smtClean="0"/>
              <a:t>, process s and place it into the destination</a:t>
            </a:r>
            <a:r>
              <a:rPr lang="en-US" dirty="0" smtClean="0"/>
              <a:t>”.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 smtClean="0"/>
              <a:t>that the ‘true’ in the constructor indicates whether or not bands are to be included in the iteration.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91000"/>
            <a:ext cx="7162800" cy="19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classes for code simplification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imaging.ops.NullOp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implementing the </a:t>
            </a:r>
            <a:r>
              <a:rPr lang="en-US" dirty="0" err="1" smtClean="0"/>
              <a:t>BufferedImageOp</a:t>
            </a:r>
            <a:r>
              <a:rPr lang="en-US" dirty="0" smtClean="0"/>
              <a:t>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Must author a handful of methods</a:t>
            </a:r>
            <a:endParaRPr lang="en-US" dirty="0" smtClean="0"/>
          </a:p>
          <a:p>
            <a:pPr lvl="1"/>
            <a:r>
              <a:rPr lang="en-US" dirty="0" smtClean="0"/>
              <a:t>Lets write a very basic op that does nothing but “copy”</a:t>
            </a:r>
          </a:p>
          <a:p>
            <a:pPr lvl="1"/>
            <a:r>
              <a:rPr lang="en-US" dirty="0" smtClean="0"/>
              <a:t>Call this operation the </a:t>
            </a:r>
            <a:r>
              <a:rPr lang="en-US" dirty="0" err="1" smtClean="0"/>
              <a:t>NullOp</a:t>
            </a:r>
            <a:r>
              <a:rPr lang="en-US" dirty="0" smtClean="0"/>
              <a:t>.  </a:t>
            </a:r>
            <a:r>
              <a:rPr lang="en-US" dirty="0" smtClean="0"/>
              <a:t>Can then use this </a:t>
            </a:r>
            <a:r>
              <a:rPr lang="en-US" dirty="0" err="1" smtClean="0"/>
              <a:t>NullOp</a:t>
            </a:r>
            <a:r>
              <a:rPr lang="en-US" dirty="0" smtClean="0"/>
              <a:t> as a base class for many other ‘real’ operations.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90800"/>
            <a:ext cx="5908432" cy="386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classes for code simplification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imaging.ops.NullOp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146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Consider implementing the </a:t>
            </a:r>
            <a:r>
              <a:rPr lang="en-US" sz="1800" dirty="0" err="1" smtClean="0"/>
              <a:t>BufferedImageOp</a:t>
            </a:r>
            <a:r>
              <a:rPr lang="en-US" sz="1800" dirty="0" smtClean="0"/>
              <a:t> </a:t>
            </a:r>
            <a:r>
              <a:rPr lang="en-US" sz="1800" dirty="0" smtClean="0"/>
              <a:t>class</a:t>
            </a:r>
          </a:p>
          <a:p>
            <a:pPr lvl="1"/>
            <a:r>
              <a:rPr lang="en-US" sz="1600" dirty="0" smtClean="0"/>
              <a:t>These methods must be provided but are often not used.</a:t>
            </a:r>
          </a:p>
          <a:p>
            <a:pPr lvl="1"/>
            <a:r>
              <a:rPr lang="en-US" sz="1600" dirty="0" smtClean="0"/>
              <a:t>Note that the </a:t>
            </a:r>
            <a:r>
              <a:rPr lang="en-US" sz="1600" dirty="0" err="1" smtClean="0"/>
              <a:t>getBounds</a:t>
            </a:r>
            <a:r>
              <a:rPr lang="en-US" sz="1600" dirty="0" smtClean="0"/>
              <a:t> returns the bounding rectangle of the source image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Note that getPoint2D </a:t>
            </a:r>
            <a:r>
              <a:rPr lang="en-US" sz="1600" dirty="0" smtClean="0"/>
              <a:t>maps a source location to a destination location (useful for geometric ops) </a:t>
            </a:r>
            <a:endParaRPr lang="en-US" sz="1600" dirty="0" smtClean="0"/>
          </a:p>
          <a:p>
            <a:pPr lvl="1"/>
            <a:r>
              <a:rPr lang="en-US" sz="1600" dirty="0" smtClean="0"/>
              <a:t>rendering </a:t>
            </a:r>
            <a:r>
              <a:rPr lang="en-US" sz="1600" dirty="0" smtClean="0"/>
              <a:t>hints may be effectively ignored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BufferedImageOp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NullOp</a:t>
            </a:r>
            <a:r>
              <a:rPr lang="en-US" dirty="0" smtClean="0"/>
              <a:t> will now serve as a base class for </a:t>
            </a:r>
            <a:r>
              <a:rPr lang="en-US" dirty="0" smtClean="0"/>
              <a:t>most image </a:t>
            </a:r>
            <a:r>
              <a:rPr lang="en-US" dirty="0" smtClean="0"/>
              <a:t>processing operations presented in this text.</a:t>
            </a:r>
          </a:p>
          <a:p>
            <a:pPr lvl="1"/>
            <a:r>
              <a:rPr lang="en-US" dirty="0" smtClean="0"/>
              <a:t>Subclasses will often need to include an overloaded ‘filter’ method and </a:t>
            </a:r>
            <a:r>
              <a:rPr lang="en-US" dirty="0" smtClean="0"/>
              <a:t>nothing </a:t>
            </a:r>
            <a:r>
              <a:rPr lang="en-US" dirty="0" smtClean="0"/>
              <a:t>else!</a:t>
            </a:r>
          </a:p>
          <a:p>
            <a:pPr lvl="1"/>
            <a:r>
              <a:rPr lang="en-US" dirty="0" smtClean="0"/>
              <a:t>Consider taking the ‘inverse’ code presented earlier and refactoring the code as a </a:t>
            </a:r>
            <a:r>
              <a:rPr lang="en-US" dirty="0" err="1" smtClean="0"/>
              <a:t>NullOp</a:t>
            </a:r>
            <a:r>
              <a:rPr lang="en-US" dirty="0" smtClean="0"/>
              <a:t> subclass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6343650" cy="32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BufferedImageOp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BufferedImageOp</a:t>
            </a:r>
            <a:endParaRPr lang="en-US" dirty="0" smtClean="0"/>
          </a:p>
          <a:p>
            <a:pPr lvl="1"/>
            <a:r>
              <a:rPr lang="en-US" dirty="0" smtClean="0"/>
              <a:t>This code effectively replaces the code of listing 4.9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76855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</a:t>
            </a:r>
            <a:r>
              <a:rPr lang="en-US" dirty="0" err="1" smtClean="0"/>
              <a:t>BufferedImages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Often want to see an image on the screen.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imaging.gui.ImageComponent</a:t>
            </a:r>
            <a:r>
              <a:rPr lang="en-US" dirty="0" smtClean="0"/>
              <a:t> class can be used to display a </a:t>
            </a:r>
            <a:r>
              <a:rPr lang="en-US" dirty="0" err="1" smtClean="0"/>
              <a:t>BufferedImage</a:t>
            </a:r>
            <a:endParaRPr lang="en-US" dirty="0" smtClean="0"/>
          </a:p>
          <a:p>
            <a:pPr lvl="0">
              <a:defRPr/>
            </a:pPr>
            <a:r>
              <a:rPr lang="en-US" dirty="0" err="1" smtClean="0"/>
              <a:t>ImageComponent</a:t>
            </a:r>
            <a:r>
              <a:rPr lang="en-US" dirty="0" smtClean="0"/>
              <a:t> is a subclass of Component and so can be used in any Swing-based </a:t>
            </a:r>
            <a:r>
              <a:rPr lang="en-US" dirty="0" smtClean="0"/>
              <a:t>application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787254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imaging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Java has </a:t>
            </a:r>
            <a:r>
              <a:rPr lang="en-US" dirty="0" smtClean="0"/>
              <a:t>good </a:t>
            </a:r>
            <a:r>
              <a:rPr lang="en-US" dirty="0" smtClean="0"/>
              <a:t>support for image processing</a:t>
            </a:r>
          </a:p>
          <a:p>
            <a:pPr lvl="1"/>
            <a:r>
              <a:rPr lang="en-US" dirty="0" smtClean="0"/>
              <a:t>Must master a handful of classes and methods for performing in-memory image processing operations.</a:t>
            </a:r>
          </a:p>
          <a:p>
            <a:pPr lvl="1"/>
            <a:r>
              <a:rPr lang="en-US" dirty="0" smtClean="0"/>
              <a:t>These classes are given in the UML diagram </a:t>
            </a:r>
            <a:r>
              <a:rPr lang="en-US" dirty="0" smtClean="0"/>
              <a:t>below. 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BufferedImage</a:t>
            </a:r>
            <a:endParaRPr lang="en-US" dirty="0" smtClean="0"/>
          </a:p>
          <a:p>
            <a:pPr lvl="2"/>
            <a:r>
              <a:rPr lang="en-US" dirty="0" err="1" smtClean="0"/>
              <a:t>WritableRaster</a:t>
            </a:r>
            <a:endParaRPr lang="en-US" dirty="0" smtClean="0"/>
          </a:p>
          <a:p>
            <a:pPr lvl="2"/>
            <a:r>
              <a:rPr lang="en-US" dirty="0" err="1" smtClean="0"/>
              <a:t>BufferedImageOp</a:t>
            </a:r>
            <a:r>
              <a:rPr lang="en-US" dirty="0" smtClean="0"/>
              <a:t> </a:t>
            </a:r>
            <a:r>
              <a:rPr lang="en-US" dirty="0" smtClean="0"/>
              <a:t>are the central classes.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7038975" cy="2427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BufferedImage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BufferedImage</a:t>
            </a:r>
            <a:r>
              <a:rPr lang="en-US" dirty="0" smtClean="0"/>
              <a:t> class 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efined </a:t>
            </a:r>
            <a:r>
              <a:rPr lang="en-US" dirty="0" smtClean="0"/>
              <a:t>in the </a:t>
            </a:r>
            <a:r>
              <a:rPr lang="en-US" dirty="0" err="1" smtClean="0"/>
              <a:t>java.awt.image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smtClean="0"/>
              <a:t>Represents an </a:t>
            </a:r>
            <a:r>
              <a:rPr lang="en-US" dirty="0" smtClean="0"/>
              <a:t>image that is stored entirely 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Similar to the concept of the </a:t>
            </a:r>
            <a:r>
              <a:rPr lang="en-US" dirty="0" err="1" smtClean="0"/>
              <a:t>DigitaImage</a:t>
            </a:r>
            <a:r>
              <a:rPr lang="en-US" dirty="0" smtClean="0"/>
              <a:t> interface we presented earlier</a:t>
            </a:r>
            <a:endParaRPr lang="en-US" dirty="0" smtClean="0"/>
          </a:p>
          <a:p>
            <a:pPr lvl="1"/>
            <a:r>
              <a:rPr lang="en-US" dirty="0" smtClean="0"/>
              <a:t>Is flexible in terms of color model and the way in which samples are represented</a:t>
            </a:r>
          </a:p>
          <a:p>
            <a:pPr lvl="1"/>
            <a:r>
              <a:rPr lang="en-US" dirty="0" smtClean="0"/>
              <a:t>Can always convert into RGB space even if the data is in another color space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6096000" cy="297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BufferedImage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Note that the ‘</a:t>
            </a:r>
            <a:r>
              <a:rPr lang="en-US" dirty="0" err="1" smtClean="0"/>
              <a:t>getRGB</a:t>
            </a:r>
            <a:r>
              <a:rPr lang="en-US" dirty="0" smtClean="0"/>
              <a:t>’ takes a column and row (</a:t>
            </a:r>
            <a:r>
              <a:rPr lang="en-US" dirty="0" err="1" smtClean="0"/>
              <a:t>x,y</a:t>
            </a:r>
            <a:r>
              <a:rPr lang="en-US" dirty="0" smtClean="0"/>
              <a:t>) and returns the packed pixel.  ‘</a:t>
            </a:r>
            <a:r>
              <a:rPr lang="en-US" dirty="0" err="1" smtClean="0"/>
              <a:t>setRGB</a:t>
            </a:r>
            <a:r>
              <a:rPr lang="en-US" dirty="0" smtClean="0"/>
              <a:t>’ is symmetric.</a:t>
            </a:r>
          </a:p>
          <a:p>
            <a:r>
              <a:rPr lang="en-US" dirty="0" smtClean="0"/>
              <a:t>Also note that to create a </a:t>
            </a:r>
            <a:r>
              <a:rPr lang="en-US" dirty="0" err="1" smtClean="0"/>
              <a:t>BufferedImage</a:t>
            </a:r>
            <a:r>
              <a:rPr lang="en-US" dirty="0" smtClean="0"/>
              <a:t>, </a:t>
            </a:r>
            <a:r>
              <a:rPr lang="en-US" dirty="0" smtClean="0"/>
              <a:t>an image type </a:t>
            </a:r>
            <a:r>
              <a:rPr lang="en-US" dirty="0" smtClean="0"/>
              <a:t>must be specified.</a:t>
            </a:r>
          </a:p>
          <a:p>
            <a:pPr lvl="1"/>
            <a:r>
              <a:rPr lang="en-US" dirty="0" smtClean="0"/>
              <a:t>The type designates the transfer type (byte, short,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type also designates the color model</a:t>
            </a:r>
          </a:p>
          <a:p>
            <a:pPr lvl="1"/>
            <a:r>
              <a:rPr lang="en-US" dirty="0" smtClean="0"/>
              <a:t>Some common types are predefined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8086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</a:t>
            </a:r>
            <a:r>
              <a:rPr lang="en-US" dirty="0" err="1" smtClean="0"/>
              <a:t>BufferedImage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making images with the </a:t>
            </a:r>
            <a:r>
              <a:rPr lang="en-US" dirty="0" err="1" smtClean="0"/>
              <a:t>BufferedImage</a:t>
            </a:r>
            <a:r>
              <a:rPr lang="en-US" dirty="0" smtClean="0"/>
              <a:t> constructor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The first expression creates an all-black 250 column by 300 row grayscale image where each sample is a byte</a:t>
            </a:r>
          </a:p>
          <a:p>
            <a:pPr lvl="1">
              <a:defRPr/>
            </a:pPr>
            <a:r>
              <a:rPr lang="en-US" dirty="0" smtClean="0"/>
              <a:t>The second expression creates an all-black 400 column by 100 row color image where each sample is packed into an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Note that </a:t>
            </a:r>
            <a:r>
              <a:rPr lang="en-US" dirty="0" smtClean="0"/>
              <a:t>the </a:t>
            </a:r>
            <a:r>
              <a:rPr lang="en-US" dirty="0" err="1" smtClean="0"/>
              <a:t>BufferedImage</a:t>
            </a:r>
            <a:r>
              <a:rPr lang="en-US" dirty="0" smtClean="0"/>
              <a:t> class doesn’t support methods that allow individual </a:t>
            </a:r>
            <a:r>
              <a:rPr lang="en-US" dirty="0" smtClean="0"/>
              <a:t>samples of a </a:t>
            </a:r>
            <a:r>
              <a:rPr lang="en-US" dirty="0" err="1" smtClean="0"/>
              <a:t>BufferedImage</a:t>
            </a:r>
            <a:r>
              <a:rPr lang="en-US" dirty="0" smtClean="0"/>
              <a:t> </a:t>
            </a:r>
            <a:r>
              <a:rPr lang="en-US" dirty="0" smtClean="0"/>
              <a:t>to be </a:t>
            </a:r>
            <a:r>
              <a:rPr lang="en-US" b="1" i="1" dirty="0" smtClean="0"/>
              <a:t>read</a:t>
            </a:r>
            <a:r>
              <a:rPr lang="en-US" dirty="0" smtClean="0"/>
              <a:t> or </a:t>
            </a:r>
            <a:r>
              <a:rPr lang="en-US" b="1" i="1" dirty="0" smtClean="0"/>
              <a:t>written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0"/>
            <a:ext cx="80400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ColorModel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primary task of the </a:t>
            </a:r>
            <a:r>
              <a:rPr lang="en-US" dirty="0" err="1" smtClean="0"/>
              <a:t>ColorModel</a:t>
            </a:r>
            <a:r>
              <a:rPr lang="en-US" dirty="0" smtClean="0"/>
              <a:t> is to analyze a pixel and extract the </a:t>
            </a:r>
            <a:r>
              <a:rPr lang="en-US" dirty="0" smtClean="0"/>
              <a:t>individual </a:t>
            </a:r>
            <a:r>
              <a:rPr lang="en-US" dirty="0" smtClean="0"/>
              <a:t>color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red</a:t>
            </a:r>
            <a:r>
              <a:rPr lang="en-US" dirty="0" smtClean="0"/>
              <a:t>, green, and blue, for example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supports CMY, HSB or any other color model that you choose to develop</a:t>
            </a:r>
          </a:p>
          <a:p>
            <a:r>
              <a:rPr lang="en-US" dirty="0" err="1" smtClean="0"/>
              <a:t>ColorModel</a:t>
            </a:r>
            <a:r>
              <a:rPr lang="en-US" dirty="0" smtClean="0"/>
              <a:t> </a:t>
            </a:r>
            <a:r>
              <a:rPr lang="en-US" dirty="0" smtClean="0"/>
              <a:t>is an </a:t>
            </a:r>
            <a:r>
              <a:rPr lang="en-US" dirty="0" smtClean="0"/>
              <a:t>abstract </a:t>
            </a:r>
            <a:r>
              <a:rPr lang="en-US" dirty="0" smtClean="0"/>
              <a:t>class with subclasses that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packed </a:t>
            </a:r>
            <a:r>
              <a:rPr lang="en-US" dirty="0" smtClean="0"/>
              <a:t>pixel data (</a:t>
            </a:r>
            <a:r>
              <a:rPr lang="en-US" dirty="0" err="1" smtClean="0"/>
              <a:t>PackedColorModel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indexed </a:t>
            </a:r>
            <a:r>
              <a:rPr lang="en-US" dirty="0" smtClean="0"/>
              <a:t>pixel data (</a:t>
            </a:r>
            <a:r>
              <a:rPr lang="en-US" dirty="0" err="1" smtClean="0"/>
              <a:t>IndexColorModel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 </a:t>
            </a:r>
            <a:r>
              <a:rPr lang="en-US" dirty="0" smtClean="0"/>
              <a:t>representation of </a:t>
            </a:r>
            <a:r>
              <a:rPr lang="en-US" dirty="0" smtClean="0"/>
              <a:t>samples (</a:t>
            </a:r>
            <a:r>
              <a:rPr lang="en-US" dirty="0" err="1" smtClean="0"/>
              <a:t>ComponentColorModel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Since </a:t>
            </a:r>
            <a:r>
              <a:rPr lang="en-US" dirty="0" smtClean="0"/>
              <a:t>the RGB color space is the most common </a:t>
            </a:r>
            <a:r>
              <a:rPr lang="en-US" dirty="0" smtClean="0"/>
              <a:t>in general </a:t>
            </a:r>
            <a:r>
              <a:rPr lang="en-US" dirty="0" smtClean="0"/>
              <a:t>computing systems, RGB serves as a </a:t>
            </a:r>
            <a:r>
              <a:rPr lang="en-US" dirty="0" smtClean="0"/>
              <a:t>default.  All </a:t>
            </a:r>
            <a:r>
              <a:rPr lang="en-US" dirty="0" err="1" smtClean="0"/>
              <a:t>ColorModels</a:t>
            </a:r>
            <a:r>
              <a:rPr lang="en-US" dirty="0" smtClean="0"/>
              <a:t> are able </a:t>
            </a:r>
            <a:r>
              <a:rPr lang="en-US" dirty="0" smtClean="0"/>
              <a:t>to convert from their native format to packed </a:t>
            </a:r>
            <a:r>
              <a:rPr lang="en-US" dirty="0" err="1" smtClean="0"/>
              <a:t>int</a:t>
            </a:r>
            <a:r>
              <a:rPr lang="en-US" dirty="0" smtClean="0"/>
              <a:t> RGB format.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java.awt.image.WritableRaster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Each </a:t>
            </a:r>
            <a:r>
              <a:rPr lang="en-US" sz="1600" dirty="0" err="1" smtClean="0"/>
              <a:t>BufferedImage</a:t>
            </a:r>
            <a:r>
              <a:rPr lang="en-US" sz="1600" dirty="0" smtClean="0"/>
              <a:t> contains a </a:t>
            </a:r>
            <a:r>
              <a:rPr lang="en-US" sz="1600" dirty="0" err="1" smtClean="0"/>
              <a:t>WritableRaster</a:t>
            </a:r>
            <a:endParaRPr lang="en-US" sz="1600" dirty="0" smtClean="0"/>
          </a:p>
          <a:p>
            <a:pPr lvl="1"/>
            <a:r>
              <a:rPr lang="en-US" sz="1600" dirty="0" smtClean="0"/>
              <a:t>Represents a two-dimensional array of pixels but is actually a one-dimensional array internally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Similar to the </a:t>
            </a:r>
            <a:r>
              <a:rPr lang="en-US" sz="1600" dirty="0" err="1" smtClean="0"/>
              <a:t>LinearizedDigitalImage</a:t>
            </a:r>
            <a:r>
              <a:rPr lang="en-US" sz="1600" dirty="0" smtClean="0"/>
              <a:t> implementation.</a:t>
            </a:r>
            <a:endParaRPr lang="en-US" sz="1600" dirty="0" smtClean="0"/>
          </a:p>
          <a:p>
            <a:pPr lvl="1"/>
            <a:r>
              <a:rPr lang="en-US" sz="1600" dirty="0" smtClean="0"/>
              <a:t>A </a:t>
            </a:r>
            <a:r>
              <a:rPr lang="en-US" sz="1600" dirty="0" err="1" smtClean="0"/>
              <a:t>WritableRaster</a:t>
            </a:r>
            <a:r>
              <a:rPr lang="en-US" sz="1600" dirty="0" smtClean="0"/>
              <a:t> is the object that contains the actual sample </a:t>
            </a:r>
            <a:r>
              <a:rPr lang="en-US" sz="1600" dirty="0" smtClean="0"/>
              <a:t>data</a:t>
            </a:r>
            <a:r>
              <a:rPr lang="en-US" sz="1600" dirty="0" smtClean="0"/>
              <a:t>.  (Actually the </a:t>
            </a:r>
            <a:r>
              <a:rPr lang="en-US" sz="1600" dirty="0" err="1" smtClean="0"/>
              <a:t>DataBuffer</a:t>
            </a:r>
            <a:r>
              <a:rPr lang="en-US" sz="1600" dirty="0" smtClean="0"/>
              <a:t> does, but that’s another story)</a:t>
            </a:r>
          </a:p>
          <a:p>
            <a:pPr lvl="1"/>
            <a:r>
              <a:rPr lang="en-US" sz="1600" dirty="0" smtClean="0"/>
              <a:t>Sample data is read and written through the </a:t>
            </a:r>
            <a:r>
              <a:rPr lang="en-US" sz="1600" dirty="0" err="1" smtClean="0"/>
              <a:t>WritableRaster</a:t>
            </a:r>
            <a:r>
              <a:rPr lang="en-US" sz="1600" dirty="0" smtClean="0"/>
              <a:t> class.</a:t>
            </a:r>
            <a:endParaRPr lang="en-US" sz="1600" dirty="0" smtClean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6903720" cy="265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javax.imageio.ImageIO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Often need to read a </a:t>
            </a:r>
            <a:r>
              <a:rPr lang="en-US" dirty="0" err="1" smtClean="0"/>
              <a:t>BufferedImage</a:t>
            </a:r>
            <a:r>
              <a:rPr lang="en-US" dirty="0" smtClean="0"/>
              <a:t> from a file or write a </a:t>
            </a:r>
            <a:r>
              <a:rPr lang="en-US" dirty="0" err="1" smtClean="0"/>
              <a:t>BufferedImage</a:t>
            </a:r>
            <a:r>
              <a:rPr lang="en-US" dirty="0" smtClean="0"/>
              <a:t> to a file</a:t>
            </a:r>
          </a:p>
          <a:p>
            <a:pPr lvl="0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ImageIO</a:t>
            </a:r>
            <a:r>
              <a:rPr lang="en-US" dirty="0" smtClean="0"/>
              <a:t> class provides static methods for reading and writing </a:t>
            </a:r>
            <a:r>
              <a:rPr lang="en-US" dirty="0" smtClean="0"/>
              <a:t>images</a:t>
            </a:r>
          </a:p>
          <a:p>
            <a:pPr lvl="0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ImageIO</a:t>
            </a:r>
            <a:r>
              <a:rPr lang="en-US" dirty="0" smtClean="0"/>
              <a:t> class supports PNG, JPEG, BMP and GIF formats.</a:t>
            </a:r>
          </a:p>
          <a:p>
            <a:pPr lvl="0">
              <a:defRPr/>
            </a:pPr>
            <a:r>
              <a:rPr lang="en-US" dirty="0" smtClean="0"/>
              <a:t>It is important to understand that once the </a:t>
            </a:r>
            <a:r>
              <a:rPr lang="en-US" dirty="0" err="1" smtClean="0"/>
              <a:t>ﬁle</a:t>
            </a:r>
            <a:r>
              <a:rPr lang="en-US" dirty="0" smtClean="0"/>
              <a:t> is read and a </a:t>
            </a:r>
            <a:r>
              <a:rPr lang="en-US" dirty="0" err="1" smtClean="0"/>
              <a:t>BufferedImage</a:t>
            </a:r>
            <a:r>
              <a:rPr lang="en-US" dirty="0" smtClean="0"/>
              <a:t> constructed</a:t>
            </a:r>
            <a:r>
              <a:rPr lang="en-US" dirty="0" smtClean="0"/>
              <a:t>, there is no longer any connection between the </a:t>
            </a:r>
            <a:r>
              <a:rPr lang="en-US" dirty="0" err="1" smtClean="0"/>
              <a:t>BufferedImage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ﬁle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While </a:t>
            </a:r>
            <a:r>
              <a:rPr lang="en-US" dirty="0" smtClean="0"/>
              <a:t>the </a:t>
            </a:r>
            <a:r>
              <a:rPr lang="en-US" dirty="0" err="1" smtClean="0"/>
              <a:t>BufferedImage</a:t>
            </a:r>
            <a:r>
              <a:rPr lang="en-US" dirty="0" smtClean="0"/>
              <a:t> that is created by the read method is an </a:t>
            </a:r>
            <a:r>
              <a:rPr lang="en-US" dirty="0" smtClean="0"/>
              <a:t>accurate depiction </a:t>
            </a:r>
            <a:r>
              <a:rPr lang="en-US" dirty="0" smtClean="0"/>
              <a:t>of the image </a:t>
            </a:r>
            <a:r>
              <a:rPr lang="en-US" dirty="0" err="1" smtClean="0"/>
              <a:t>ﬁle</a:t>
            </a:r>
            <a:r>
              <a:rPr lang="en-US" dirty="0" smtClean="0"/>
              <a:t>, there is no correlation between the representation </a:t>
            </a:r>
            <a:r>
              <a:rPr lang="en-US" dirty="0" smtClean="0"/>
              <a:t>of the </a:t>
            </a:r>
            <a:r>
              <a:rPr lang="en-US" dirty="0" err="1" smtClean="0"/>
              <a:t>BufferedImage</a:t>
            </a:r>
            <a:r>
              <a:rPr lang="en-US" dirty="0" smtClean="0"/>
              <a:t> and the </a:t>
            </a:r>
            <a:r>
              <a:rPr lang="en-US" dirty="0" err="1" smtClean="0"/>
              <a:t>ﬁle</a:t>
            </a:r>
            <a:r>
              <a:rPr lang="en-US" dirty="0" smtClean="0"/>
              <a:t> itself.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ﬁle</a:t>
            </a:r>
            <a:r>
              <a:rPr lang="en-US" dirty="0" smtClean="0"/>
              <a:t>, for example, may use an </a:t>
            </a:r>
            <a:r>
              <a:rPr lang="en-US" dirty="0" smtClean="0"/>
              <a:t>indexed color </a:t>
            </a:r>
            <a:r>
              <a:rPr lang="en-US" dirty="0" smtClean="0"/>
              <a:t>model given in </a:t>
            </a:r>
            <a:r>
              <a:rPr lang="en-US" dirty="0" err="1" smtClean="0"/>
              <a:t>YCbCr</a:t>
            </a:r>
            <a:r>
              <a:rPr lang="en-US" dirty="0" smtClean="0"/>
              <a:t> color space while the </a:t>
            </a:r>
            <a:r>
              <a:rPr lang="en-US" dirty="0" err="1" smtClean="0"/>
              <a:t>BufferedImage</a:t>
            </a:r>
            <a:r>
              <a:rPr lang="en-US" dirty="0" smtClean="0"/>
              <a:t> may use </a:t>
            </a:r>
            <a:r>
              <a:rPr lang="en-US" dirty="0" smtClean="0"/>
              <a:t>a direct </a:t>
            </a:r>
            <a:r>
              <a:rPr lang="en-US" dirty="0" smtClean="0"/>
              <a:t>color model given in RGB space.</a:t>
            </a:r>
          </a:p>
          <a:p>
            <a:endParaRPr lang="en-US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14800"/>
            <a:ext cx="7537919" cy="15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Here is a code fragment that shows how the previous classes may be used to invert an image.  The input image was created from a PNG file while the output image is saved as JPEG.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647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300</TotalTime>
  <Words>1160</Words>
  <Application>Microsoft Office PowerPoint</Application>
  <PresentationFormat>On-screen Show (4:3)</PresentationFormat>
  <Paragraphs>136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Digital Images in Java</vt:lpstr>
      <vt:lpstr>Java imaging library</vt:lpstr>
      <vt:lpstr>BufferedImage</vt:lpstr>
      <vt:lpstr>BufferedImage methods</vt:lpstr>
      <vt:lpstr>How to create a BufferedImage</vt:lpstr>
      <vt:lpstr>ColorModel</vt:lpstr>
      <vt:lpstr>java.awt.image.WritableRaster</vt:lpstr>
      <vt:lpstr>javax.imageio.ImageIO</vt:lpstr>
      <vt:lpstr>Example</vt:lpstr>
      <vt:lpstr>BufferedImageOp</vt:lpstr>
      <vt:lpstr>BufferedImageOp</vt:lpstr>
      <vt:lpstr>Custom classes for code simplification</vt:lpstr>
      <vt:lpstr>Custom classes for code simplification imaging.scanners.Location</vt:lpstr>
      <vt:lpstr>Custom classes for code simplification imaging.scanners.RasterScanner</vt:lpstr>
      <vt:lpstr>Custom classes for code simplification imaging.ops.NullOp</vt:lpstr>
      <vt:lpstr>Custom classes for code simplification imaging.ops.NullOp</vt:lpstr>
      <vt:lpstr>Custom BufferedImageOp</vt:lpstr>
      <vt:lpstr>Using a BufferedImageOp</vt:lpstr>
      <vt:lpstr>Displaying BufferedImages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Images in Java</dc:title>
  <dc:subject>The Art of Image Processing</dc:subject>
  <dc:creator>Kenny Hunt</dc:creator>
  <cp:lastModifiedBy>kenny</cp:lastModifiedBy>
  <cp:revision>38</cp:revision>
  <dcterms:created xsi:type="dcterms:W3CDTF">2006-08-16T00:00:00Z</dcterms:created>
  <dcterms:modified xsi:type="dcterms:W3CDTF">2010-09-06T14:48:56Z</dcterms:modified>
</cp:coreProperties>
</file>