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74" r:id="rId10"/>
    <p:sldId id="275" r:id="rId11"/>
    <p:sldId id="265" r:id="rId12"/>
    <p:sldId id="266" r:id="rId13"/>
    <p:sldId id="267" r:id="rId14"/>
    <p:sldId id="276" r:id="rId15"/>
    <p:sldId id="277" r:id="rId16"/>
    <p:sldId id="270" r:id="rId17"/>
    <p:sldId id="271" r:id="rId18"/>
    <p:sldId id="27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66" autoAdjust="0"/>
    <p:restoredTop sz="94660"/>
  </p:normalViewPr>
  <p:slideViewPr>
    <p:cSldViewPr>
      <p:cViewPr varScale="1">
        <p:scale>
          <a:sx n="157" d="100"/>
          <a:sy n="1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F30E-612F-48FB-8562-22BE461C72D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BB03-F0C5-4BA7-B6A3-F0EB61E82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Images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structure of code and concept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248400"/>
            <a:ext cx="7315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90000"/>
                  </a:schemeClr>
                </a:solidFill>
              </a:rPr>
              <a:t>http://upload.wikimedia.org/wikipedia/commons/6/67/Juan_Gris_-_</a:t>
            </a:r>
            <a:r>
              <a:rPr lang="en-US" sz="1050" dirty="0" smtClean="0">
                <a:solidFill>
                  <a:schemeClr val="bg2">
                    <a:lumMod val="90000"/>
                  </a:schemeClr>
                </a:solidFill>
              </a:rPr>
              <a:t>Violin_and_Checkerboard.jpg</a:t>
            </a:r>
          </a:p>
          <a:p>
            <a:r>
              <a:rPr lang="en-US" sz="1050" dirty="0" smtClean="0">
                <a:solidFill>
                  <a:schemeClr val="bg2">
                    <a:lumMod val="90000"/>
                  </a:schemeClr>
                </a:solidFill>
              </a:rPr>
              <a:t>http://upload.wikimedia.org/wikipedia/commons/8/8b/Juan_Gris_-_Glass_of_Beer_and_Playing_Cards.jpg</a:t>
            </a:r>
            <a:endParaRPr lang="en-US" sz="105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4818" name="Picture 2" descr="http://upload.wikimedia.org/wikipedia/commons/6/67/Juan_Gris_-_Violin_and_Checkerboard.jpg"/>
          <p:cNvPicPr>
            <a:picLocks noChangeAspect="1" noChangeArrowheads="1"/>
          </p:cNvPicPr>
          <p:nvPr/>
        </p:nvPicPr>
        <p:blipFill>
          <a:blip r:embed="rId3"/>
          <a:srcRect r="3704" b="1530"/>
          <a:stretch>
            <a:fillRect/>
          </a:stretch>
        </p:blipFill>
        <p:spPr bwMode="auto">
          <a:xfrm>
            <a:off x="914400" y="228600"/>
            <a:ext cx="1981200" cy="312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upload.wikimedia.org/wikipedia/commons/8/8b/Juan_Gris_-_Glass_of_Beer_and_Playing_Cards.jpg"/>
          <p:cNvPicPr>
            <a:picLocks noChangeAspect="1" noChangeArrowheads="1"/>
          </p:cNvPicPr>
          <p:nvPr/>
        </p:nvPicPr>
        <p:blipFill>
          <a:blip r:embed="rId4"/>
          <a:srcRect r="869" b="2439"/>
          <a:stretch>
            <a:fillRect/>
          </a:stretch>
        </p:blipFill>
        <p:spPr bwMode="auto">
          <a:xfrm>
            <a:off x="3200400" y="228600"/>
            <a:ext cx="2108834" cy="312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Linearized</a:t>
            </a:r>
            <a:r>
              <a:rPr lang="en-US" dirty="0" smtClean="0"/>
              <a:t> Raster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636415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76400" y="1524000"/>
            <a:ext cx="19812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17526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505200"/>
            <a:ext cx="17526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4343400"/>
            <a:ext cx="17526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5486400"/>
            <a:ext cx="17526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2209800"/>
            <a:ext cx="21336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is no structural overhead in the </a:t>
            </a:r>
            <a:r>
              <a:rPr lang="en-US" dirty="0" err="1" smtClean="0"/>
              <a:t>linearized</a:t>
            </a:r>
            <a:r>
              <a:rPr lang="en-US" dirty="0" smtClean="0"/>
              <a:t> array implementation.  We have saved 8*W*H bytes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The color depth of the implementation is still too high</a:t>
            </a:r>
          </a:p>
          <a:p>
            <a:pPr lvl="1"/>
            <a:r>
              <a:rPr lang="en-US" dirty="0" smtClean="0"/>
              <a:t>96 </a:t>
            </a:r>
            <a:r>
              <a:rPr lang="en-US" dirty="0" err="1" smtClean="0"/>
              <a:t>bpp</a:t>
            </a:r>
            <a:r>
              <a:rPr lang="en-US" dirty="0" smtClean="0"/>
              <a:t> is much higher than any practical application requires.</a:t>
            </a:r>
          </a:p>
          <a:p>
            <a:pPr lvl="1"/>
            <a:r>
              <a:rPr lang="en-US" dirty="0" smtClean="0"/>
              <a:t>How can this be reduced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human perception, 24 </a:t>
            </a:r>
            <a:r>
              <a:rPr lang="en-US" dirty="0" err="1" smtClean="0"/>
              <a:t>bpp</a:t>
            </a:r>
            <a:r>
              <a:rPr lang="en-US" dirty="0" smtClean="0"/>
              <a:t> is sufficient.  Why not use 24 bits for a pixel rather than 96?</a:t>
            </a:r>
          </a:p>
          <a:p>
            <a:pPr lvl="1"/>
            <a:r>
              <a:rPr lang="en-US" dirty="0" smtClean="0"/>
              <a:t>The smallest primitive that </a:t>
            </a:r>
            <a:r>
              <a:rPr lang="en-US" dirty="0" smtClean="0"/>
              <a:t>has at least 24 bits is an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/>
              <a:t>Let’s put the three bands into the </a:t>
            </a:r>
            <a:r>
              <a:rPr lang="en-US" dirty="0" smtClean="0"/>
              <a:t>32 bits of an </a:t>
            </a:r>
            <a:r>
              <a:rPr lang="en-US" dirty="0" err="1" smtClean="0"/>
              <a:t>int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This is known as pixel packing.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0"/>
            <a:ext cx="7543800" cy="1543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Packing : review bit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Java supports bit-level processing (bit twiddling).</a:t>
            </a:r>
          </a:p>
          <a:p>
            <a:pPr lvl="1"/>
            <a:r>
              <a:rPr lang="en-US" dirty="0" smtClean="0"/>
              <a:t>Bit </a:t>
            </a:r>
            <a:r>
              <a:rPr lang="en-US" dirty="0" smtClean="0"/>
              <a:t>shift &lt;&lt; and &gt;&gt;</a:t>
            </a:r>
          </a:p>
          <a:p>
            <a:pPr lvl="1"/>
            <a:r>
              <a:rPr lang="en-US" dirty="0" smtClean="0"/>
              <a:t>Bitwise logical &amp;, |, ^, ~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Bit shifting</a:t>
            </a:r>
          </a:p>
          <a:p>
            <a:pPr lvl="1"/>
            <a:r>
              <a:rPr lang="en-US" dirty="0" smtClean="0"/>
              <a:t>The &gt;&gt; operator shifts each bit of the left operand to the right by the amount given by the right operand.   Similar for &lt;&lt;.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6638925" cy="2234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Packing : review bit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Bitwise logical operators treat each bit as a logical value</a:t>
            </a:r>
          </a:p>
          <a:p>
            <a:pPr lvl="1"/>
            <a:r>
              <a:rPr lang="en-US" dirty="0" smtClean="0"/>
              <a:t>A ‘1’ bit is ‘true’</a:t>
            </a:r>
          </a:p>
          <a:p>
            <a:pPr lvl="1"/>
            <a:r>
              <a:rPr lang="en-US" dirty="0" smtClean="0"/>
              <a:t>A ‘0’ bit is ‘false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Operations:</a:t>
            </a:r>
            <a:endParaRPr lang="en-US" dirty="0" smtClean="0"/>
          </a:p>
          <a:p>
            <a:pPr lvl="2"/>
            <a:r>
              <a:rPr lang="en-US" dirty="0" smtClean="0"/>
              <a:t>&amp;	AND/Conjunction</a:t>
            </a:r>
          </a:p>
          <a:p>
            <a:pPr lvl="2"/>
            <a:r>
              <a:rPr lang="en-US" dirty="0" smtClean="0"/>
              <a:t>|		OR/Disjunction</a:t>
            </a:r>
            <a:endParaRPr lang="en-US" dirty="0" smtClean="0"/>
          </a:p>
          <a:p>
            <a:pPr lvl="2"/>
            <a:r>
              <a:rPr lang="en-US" dirty="0" smtClean="0"/>
              <a:t>~	NOT/Negation</a:t>
            </a:r>
            <a:endParaRPr lang="en-US" dirty="0" smtClean="0"/>
          </a:p>
          <a:p>
            <a:pPr lvl="2"/>
            <a:r>
              <a:rPr lang="en-US" dirty="0" smtClean="0"/>
              <a:t>^	Exclusive OR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82667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r>
              <a:rPr lang="en-US" dirty="0" smtClean="0"/>
              <a:t>Must take a single </a:t>
            </a:r>
            <a:r>
              <a:rPr lang="en-US" dirty="0" err="1" smtClean="0"/>
              <a:t>int</a:t>
            </a:r>
            <a:r>
              <a:rPr lang="en-US" dirty="0" smtClean="0"/>
              <a:t> and partition into 4 bytes</a:t>
            </a:r>
          </a:p>
          <a:p>
            <a:pPr lvl="1"/>
            <a:r>
              <a:rPr lang="en-US" dirty="0" smtClean="0"/>
              <a:t>Each byte corresponds to a band</a:t>
            </a:r>
          </a:p>
          <a:p>
            <a:pPr lvl="1"/>
            <a:r>
              <a:rPr lang="en-US" dirty="0" smtClean="0"/>
              <a:t>Each band must be accessible as an 8-bit unsigned byte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629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"/>
            <a:ext cx="599066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19400" y="1676400"/>
            <a:ext cx="40386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200400"/>
            <a:ext cx="44958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990600"/>
            <a:ext cx="1828800" cy="2286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Packed pixel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Computational efficiency?</a:t>
            </a:r>
          </a:p>
          <a:p>
            <a:pPr lvl="1"/>
            <a:r>
              <a:rPr lang="en-US" dirty="0" smtClean="0"/>
              <a:t>Similar to the multi-dimensional </a:t>
            </a:r>
            <a:r>
              <a:rPr lang="en-US" dirty="0" smtClean="0"/>
              <a:t>array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Small memory footprint?</a:t>
            </a:r>
          </a:p>
          <a:p>
            <a:pPr lvl="1"/>
            <a:r>
              <a:rPr lang="en-US" dirty="0" smtClean="0"/>
              <a:t>Very efficient use of memory.  </a:t>
            </a:r>
            <a:endParaRPr lang="en-US" dirty="0" smtClean="0"/>
          </a:p>
          <a:p>
            <a:pPr lvl="2"/>
            <a:r>
              <a:rPr lang="en-US" dirty="0" smtClean="0"/>
              <a:t>Requires </a:t>
            </a:r>
            <a:r>
              <a:rPr lang="en-US" dirty="0" smtClean="0"/>
              <a:t>approximately </a:t>
            </a:r>
            <a:r>
              <a:rPr lang="en-US" dirty="0" smtClean="0"/>
              <a:t>4WH bytes or 32 </a:t>
            </a:r>
            <a:r>
              <a:rPr lang="en-US" dirty="0" err="1" smtClean="0"/>
              <a:t>bpp</a:t>
            </a:r>
            <a:endParaRPr lang="en-US" dirty="0" smtClean="0"/>
          </a:p>
          <a:p>
            <a:pPr lvl="2"/>
            <a:r>
              <a:rPr lang="en-US" dirty="0" smtClean="0"/>
              <a:t>plus </a:t>
            </a:r>
            <a:r>
              <a:rPr lang="en-US" dirty="0" smtClean="0"/>
              <a:t>a handful for other </a:t>
            </a:r>
            <a:r>
              <a:rPr lang="en-US" dirty="0" smtClean="0"/>
              <a:t>things.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Does place a 24bpp color depth restriction on the image.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alternative for true-color images having a small number of colors in the image.  Use indexing.</a:t>
            </a:r>
          </a:p>
          <a:p>
            <a:pPr lvl="1"/>
            <a:r>
              <a:rPr lang="en-US" dirty="0" smtClean="0"/>
              <a:t>Each pixel is a single byte.</a:t>
            </a:r>
          </a:p>
          <a:p>
            <a:pPr lvl="1"/>
            <a:r>
              <a:rPr lang="en-US" dirty="0" smtClean="0"/>
              <a:t>This byte is an index into a color table (or </a:t>
            </a:r>
            <a:r>
              <a:rPr lang="en-US" dirty="0" smtClean="0"/>
              <a:t>palette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color is indirectly given by the pixel value.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5486400" cy="27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Computational efficiency?</a:t>
            </a:r>
          </a:p>
          <a:p>
            <a:pPr lvl="1"/>
            <a:r>
              <a:rPr lang="en-US" dirty="0" smtClean="0"/>
              <a:t>Fast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Small memory footprint?</a:t>
            </a:r>
          </a:p>
          <a:p>
            <a:pPr lvl="1"/>
            <a:r>
              <a:rPr lang="en-US" dirty="0" smtClean="0"/>
              <a:t>Very efficient use of memory.  </a:t>
            </a:r>
          </a:p>
          <a:p>
            <a:pPr lvl="2"/>
            <a:r>
              <a:rPr lang="en-US" dirty="0" smtClean="0"/>
              <a:t>Requires approximately </a:t>
            </a:r>
            <a:r>
              <a:rPr lang="en-US" dirty="0" smtClean="0"/>
              <a:t>WH bytes</a:t>
            </a:r>
            <a:endParaRPr lang="en-US" dirty="0" smtClean="0"/>
          </a:p>
          <a:p>
            <a:pPr lvl="2"/>
            <a:r>
              <a:rPr lang="en-US" dirty="0" smtClean="0"/>
              <a:t>plus a handful for other </a:t>
            </a:r>
            <a:r>
              <a:rPr lang="en-US" dirty="0" smtClean="0"/>
              <a:t>things (the palette)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The palette can be no larger than 256 colors</a:t>
            </a:r>
          </a:p>
          <a:p>
            <a:pPr lvl="1"/>
            <a:r>
              <a:rPr lang="en-US" dirty="0" smtClean="0"/>
              <a:t>Processing issues: how to change all black to yellow?</a:t>
            </a:r>
          </a:p>
          <a:p>
            <a:pPr lvl="1"/>
            <a:r>
              <a:rPr lang="en-US" dirty="0" smtClean="0"/>
              <a:t>Processing issues: how to change one pixel to a color not in the palette?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6571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mage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Recall that:</a:t>
            </a:r>
          </a:p>
          <a:p>
            <a:pPr lvl="1"/>
            <a:r>
              <a:rPr lang="en-US" dirty="0" smtClean="0"/>
              <a:t>An image is a 2D grid of pixels</a:t>
            </a:r>
          </a:p>
          <a:p>
            <a:pPr lvl="1"/>
            <a:r>
              <a:rPr lang="en-US" dirty="0" smtClean="0"/>
              <a:t>Each pixel has multiple samples</a:t>
            </a:r>
          </a:p>
          <a:p>
            <a:pPr lvl="1"/>
            <a:r>
              <a:rPr lang="en-US" dirty="0" smtClean="0"/>
              <a:t>Each image has 0 or more </a:t>
            </a:r>
            <a:r>
              <a:rPr lang="en-US" dirty="0" smtClean="0"/>
              <a:t>bands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central task of writing object-oriented image processing software is to </a:t>
            </a:r>
            <a:r>
              <a:rPr lang="en-US" dirty="0" smtClean="0"/>
              <a:t>generate </a:t>
            </a:r>
            <a:r>
              <a:rPr lang="en-US" dirty="0" smtClean="0"/>
              <a:t>data structures and methods </a:t>
            </a:r>
            <a:r>
              <a:rPr lang="en-US" dirty="0" err="1" smtClean="0"/>
              <a:t>ﬂexible</a:t>
            </a:r>
            <a:r>
              <a:rPr lang="en-US" dirty="0" smtClean="0"/>
              <a:t> enough to represent images </a:t>
            </a:r>
            <a:r>
              <a:rPr lang="en-US" dirty="0" smtClean="0"/>
              <a:t>having different </a:t>
            </a:r>
            <a:r>
              <a:rPr lang="en-US" dirty="0" smtClean="0"/>
              <a:t>color and data models while still providing a uniform and </a:t>
            </a:r>
            <a:r>
              <a:rPr lang="en-US" dirty="0" err="1" smtClean="0"/>
              <a:t>efﬁcient</a:t>
            </a:r>
            <a:r>
              <a:rPr lang="en-US" dirty="0" smtClean="0"/>
              <a:t> way </a:t>
            </a:r>
            <a:r>
              <a:rPr lang="en-US" dirty="0" smtClean="0"/>
              <a:t>of manipulating them.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Implementation </a:t>
            </a:r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Computationally efficient</a:t>
            </a:r>
          </a:p>
          <a:p>
            <a:pPr lvl="1"/>
            <a:r>
              <a:rPr lang="en-US" dirty="0" smtClean="0"/>
              <a:t>Small memory footprint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Java’s imaging library involves many classes. </a:t>
            </a:r>
            <a:r>
              <a:rPr lang="en-US" dirty="0" smtClean="0"/>
              <a:t> It will help to understand the architecture if we first examine the problems that these classes are designed to solve.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how an image is processed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00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Consider the </a:t>
            </a:r>
            <a:r>
              <a:rPr lang="en-US" sz="1600" dirty="0" err="1" smtClean="0"/>
              <a:t>DigitalImage</a:t>
            </a:r>
            <a:r>
              <a:rPr lang="en-US" sz="1600" dirty="0" smtClean="0"/>
              <a:t> interface that supports pixel </a:t>
            </a:r>
            <a:r>
              <a:rPr lang="en-US" sz="1600" dirty="0" smtClean="0"/>
              <a:t>and sample-level reads and writes.</a:t>
            </a:r>
          </a:p>
          <a:p>
            <a:r>
              <a:rPr lang="en-US" sz="1600" dirty="0" smtClean="0"/>
              <a:t>Assumptions:</a:t>
            </a:r>
          </a:p>
          <a:p>
            <a:pPr lvl="1"/>
            <a:r>
              <a:rPr lang="en-US" sz="1400" dirty="0" smtClean="0"/>
              <a:t>A sample is an ‘</a:t>
            </a:r>
            <a:r>
              <a:rPr lang="en-US" sz="1400" dirty="0" err="1" smtClean="0"/>
              <a:t>int</a:t>
            </a:r>
            <a:r>
              <a:rPr lang="en-US" sz="1400" dirty="0" smtClean="0"/>
              <a:t>’</a:t>
            </a:r>
          </a:p>
          <a:p>
            <a:pPr lvl="1"/>
            <a:r>
              <a:rPr lang="en-US" sz="1400" dirty="0" smtClean="0"/>
              <a:t>A pixel is an array of samples</a:t>
            </a:r>
          </a:p>
          <a:p>
            <a:pPr lvl="1"/>
            <a:r>
              <a:rPr lang="en-US" sz="1400" dirty="0" smtClean="0"/>
              <a:t>No other </a:t>
            </a:r>
            <a:r>
              <a:rPr lang="en-US" sz="1400" dirty="0" smtClean="0"/>
              <a:t>restrictions</a:t>
            </a:r>
            <a:endParaRPr lang="en-US" sz="1400" dirty="0" smtClean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7086600" cy="312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base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5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Consider </a:t>
            </a:r>
            <a:r>
              <a:rPr lang="en-US" sz="1800" dirty="0" smtClean="0"/>
              <a:t>an abstract </a:t>
            </a:r>
            <a:r>
              <a:rPr lang="en-US" sz="1800" dirty="0" smtClean="0"/>
              <a:t>base class that services the simplest methods of the </a:t>
            </a:r>
            <a:r>
              <a:rPr lang="en-US" sz="1800" dirty="0" err="1" smtClean="0"/>
              <a:t>DigitalImage</a:t>
            </a:r>
            <a:r>
              <a:rPr lang="en-US" sz="1800" dirty="0" smtClean="0"/>
              <a:t> </a:t>
            </a:r>
            <a:r>
              <a:rPr lang="en-US" sz="1800" dirty="0" smtClean="0"/>
              <a:t>class.  Full implementations will subclass this abstraction.</a:t>
            </a:r>
            <a:endParaRPr lang="en-US" sz="1800" dirty="0" smtClean="0"/>
          </a:p>
          <a:p>
            <a:pPr lvl="1"/>
            <a:r>
              <a:rPr lang="en-US" sz="1500" dirty="0" smtClean="0"/>
              <a:t>Servicing the </a:t>
            </a:r>
            <a:r>
              <a:rPr lang="en-US" sz="1500" dirty="0" smtClean="0"/>
              <a:t>sample and pixel handling methods </a:t>
            </a:r>
            <a:r>
              <a:rPr lang="en-US" sz="1500" dirty="0" smtClean="0"/>
              <a:t>is deferred </a:t>
            </a:r>
            <a:r>
              <a:rPr lang="en-US" sz="1500" dirty="0" smtClean="0"/>
              <a:t>to </a:t>
            </a:r>
            <a:r>
              <a:rPr lang="en-US" sz="1500" dirty="0" smtClean="0"/>
              <a:t>subclasses</a:t>
            </a:r>
          </a:p>
          <a:p>
            <a:pPr lvl="1"/>
            <a:r>
              <a:rPr lang="en-US" sz="1500" dirty="0" smtClean="0"/>
              <a:t>Servicing the image properties of width, height, and number of bands are handled here.</a:t>
            </a:r>
            <a:endParaRPr lang="en-US" sz="1500" dirty="0" smtClean="0"/>
          </a:p>
          <a:p>
            <a:r>
              <a:rPr lang="en-US" sz="1800" dirty="0" smtClean="0"/>
              <a:t>Recall that abstract classes cannot be instantiated</a:t>
            </a:r>
            <a:endParaRPr lang="en-US" sz="18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6624638" cy="311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dimensional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samples are accessed by </a:t>
            </a:r>
            <a:r>
              <a:rPr lang="en-US" dirty="0" err="1" smtClean="0"/>
              <a:t>col</a:t>
            </a:r>
            <a:r>
              <a:rPr lang="en-US" dirty="0" smtClean="0"/>
              <a:t>, row and band – it is natural to implement the image as a three-dimensional array.</a:t>
            </a:r>
          </a:p>
          <a:p>
            <a:r>
              <a:rPr lang="en-US" dirty="0" smtClean="0"/>
              <a:t>The entire image is then a 3D array of integers such that:</a:t>
            </a:r>
          </a:p>
          <a:p>
            <a:pPr lvl="1"/>
            <a:r>
              <a:rPr lang="en-US" dirty="0" smtClean="0"/>
              <a:t>The first index is the row index (since Java is row-major)</a:t>
            </a:r>
          </a:p>
          <a:p>
            <a:pPr lvl="1"/>
            <a:r>
              <a:rPr lang="en-US" dirty="0" smtClean="0"/>
              <a:t>The second index is the column index</a:t>
            </a:r>
          </a:p>
          <a:p>
            <a:pPr lvl="1"/>
            <a:r>
              <a:rPr lang="en-US" dirty="0" smtClean="0"/>
              <a:t>The third index is the band index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DigitalImage</a:t>
            </a:r>
            <a:r>
              <a:rPr lang="en-US" dirty="0" smtClean="0"/>
              <a:t> interface has column as the first and row as the second indices.  Must </a:t>
            </a:r>
            <a:r>
              <a:rPr lang="en-US" dirty="0" err="1" smtClean="0"/>
              <a:t>interally</a:t>
            </a:r>
            <a:r>
              <a:rPr lang="en-US" dirty="0" smtClean="0"/>
              <a:t> manage the mapping here….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dimensional array implementation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6443663" cy="4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efficiency?</a:t>
            </a:r>
          </a:p>
          <a:p>
            <a:pPr lvl="1"/>
            <a:r>
              <a:rPr lang="en-US" dirty="0" smtClean="0"/>
              <a:t>Each of the methods is computationally efficient.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getPixel</a:t>
            </a:r>
            <a:r>
              <a:rPr lang="en-US" dirty="0" smtClean="0"/>
              <a:t> method could be ‘faster’ by not </a:t>
            </a:r>
            <a:r>
              <a:rPr lang="en-US" dirty="0" smtClean="0"/>
              <a:t>copying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Small memory footprint?</a:t>
            </a:r>
          </a:p>
          <a:p>
            <a:pPr lvl="1"/>
            <a:r>
              <a:rPr lang="en-US" dirty="0" smtClean="0"/>
              <a:t>Color depth </a:t>
            </a:r>
            <a:r>
              <a:rPr lang="en-US" dirty="0" smtClean="0"/>
              <a:t>is:</a:t>
            </a:r>
          </a:p>
          <a:p>
            <a:pPr lvl="2"/>
            <a:r>
              <a:rPr lang="en-US" dirty="0" smtClean="0"/>
              <a:t>One </a:t>
            </a:r>
            <a:r>
              <a:rPr lang="en-US" dirty="0" err="1" smtClean="0"/>
              <a:t>int</a:t>
            </a:r>
            <a:r>
              <a:rPr lang="en-US" dirty="0" smtClean="0"/>
              <a:t> per sample or </a:t>
            </a:r>
            <a:r>
              <a:rPr lang="en-US" dirty="0" smtClean="0"/>
              <a:t>32 </a:t>
            </a:r>
            <a:r>
              <a:rPr lang="en-US" dirty="0" smtClean="0"/>
              <a:t>bits per </a:t>
            </a:r>
            <a:r>
              <a:rPr lang="en-US" dirty="0" smtClean="0"/>
              <a:t>sample</a:t>
            </a:r>
          </a:p>
          <a:p>
            <a:pPr lvl="2"/>
            <a:r>
              <a:rPr lang="en-US" dirty="0" smtClean="0"/>
              <a:t>This means </a:t>
            </a:r>
            <a:r>
              <a:rPr lang="en-US" dirty="0" smtClean="0"/>
              <a:t>96 </a:t>
            </a:r>
            <a:r>
              <a:rPr lang="en-US" dirty="0" err="1" smtClean="0"/>
              <a:t>bpp</a:t>
            </a:r>
            <a:r>
              <a:rPr lang="en-US" dirty="0" smtClean="0"/>
              <a:t> for three-band image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Also, there is a large </a:t>
            </a:r>
            <a:r>
              <a:rPr lang="en-US" dirty="0" smtClean="0"/>
              <a:t>‘invisible’ overhead due to Java’s array structure</a:t>
            </a:r>
          </a:p>
          <a:p>
            <a:pPr lvl="2"/>
            <a:r>
              <a:rPr lang="en-US" dirty="0" smtClean="0"/>
              <a:t>A 2D array is a 1D array of arrays</a:t>
            </a:r>
          </a:p>
          <a:p>
            <a:pPr lvl="2"/>
            <a:r>
              <a:rPr lang="en-US" dirty="0" smtClean="0"/>
              <a:t>Each array has a length attribute</a:t>
            </a:r>
          </a:p>
          <a:p>
            <a:pPr lvl="2"/>
            <a:r>
              <a:rPr lang="en-US" dirty="0" smtClean="0"/>
              <a:t>Each cell is a ‘pointer’ variable and consumes memory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Memory footprint of the 3D array structure of the raster</a:t>
            </a:r>
          </a:p>
          <a:p>
            <a:pPr lvl="1"/>
            <a:r>
              <a:rPr lang="en-US" dirty="0" smtClean="0"/>
              <a:t>Each pointer-to-array cell is 4 bytes of </a:t>
            </a:r>
            <a:r>
              <a:rPr lang="en-US" dirty="0" smtClean="0"/>
              <a:t>memory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There are H + W*H of these pointer cells</a:t>
            </a:r>
            <a:endParaRPr lang="en-US" dirty="0" smtClean="0"/>
          </a:p>
          <a:p>
            <a:pPr lvl="1"/>
            <a:r>
              <a:rPr lang="en-US" dirty="0" smtClean="0"/>
              <a:t>Each array has a length attribute which is 4 bytes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There are 1 + W + W*H arrays</a:t>
            </a:r>
            <a:endParaRPr lang="en-US" dirty="0" smtClean="0"/>
          </a:p>
          <a:p>
            <a:pPr lvl="1"/>
            <a:r>
              <a:rPr lang="en-US" dirty="0" smtClean="0"/>
              <a:t>Total structural overhead is </a:t>
            </a:r>
            <a:r>
              <a:rPr lang="en-US" dirty="0" smtClean="0"/>
              <a:t>then</a:t>
            </a:r>
          </a:p>
          <a:p>
            <a:pPr lvl="2"/>
            <a:r>
              <a:rPr lang="en-US" dirty="0" smtClean="0"/>
              <a:t>(H+W*H) * 4 + (1 + W + W*H)*4 bytes</a:t>
            </a:r>
          </a:p>
          <a:p>
            <a:pPr lvl="2"/>
            <a:r>
              <a:rPr lang="en-US" dirty="0" smtClean="0"/>
              <a:t>Approximately equal to 8WH</a:t>
            </a:r>
            <a:endParaRPr lang="en-US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76600"/>
            <a:ext cx="3810000" cy="28857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Reduce the overhead by eliminating the multi-dimensional array.  Pack the 3D array into a 1D array.</a:t>
            </a:r>
          </a:p>
          <a:p>
            <a:r>
              <a:rPr lang="en-US" dirty="0" smtClean="0"/>
              <a:t>Problem: Take three indices (column, row, band) of a 3D array and uniquely map to a single index of a 1D array.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124200"/>
            <a:ext cx="4642837" cy="312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4024</TotalTime>
  <Words>936</Words>
  <Application>Microsoft Office PowerPoint</Application>
  <PresentationFormat>On-screen Show (4:3)</PresentationFormat>
  <Paragraphs>158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Digital Images in Java</vt:lpstr>
      <vt:lpstr>Image structure</vt:lpstr>
      <vt:lpstr>Define how an image is processed</vt:lpstr>
      <vt:lpstr>Develop a base class</vt:lpstr>
      <vt:lpstr>Three dimensional array</vt:lpstr>
      <vt:lpstr>Three dimensional array implementation</vt:lpstr>
      <vt:lpstr>Analysis</vt:lpstr>
      <vt:lpstr>Analysis</vt:lpstr>
      <vt:lpstr>Linearization</vt:lpstr>
      <vt:lpstr>Linearized Raster</vt:lpstr>
      <vt:lpstr>Analysis</vt:lpstr>
      <vt:lpstr>Pixel Packing : review bit operators</vt:lpstr>
      <vt:lpstr>Pixel Packing : review bit operators</vt:lpstr>
      <vt:lpstr>Pixel Packing</vt:lpstr>
      <vt:lpstr>Slide 15</vt:lpstr>
      <vt:lpstr>Packed pixel analysis</vt:lpstr>
      <vt:lpstr>Index image</vt:lpstr>
      <vt:lpstr>Index Image</vt:lpstr>
      <vt:lpstr>Implementation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Images in Java</dc:title>
  <dc:subject>The Art of Image Processing</dc:subject>
  <dc:creator/>
  <cp:lastModifiedBy>kenny</cp:lastModifiedBy>
  <cp:revision>21</cp:revision>
  <dcterms:created xsi:type="dcterms:W3CDTF">2006-08-16T00:00:00Z</dcterms:created>
  <dcterms:modified xsi:type="dcterms:W3CDTF">2010-09-06T13:53:41Z</dcterms:modified>
</cp:coreProperties>
</file>