
<file path=[Content_Types].xml><?xml version="1.0" encoding="utf-8"?>
<Types xmlns="http://schemas.openxmlformats.org/package/2006/content-types">
  <Override PartName="/ppt/slides/slide6.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18.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notesSlides/notesSlide3.xml" ContentType="application/vnd.openxmlformats-officedocument.presentationml.notesSlide+xml"/>
  <Default Extension="png" ContentType="image/png"/>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Default Extension="jpeg" ContentType="image/jpeg"/>
  <Override PartName="/ppt/slideLayouts/slideLayout3.xml" ContentType="application/vnd.openxmlformats-officedocument.presentationml.slideLayout+xml"/>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notesSlides/notesSlide13.xml" ContentType="application/vnd.openxmlformats-officedocument.presentationml.notesSlide+xml"/>
  <Override PartName="/ppt/notesSlides/notesSlide22.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8"/>
  </p:notesMasterIdLst>
  <p:sldIdLst>
    <p:sldId id="256" r:id="rId2"/>
    <p:sldId id="298" r:id="rId3"/>
    <p:sldId id="299" r:id="rId4"/>
    <p:sldId id="276" r:id="rId5"/>
    <p:sldId id="279" r:id="rId6"/>
    <p:sldId id="280" r:id="rId7"/>
    <p:sldId id="281" r:id="rId8"/>
    <p:sldId id="282" r:id="rId9"/>
    <p:sldId id="283" r:id="rId10"/>
    <p:sldId id="284" r:id="rId11"/>
    <p:sldId id="287" r:id="rId12"/>
    <p:sldId id="288" r:id="rId13"/>
    <p:sldId id="289" r:id="rId14"/>
    <p:sldId id="290" r:id="rId15"/>
    <p:sldId id="291" r:id="rId16"/>
    <p:sldId id="264" r:id="rId17"/>
    <p:sldId id="292" r:id="rId18"/>
    <p:sldId id="293" r:id="rId19"/>
    <p:sldId id="262" r:id="rId20"/>
    <p:sldId id="263" r:id="rId21"/>
    <p:sldId id="267" r:id="rId22"/>
    <p:sldId id="294" r:id="rId23"/>
    <p:sldId id="295" r:id="rId24"/>
    <p:sldId id="296" r:id="rId25"/>
    <p:sldId id="274" r:id="rId26"/>
    <p:sldId id="297" r:id="rId27"/>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varScale="1">
        <p:scale>
          <a:sx n="157" d="100"/>
          <a:sy n="157" d="100"/>
        </p:scale>
        <p:origin x="-1476" y="-96"/>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4DA90D9-F8C4-4AC9-9561-A93802F9E6FE}" type="datetimeFigureOut">
              <a:rPr lang="en-US" smtClean="0"/>
              <a:pPr/>
              <a:t>9/3/2010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EE612749-3FA1-4A53-BE16-D349D45F9897}"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EE612749-3FA1-4A53-BE16-D349D45F9897}" type="slidenum">
              <a:rPr lang="en-US" smtClean="0"/>
              <a:pPr/>
              <a:t>1</a:t>
            </a:fld>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11</a:t>
            </a:fld>
            <a:endParaRPr 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12</a:t>
            </a:fld>
            <a:endParaRPr 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13</a:t>
            </a:fld>
            <a:endParaRPr 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14</a:t>
            </a:fld>
            <a:endParaRPr 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15</a:t>
            </a:fld>
            <a:endParaRPr 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7C884-9842-4EBC-A402-837B2414494A}" type="slidenum">
              <a:rPr lang="en-US" smtClean="0"/>
              <a:pPr/>
              <a:t>16</a:t>
            </a:fld>
            <a:endParaRPr 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17</a:t>
            </a:fld>
            <a:endParaRPr 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18</a:t>
            </a:fld>
            <a:endParaRPr 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p:cNvSpPr>
            <a:spLocks noGrp="1" noRot="1" noChangeAspect="1" noChangeArrowheads="1" noTextEdit="1"/>
          </p:cNvSpPr>
          <p:nvPr>
            <p:ph type="sldImg"/>
          </p:nvPr>
        </p:nvSpPr>
        <p:spPr>
          <a:ln/>
        </p:spPr>
      </p:sp>
      <p:sp>
        <p:nvSpPr>
          <p:cNvPr id="195587"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2</a:t>
            </a:fld>
            <a:endParaRPr 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p:cNvSpPr>
            <a:spLocks noGrp="1" noRot="1" noChangeAspect="1" noChangeArrowheads="1" noTextEdit="1"/>
          </p:cNvSpPr>
          <p:nvPr>
            <p:ph type="sldImg"/>
          </p:nvPr>
        </p:nvSpPr>
        <p:spPr>
          <a:ln/>
        </p:spPr>
      </p:sp>
      <p:sp>
        <p:nvSpPr>
          <p:cNvPr id="196611"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2"/>
          <p:cNvSpPr>
            <a:spLocks noGrp="1" noRot="1" noChangeAspect="1" noChangeArrowheads="1" noTextEdit="1"/>
          </p:cNvSpPr>
          <p:nvPr>
            <p:ph type="sldImg"/>
          </p:nvPr>
        </p:nvSpPr>
        <p:spPr>
          <a:ln/>
        </p:spPr>
      </p:sp>
      <p:sp>
        <p:nvSpPr>
          <p:cNvPr id="199683" name="Rectangle 3"/>
          <p:cNvSpPr>
            <a:spLocks noGrp="1" noChangeArrowheads="1"/>
          </p:cNvSpPr>
          <p:nvPr>
            <p:ph type="body" idx="1"/>
          </p:nvPr>
        </p:nvSpPr>
        <p:spPr/>
        <p:txBody>
          <a:bodyPr/>
          <a:lstStyle/>
          <a:p>
            <a:endParaRPr 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22</a:t>
            </a:fld>
            <a:endParaRPr 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23</a:t>
            </a:fld>
            <a:endParaRPr 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96A7C884-9842-4EBC-A402-837B2414494A}" type="slidenum">
              <a:rPr lang="en-US" smtClean="0"/>
              <a:pPr/>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
        <p:nvSpPr>
          <p:cNvPr id="4" name="Slide Number Placeholder 3"/>
          <p:cNvSpPr>
            <a:spLocks noGrp="1"/>
          </p:cNvSpPr>
          <p:nvPr>
            <p:ph type="sldNum" sz="quarter" idx="10"/>
          </p:nvPr>
        </p:nvSpPr>
        <p:spPr/>
        <p:txBody>
          <a:bodyPr/>
          <a:lstStyle/>
          <a:p>
            <a:fld id="{EE612749-3FA1-4A53-BE16-D349D45F9897}" type="slidenum">
              <a:rPr lang="en-US" smtClean="0"/>
              <a:pPr/>
              <a:t>3</a:t>
            </a:fld>
            <a:endParaRPr 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Rot="1" noChangeAspect="1" noChangeArrowheads="1" noTextEdit="1"/>
          </p:cNvSpPr>
          <p:nvPr>
            <p:ph type="sldImg"/>
          </p:nvPr>
        </p:nvSpPr>
        <p:spPr>
          <a:ln/>
        </p:spPr>
      </p:sp>
      <p:sp>
        <p:nvSpPr>
          <p:cNvPr id="98307" name="Rectangle 3"/>
          <p:cNvSpPr>
            <a:spLocks noGrp="1" noChangeArrowheads="1"/>
          </p:cNvSpPr>
          <p:nvPr>
            <p:ph type="body" idx="1"/>
          </p:nvPr>
        </p:nvSpPr>
        <p:spPr>
          <a:noFill/>
          <a:ln w="9525"/>
        </p:spPr>
        <p:txBody>
          <a:bodyPr/>
          <a:lstStyle/>
          <a:p>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219200" y="3886200"/>
            <a:ext cx="6858000" cy="990600"/>
          </a:xfrm>
        </p:spPr>
        <p:txBody>
          <a:bodyPr anchor="t" anchorCtr="0"/>
          <a:lstStyle>
            <a:lvl1pPr algn="r">
              <a:defRPr sz="3200">
                <a:solidFill>
                  <a:schemeClr val="tx1"/>
                </a:solidFill>
              </a:defRPr>
            </a:lvl1pPr>
          </a:lstStyle>
          <a:p>
            <a:r>
              <a:rPr kumimoji="0" lang="en-US" smtClean="0"/>
              <a:t>Click to edit Master title style</a:t>
            </a:r>
            <a:endParaRPr kumimoji="0" lang="en-US"/>
          </a:p>
        </p:txBody>
      </p:sp>
      <p:sp>
        <p:nvSpPr>
          <p:cNvPr id="9" name="Subtitle 8"/>
          <p:cNvSpPr>
            <a:spLocks noGrp="1"/>
          </p:cNvSpPr>
          <p:nvPr>
            <p:ph type="subTitle" idx="1"/>
          </p:nvPr>
        </p:nvSpPr>
        <p:spPr>
          <a:xfrm>
            <a:off x="1219200" y="5124450"/>
            <a:ext cx="6858000"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smtClean="0"/>
              <a:t>Click to edit Master subtitle style</a:t>
            </a:r>
            <a:endParaRPr kumimoji="0" lang="en-US"/>
          </a:p>
        </p:txBody>
      </p:sp>
      <p:sp>
        <p:nvSpPr>
          <p:cNvPr id="28" name="Date Placeholder 27"/>
          <p:cNvSpPr>
            <a:spLocks noGrp="1"/>
          </p:cNvSpPr>
          <p:nvPr>
            <p:ph type="dt" sz="half" idx="10"/>
          </p:nvPr>
        </p:nvSpPr>
        <p:spPr>
          <a:xfrm>
            <a:off x="6400800" y="6355080"/>
            <a:ext cx="2286000" cy="365760"/>
          </a:xfrm>
        </p:spPr>
        <p:txBody>
          <a:bodyPr/>
          <a:lstStyle>
            <a:lvl1pPr>
              <a:defRPr sz="1400"/>
            </a:lvl1pPr>
          </a:lstStyle>
          <a:p>
            <a:fld id="{ACDF6120-F1F0-4C60-9FE9-39AC71A9C79D}" type="datetimeFigureOut">
              <a:rPr lang="en-US" smtClean="0"/>
              <a:pPr/>
              <a:t>9/3/2010</a:t>
            </a:fld>
            <a:endParaRPr lang="en-US" sz="1600" dirty="0"/>
          </a:p>
        </p:txBody>
      </p:sp>
      <p:sp>
        <p:nvSpPr>
          <p:cNvPr id="17" name="Footer Placeholder 16"/>
          <p:cNvSpPr>
            <a:spLocks noGrp="1"/>
          </p:cNvSpPr>
          <p:nvPr>
            <p:ph type="ftr" sz="quarter" idx="11"/>
          </p:nvPr>
        </p:nvSpPr>
        <p:spPr>
          <a:xfrm>
            <a:off x="2898648" y="6355080"/>
            <a:ext cx="3474720" cy="365760"/>
          </a:xfrm>
        </p:spPr>
        <p:txBody>
          <a:bodyPr/>
          <a:lstStyle/>
          <a:p>
            <a:endParaRPr kumimoji="0" lang="en-US" dirty="0"/>
          </a:p>
        </p:txBody>
      </p:sp>
      <p:sp>
        <p:nvSpPr>
          <p:cNvPr id="29" name="Slide Number Placeholder 28"/>
          <p:cNvSpPr>
            <a:spLocks noGrp="1"/>
          </p:cNvSpPr>
          <p:nvPr>
            <p:ph type="sldNum" sz="quarter" idx="12"/>
          </p:nvPr>
        </p:nvSpPr>
        <p:spPr>
          <a:xfrm>
            <a:off x="1216152" y="6355080"/>
            <a:ext cx="1219200" cy="365760"/>
          </a:xfrm>
        </p:spPr>
        <p:txBody>
          <a:bodyPr/>
          <a:lstStyle/>
          <a:p>
            <a:fld id="{EA7C8D44-3667-46F6-9772-CC52308E2A7F}" type="slidenum">
              <a:rPr kumimoji="0" lang="en-US" smtClean="0"/>
              <a:pPr/>
              <a:t>‹#›</a:t>
            </a:fld>
            <a:endParaRPr kumimoji="0" lang="en-US" dirty="0"/>
          </a:p>
        </p:txBody>
      </p:sp>
      <p:sp>
        <p:nvSpPr>
          <p:cNvPr id="21" name="Rectangle 20"/>
          <p:cNvSpPr/>
          <p:nvPr/>
        </p:nvSpPr>
        <p:spPr>
          <a:xfrm>
            <a:off x="904875" y="3648075"/>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3" name="Rectangle 32"/>
          <p:cNvSpPr/>
          <p:nvPr/>
        </p:nvSpPr>
        <p:spPr>
          <a:xfrm>
            <a:off x="914400" y="5048250"/>
            <a:ext cx="731520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22" name="Rectangle 21"/>
          <p:cNvSpPr/>
          <p:nvPr/>
        </p:nvSpPr>
        <p:spPr>
          <a:xfrm>
            <a:off x="904875" y="3648075"/>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32" name="Rectangle 31"/>
          <p:cNvSpPr/>
          <p:nvPr/>
        </p:nvSpPr>
        <p:spPr>
          <a:xfrm>
            <a:off x="914400" y="5048250"/>
            <a:ext cx="228600"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9/3/2010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kumimoji="0" lang="en-US" smtClean="0"/>
              <a:t>Click to edit Master title style</a:t>
            </a:r>
            <a:endParaRPr kumimoji="0"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9/3/2010</a:t>
            </a:fld>
            <a:endParaRPr lang="en-US"/>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7" name="Straight Connector 6"/>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8" name="Isosceles Triangle 7"/>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9" name="Straight Connector 8"/>
          <p:cNvSpPr>
            <a:spLocks noChangeShapeType="1"/>
          </p:cNvSpPr>
          <p:nvPr/>
        </p:nvSpPr>
        <p:spPr bwMode="auto">
          <a:xfrm rot="5400000">
            <a:off x="3629607"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smtClean="0"/>
              <a:t>Click to edit Master title style</a:t>
            </a:r>
            <a:endParaRPr kumimoji="0" lang="en-US"/>
          </a:p>
        </p:txBody>
      </p:sp>
      <p:sp>
        <p:nvSpPr>
          <p:cNvPr id="4" name="Date Placeholder 3"/>
          <p:cNvSpPr>
            <a:spLocks noGrp="1"/>
          </p:cNvSpPr>
          <p:nvPr>
            <p:ph type="dt" sz="half" idx="10"/>
          </p:nvPr>
        </p:nvSpPr>
        <p:spPr/>
        <p:txBody>
          <a:bodyPr/>
          <a:lstStyle/>
          <a:p>
            <a:fld id="{ACDF6120-F1F0-4C60-9FE9-39AC71A9C79D}" type="datetimeFigureOut">
              <a:rPr lang="en-US" smtClean="0"/>
              <a:pPr/>
              <a:t>9/3/2010</a:t>
            </a:fld>
            <a:endParaRPr lang="en-US" dirty="0"/>
          </a:p>
        </p:txBody>
      </p:sp>
      <p:sp>
        <p:nvSpPr>
          <p:cNvPr id="5" name="Footer Placeholder 4"/>
          <p:cNvSpPr>
            <a:spLocks noGrp="1"/>
          </p:cNvSpPr>
          <p:nvPr>
            <p:ph type="ftr" sz="quarter" idx="11"/>
          </p:nvPr>
        </p:nvSpPr>
        <p:spPr/>
        <p:txBody>
          <a:bodyPr/>
          <a:lstStyle/>
          <a:p>
            <a:endParaRPr kumimoji="0" lang="en-US"/>
          </a:p>
        </p:txBody>
      </p:sp>
      <p:sp>
        <p:nvSpPr>
          <p:cNvPr id="6" name="Slide Number Placeholder 5"/>
          <p:cNvSpPr>
            <a:spLocks noGrp="1"/>
          </p:cNvSpPr>
          <p:nvPr>
            <p:ph type="sldNum" sz="quarter" idx="12"/>
          </p:nvPr>
        </p:nvSpPr>
        <p:spPr/>
        <p:txBody>
          <a:bodyPr/>
          <a:lstStyle/>
          <a:p>
            <a:fld id="{EA7C8D44-3667-46F6-9772-CC52308E2A7F}" type="slidenum">
              <a:rPr kumimoji="0" lang="en-US" smtClean="0"/>
              <a:pPr/>
              <a:t>‹#›</a:t>
            </a:fld>
            <a:endParaRPr kumimoji="0" lang="en-US" dirty="0"/>
          </a:p>
        </p:txBody>
      </p:sp>
      <p:sp>
        <p:nvSpPr>
          <p:cNvPr id="8" name="Content Placeholder 7"/>
          <p:cNvSpPr>
            <a:spLocks noGrp="1"/>
          </p:cNvSpPr>
          <p:nvPr>
            <p:ph sz="quarter" idx="1"/>
          </p:nvPr>
        </p:nvSpPr>
        <p:spPr>
          <a:xfrm>
            <a:off x="457200" y="1219200"/>
            <a:ext cx="8229600"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219200" y="2971800"/>
            <a:ext cx="6858000" cy="1066800"/>
          </a:xfrm>
        </p:spPr>
        <p:txBody>
          <a:bodyPr anchor="t" anchorCtr="0"/>
          <a:lstStyle>
            <a:lvl1pPr algn="r">
              <a:buNone/>
              <a:defRPr sz="3200" b="0" cap="none" baseline="0"/>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1295400" y="4267200"/>
            <a:ext cx="6781800"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smtClean="0"/>
              <a:t>Click to edit Master text styles</a:t>
            </a:r>
          </a:p>
        </p:txBody>
      </p:sp>
      <p:sp>
        <p:nvSpPr>
          <p:cNvPr id="4" name="Date Placeholder 3"/>
          <p:cNvSpPr>
            <a:spLocks noGrp="1"/>
          </p:cNvSpPr>
          <p:nvPr>
            <p:ph type="dt" sz="half" idx="10"/>
          </p:nvPr>
        </p:nvSpPr>
        <p:spPr>
          <a:xfrm>
            <a:off x="6400800" y="6355080"/>
            <a:ext cx="2286000" cy="365760"/>
          </a:xfrm>
        </p:spPr>
        <p:txBody>
          <a:bodyPr/>
          <a:lstStyle/>
          <a:p>
            <a:fld id="{ACDF6120-F1F0-4C60-9FE9-39AC71A9C79D}" type="datetimeFigureOut">
              <a:rPr lang="en-US" smtClean="0"/>
              <a:pPr/>
              <a:t>9/3/2010</a:t>
            </a:fld>
            <a:endParaRPr lang="en-US" dirty="0"/>
          </a:p>
        </p:txBody>
      </p:sp>
      <p:sp>
        <p:nvSpPr>
          <p:cNvPr id="5" name="Footer Placeholder 4"/>
          <p:cNvSpPr>
            <a:spLocks noGrp="1"/>
          </p:cNvSpPr>
          <p:nvPr>
            <p:ph type="ftr" sz="quarter" idx="11"/>
          </p:nvPr>
        </p:nvSpPr>
        <p:spPr>
          <a:xfrm>
            <a:off x="2898648" y="6355080"/>
            <a:ext cx="3474720" cy="365760"/>
          </a:xfrm>
        </p:spPr>
        <p:txBody>
          <a:bodyPr/>
          <a:lstStyle/>
          <a:p>
            <a:endParaRPr kumimoji="0" lang="en-US" dirty="0"/>
          </a:p>
        </p:txBody>
      </p:sp>
      <p:sp>
        <p:nvSpPr>
          <p:cNvPr id="6" name="Slide Number Placeholder 5"/>
          <p:cNvSpPr>
            <a:spLocks noGrp="1"/>
          </p:cNvSpPr>
          <p:nvPr>
            <p:ph type="sldNum" sz="quarter" idx="12"/>
          </p:nvPr>
        </p:nvSpPr>
        <p:spPr>
          <a:xfrm>
            <a:off x="1069848" y="6355080"/>
            <a:ext cx="1520952" cy="365760"/>
          </a:xfrm>
        </p:spPr>
        <p:txBody>
          <a:bodyPr/>
          <a:lstStyle/>
          <a:p>
            <a:fld id="{EA7C8D44-3667-46F6-9772-CC52308E2A7F}" type="slidenum">
              <a:rPr kumimoji="0" lang="en-US" smtClean="0"/>
              <a:pPr/>
              <a:t>‹#›</a:t>
            </a:fld>
            <a:endParaRPr kumimoji="0" lang="en-US" dirty="0"/>
          </a:p>
        </p:txBody>
      </p:sp>
      <p:sp>
        <p:nvSpPr>
          <p:cNvPr id="7" name="Rectangle 6"/>
          <p:cNvSpPr/>
          <p:nvPr/>
        </p:nvSpPr>
        <p:spPr>
          <a:xfrm>
            <a:off x="914400" y="2819400"/>
            <a:ext cx="731520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8" name="Rectangle 7"/>
          <p:cNvSpPr/>
          <p:nvPr/>
        </p:nvSpPr>
        <p:spPr>
          <a:xfrm>
            <a:off x="914400" y="2819400"/>
            <a:ext cx="228600"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5" name="Date Placeholder 4"/>
          <p:cNvSpPr>
            <a:spLocks noGrp="1"/>
          </p:cNvSpPr>
          <p:nvPr>
            <p:ph type="dt" sz="half" idx="10"/>
          </p:nvPr>
        </p:nvSpPr>
        <p:spPr/>
        <p:txBody>
          <a:bodyPr/>
          <a:lstStyle/>
          <a:p>
            <a:fld id="{ACDF6120-F1F0-4C60-9FE9-39AC71A9C79D}" type="datetimeFigureOut">
              <a:rPr lang="en-US" smtClean="0"/>
              <a:pPr/>
              <a:t>9/3/2010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9" name="Content Placeholder 8"/>
          <p:cNvSpPr>
            <a:spLocks noGrp="1"/>
          </p:cNvSpPr>
          <p:nvPr>
            <p:ph sz="quarter" idx="1"/>
          </p:nvPr>
        </p:nvSpPr>
        <p:spPr>
          <a:xfrm>
            <a:off x="457200" y="1219200"/>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1" name="Content Placeholder 10"/>
          <p:cNvSpPr>
            <a:spLocks noGrp="1"/>
          </p:cNvSpPr>
          <p:nvPr>
            <p:ph sz="quarter" idx="2"/>
          </p:nvPr>
        </p:nvSpPr>
        <p:spPr>
          <a:xfrm>
            <a:off x="4632198" y="1216152"/>
            <a:ext cx="4041648" cy="493776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nchor="ctr"/>
          <a:lstStyle>
            <a:lvl1pPr>
              <a:defRPr/>
            </a:lvl1pPr>
          </a:lstStyle>
          <a:p>
            <a:r>
              <a:rPr kumimoji="0" lang="en-US" smtClean="0"/>
              <a:t>Click to edit Master title style</a:t>
            </a:r>
            <a:endParaRPr kumimoji="0" lang="en-US"/>
          </a:p>
        </p:txBody>
      </p:sp>
      <p:sp>
        <p:nvSpPr>
          <p:cNvPr id="3" name="Text Placeholder 2"/>
          <p:cNvSpPr>
            <a:spLocks noGrp="1"/>
          </p:cNvSpPr>
          <p:nvPr>
            <p:ph type="body" idx="1"/>
          </p:nvPr>
        </p:nvSpPr>
        <p:spPr>
          <a:xfrm>
            <a:off x="457200" y="1285875"/>
            <a:ext cx="4040188"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4" name="Text Placeholder 3"/>
          <p:cNvSpPr>
            <a:spLocks noGrp="1"/>
          </p:cNvSpPr>
          <p:nvPr>
            <p:ph type="body" sz="half" idx="3"/>
          </p:nvPr>
        </p:nvSpPr>
        <p:spPr>
          <a:xfrm>
            <a:off x="4648200" y="1295400"/>
            <a:ext cx="4041775"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smtClean="0"/>
              <a:t>Click to edit Master text styles</a:t>
            </a:r>
          </a:p>
        </p:txBody>
      </p:sp>
      <p:sp>
        <p:nvSpPr>
          <p:cNvPr id="7" name="Date Placeholder 6"/>
          <p:cNvSpPr>
            <a:spLocks noGrp="1"/>
          </p:cNvSpPr>
          <p:nvPr>
            <p:ph type="dt" sz="half" idx="10"/>
          </p:nvPr>
        </p:nvSpPr>
        <p:spPr/>
        <p:txBody>
          <a:bodyPr/>
          <a:lstStyle/>
          <a:p>
            <a:fld id="{ACDF6120-F1F0-4C60-9FE9-39AC71A9C79D}" type="datetimeFigureOut">
              <a:rPr lang="en-US" smtClean="0"/>
              <a:pPr/>
              <a:t>9/3/2010</a:t>
            </a:fld>
            <a:endParaRPr lang="en-US"/>
          </a:p>
        </p:txBody>
      </p:sp>
      <p:sp>
        <p:nvSpPr>
          <p:cNvPr id="8" name="Footer Placeholder 7"/>
          <p:cNvSpPr>
            <a:spLocks noGrp="1"/>
          </p:cNvSpPr>
          <p:nvPr>
            <p:ph type="ftr" sz="quarter" idx="11"/>
          </p:nvPr>
        </p:nvSpPr>
        <p:spPr/>
        <p:txBody>
          <a:bodyPr/>
          <a:lstStyle/>
          <a:p>
            <a:endParaRPr kumimoji="0" lang="en-US"/>
          </a:p>
        </p:txBody>
      </p:sp>
      <p:sp>
        <p:nvSpPr>
          <p:cNvPr id="9" name="Slide Number Placeholder 8"/>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11" name="Content Placeholder 10"/>
          <p:cNvSpPr>
            <a:spLocks noGrp="1"/>
          </p:cNvSpPr>
          <p:nvPr>
            <p:ph sz="quarter" idx="2"/>
          </p:nvPr>
        </p:nvSpPr>
        <p:spPr>
          <a:xfrm>
            <a:off x="457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
        <p:nvSpPr>
          <p:cNvPr id="13" name="Content Placeholder 12"/>
          <p:cNvSpPr>
            <a:spLocks noGrp="1"/>
          </p:cNvSpPr>
          <p:nvPr>
            <p:ph sz="quarter" idx="4"/>
          </p:nvPr>
        </p:nvSpPr>
        <p:spPr>
          <a:xfrm>
            <a:off x="4648200" y="2133600"/>
            <a:ext cx="4038600" cy="40386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914400"/>
          </a:xfrm>
        </p:spPr>
        <p:txBody>
          <a:bodyPr/>
          <a:lstStyle/>
          <a:p>
            <a:r>
              <a:rPr kumimoji="0" lang="en-US" smtClean="0"/>
              <a:t>Click to edit Master title style</a:t>
            </a:r>
            <a:endParaRPr kumimoji="0" lang="en-US"/>
          </a:p>
        </p:txBody>
      </p:sp>
      <p:sp>
        <p:nvSpPr>
          <p:cNvPr id="3" name="Date Placeholder 2"/>
          <p:cNvSpPr>
            <a:spLocks noGrp="1"/>
          </p:cNvSpPr>
          <p:nvPr>
            <p:ph type="dt" sz="half" idx="10"/>
          </p:nvPr>
        </p:nvSpPr>
        <p:spPr/>
        <p:txBody>
          <a:bodyPr/>
          <a:lstStyle/>
          <a:p>
            <a:fld id="{ACDF6120-F1F0-4C60-9FE9-39AC71A9C79D}" type="datetimeFigureOut">
              <a:rPr lang="en-US" smtClean="0"/>
              <a:pPr/>
              <a:t>9/3/2010</a:t>
            </a:fld>
            <a:endParaRPr lang="en-US"/>
          </a:p>
        </p:txBody>
      </p:sp>
      <p:sp>
        <p:nvSpPr>
          <p:cNvPr id="4" name="Footer Placeholder 3"/>
          <p:cNvSpPr>
            <a:spLocks noGrp="1"/>
          </p:cNvSpPr>
          <p:nvPr>
            <p:ph type="ftr" sz="quarter" idx="11"/>
          </p:nvPr>
        </p:nvSpPr>
        <p:spPr/>
        <p:txBody>
          <a:bodyPr/>
          <a:lstStyle/>
          <a:p>
            <a:endParaRPr kumimoji="0" lang="en-US"/>
          </a:p>
        </p:txBody>
      </p:sp>
      <p:sp>
        <p:nvSpPr>
          <p:cNvPr id="5" name="Slide Number Placeholder 4"/>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DF6120-F1F0-4C60-9FE9-39AC71A9C79D}" type="datetimeFigureOut">
              <a:rPr lang="en-US" smtClean="0"/>
              <a:pPr/>
              <a:t>9/3/2010</a:t>
            </a:fld>
            <a:endParaRPr lang="en-US"/>
          </a:p>
        </p:txBody>
      </p:sp>
      <p:sp>
        <p:nvSpPr>
          <p:cNvPr id="3" name="Footer Placeholder 2"/>
          <p:cNvSpPr>
            <a:spLocks noGrp="1"/>
          </p:cNvSpPr>
          <p:nvPr>
            <p:ph type="ftr" sz="quarter" idx="11"/>
          </p:nvPr>
        </p:nvSpPr>
        <p:spPr/>
        <p:txBody>
          <a:bodyPr/>
          <a:lstStyle/>
          <a:p>
            <a:endParaRPr kumimoji="0" lang="en-US"/>
          </a:p>
        </p:txBody>
      </p:sp>
      <p:sp>
        <p:nvSpPr>
          <p:cNvPr id="4" name="Slide Number Placeholder 3"/>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5" name="Straight Connector 4"/>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6" name="Isosceles Triangle 5"/>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24600" y="304800"/>
            <a:ext cx="2514600" cy="838200"/>
          </a:xfrm>
        </p:spPr>
        <p:txBody>
          <a:bodyPr anchor="b" anchorCtr="0">
            <a:noAutofit/>
          </a:bodyPr>
          <a:lstStyle>
            <a:lvl1pPr algn="l">
              <a:buNone/>
              <a:defRPr sz="2000" b="1">
                <a:solidFill>
                  <a:schemeClr val="tx2"/>
                </a:solidFill>
                <a:latin typeface="+mn-lt"/>
                <a:ea typeface="+mn-ea"/>
                <a:cs typeface="+mn-cs"/>
              </a:defRPr>
            </a:lvl1pPr>
          </a:lstStyle>
          <a:p>
            <a:r>
              <a:rPr kumimoji="0" lang="en-US" smtClean="0"/>
              <a:t>Click to edit Master title style</a:t>
            </a:r>
            <a:endParaRPr kumimoji="0" lang="en-US"/>
          </a:p>
        </p:txBody>
      </p:sp>
      <p:sp>
        <p:nvSpPr>
          <p:cNvPr id="3" name="Text Placeholder 2"/>
          <p:cNvSpPr>
            <a:spLocks noGrp="1"/>
          </p:cNvSpPr>
          <p:nvPr>
            <p:ph type="body" idx="2"/>
          </p:nvPr>
        </p:nvSpPr>
        <p:spPr>
          <a:xfrm>
            <a:off x="6324600" y="1219200"/>
            <a:ext cx="2514600"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pPr/>
              <a:t>9/3/2010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Straight Connector 9"/>
          <p:cNvSpPr>
            <a:spLocks noChangeShapeType="1"/>
          </p:cNvSpPr>
          <p:nvPr/>
        </p:nvSpPr>
        <p:spPr bwMode="auto">
          <a:xfrm rot="5400000">
            <a:off x="3160645"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dirty="0"/>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2" name="Content Placeholder 11"/>
          <p:cNvSpPr>
            <a:spLocks noGrp="1"/>
          </p:cNvSpPr>
          <p:nvPr>
            <p:ph sz="quarter" idx="1"/>
          </p:nvPr>
        </p:nvSpPr>
        <p:spPr>
          <a:xfrm>
            <a:off x="304800" y="304800"/>
            <a:ext cx="5715000" cy="5715000"/>
          </a:xfrm>
        </p:spPr>
        <p:txBody>
          <a:bodyPr/>
          <a:lstStyle/>
          <a:p>
            <a:pPr lvl="0" eaLnBrk="1" latinLnBrk="0" hangingPunct="1"/>
            <a:r>
              <a:rPr lang="en-US" smtClean="0"/>
              <a:t>Click to edit Master text styles</a:t>
            </a:r>
          </a:p>
          <a:p>
            <a:pPr lvl="1" eaLnBrk="1" latinLnBrk="0" hangingPunct="1"/>
            <a:r>
              <a:rPr lang="en-US" smtClean="0"/>
              <a:t>Second level</a:t>
            </a:r>
          </a:p>
          <a:p>
            <a:pPr lvl="2" eaLnBrk="1" latinLnBrk="0" hangingPunct="1"/>
            <a:r>
              <a:rPr lang="en-US" smtClean="0"/>
              <a:t>Third level</a:t>
            </a:r>
          </a:p>
          <a:p>
            <a:pPr lvl="3" eaLnBrk="1" latinLnBrk="0" hangingPunct="1"/>
            <a:r>
              <a:rPr lang="en-US" smtClean="0"/>
              <a:t>Fourth level</a:t>
            </a:r>
          </a:p>
          <a:p>
            <a:pPr lvl="4" eaLnBrk="1" latinLnBrk="0" hangingPunct="1"/>
            <a:r>
              <a:rPr lang="en-US" smtClean="0"/>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500856"/>
            <a:ext cx="8229600" cy="674688"/>
          </a:xfrm>
          <a:ln>
            <a:solidFill>
              <a:schemeClr val="accent1"/>
            </a:solidFill>
          </a:ln>
        </p:spPr>
        <p:txBody>
          <a:bodyPr lIns="274320" anchor="ctr"/>
          <a:lstStyle>
            <a:lvl1pPr algn="r">
              <a:buNone/>
              <a:defRPr sz="2000" b="0">
                <a:solidFill>
                  <a:schemeClr val="tx1"/>
                </a:solidFill>
              </a:defRPr>
            </a:lvl1pPr>
          </a:lstStyle>
          <a:p>
            <a:r>
              <a:rPr kumimoji="0" lang="en-US" smtClean="0"/>
              <a:t>Click to edit Master title style</a:t>
            </a:r>
            <a:endParaRPr kumimoji="0" lang="en-US"/>
          </a:p>
        </p:txBody>
      </p:sp>
      <p:sp>
        <p:nvSpPr>
          <p:cNvPr id="3" name="Picture Placeholder 2"/>
          <p:cNvSpPr>
            <a:spLocks noGrp="1"/>
          </p:cNvSpPr>
          <p:nvPr>
            <p:ph type="pic" idx="1"/>
          </p:nvPr>
        </p:nvSpPr>
        <p:spPr>
          <a:xfrm>
            <a:off x="457200" y="1905000"/>
            <a:ext cx="8229600" cy="4270248"/>
          </a:xfrm>
          <a:solidFill>
            <a:schemeClr val="tx1">
              <a:shade val="50000"/>
            </a:schemeClr>
          </a:solidFill>
          <a:ln>
            <a:noFill/>
          </a:ln>
          <a:effectLst/>
        </p:spPr>
        <p:txBody>
          <a:bodyPr/>
          <a:lstStyle>
            <a:lvl1pPr marL="0" indent="0">
              <a:spcBef>
                <a:spcPts val="600"/>
              </a:spcBef>
              <a:buNone/>
              <a:defRPr sz="3200"/>
            </a:lvl1pPr>
          </a:lstStyle>
          <a:p>
            <a:r>
              <a:rPr kumimoji="0" lang="en-US" smtClean="0"/>
              <a:t>Click icon to add picture</a:t>
            </a:r>
            <a:endParaRPr kumimoji="0" lang="en-US" dirty="0"/>
          </a:p>
        </p:txBody>
      </p:sp>
      <p:sp>
        <p:nvSpPr>
          <p:cNvPr id="4" name="Text Placeholder 3"/>
          <p:cNvSpPr>
            <a:spLocks noGrp="1"/>
          </p:cNvSpPr>
          <p:nvPr>
            <p:ph type="body" sz="half" idx="2"/>
          </p:nvPr>
        </p:nvSpPr>
        <p:spPr>
          <a:xfrm>
            <a:off x="457200" y="1219200"/>
            <a:ext cx="8229600"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smtClean="0"/>
              <a:t>Click to edit Master text styles</a:t>
            </a:r>
          </a:p>
        </p:txBody>
      </p:sp>
      <p:sp>
        <p:nvSpPr>
          <p:cNvPr id="5" name="Date Placeholder 4"/>
          <p:cNvSpPr>
            <a:spLocks noGrp="1"/>
          </p:cNvSpPr>
          <p:nvPr>
            <p:ph type="dt" sz="half" idx="10"/>
          </p:nvPr>
        </p:nvSpPr>
        <p:spPr/>
        <p:txBody>
          <a:bodyPr/>
          <a:lstStyle/>
          <a:p>
            <a:fld id="{ACDF6120-F1F0-4C60-9FE9-39AC71A9C79D}" type="datetimeFigureOut">
              <a:rPr lang="en-US" smtClean="0"/>
              <a:pPr/>
              <a:t>9/3/2010</a:t>
            </a:fld>
            <a:endParaRPr lang="en-US"/>
          </a:p>
        </p:txBody>
      </p:sp>
      <p:sp>
        <p:nvSpPr>
          <p:cNvPr id="6" name="Footer Placeholder 5"/>
          <p:cNvSpPr>
            <a:spLocks noGrp="1"/>
          </p:cNvSpPr>
          <p:nvPr>
            <p:ph type="ftr" sz="quarter" idx="11"/>
          </p:nvPr>
        </p:nvSpPr>
        <p:spPr/>
        <p:txBody>
          <a:bodyPr/>
          <a:lstStyle/>
          <a:p>
            <a:endParaRPr kumimoji="0" lang="en-US"/>
          </a:p>
        </p:txBody>
      </p:sp>
      <p:sp>
        <p:nvSpPr>
          <p:cNvPr id="7" name="Slide Number Placeholder 6"/>
          <p:cNvSpPr>
            <a:spLocks noGrp="1"/>
          </p:cNvSpPr>
          <p:nvPr>
            <p:ph type="sldNum" sz="quarter" idx="12"/>
          </p:nvPr>
        </p:nvSpPr>
        <p:spPr/>
        <p:txBody>
          <a:bodyPr/>
          <a:lstStyle/>
          <a:p>
            <a:fld id="{EA7C8D44-3667-46F6-9772-CC52308E2A7F}" type="slidenum">
              <a:rPr kumimoji="0" lang="en-US" smtClean="0"/>
              <a:pPr/>
              <a:t>‹#›</a:t>
            </a:fld>
            <a:endParaRPr kumimoji="0" lang="en-US"/>
          </a:p>
        </p:txBody>
      </p:sp>
      <p:sp>
        <p:nvSpPr>
          <p:cNvPr id="8" name="Straight Connector 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9" name="Isosceles Triangle 8"/>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
        <p:nvSpPr>
          <p:cNvPr id="10" name="Rectangle 9"/>
          <p:cNvSpPr/>
          <p:nvPr/>
        </p:nvSpPr>
        <p:spPr>
          <a:xfrm>
            <a:off x="457200" y="500856"/>
            <a:ext cx="182880"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457200" y="152400"/>
            <a:ext cx="8229600" cy="990600"/>
          </a:xfrm>
          <a:prstGeom prst="rect">
            <a:avLst/>
          </a:prstGeom>
        </p:spPr>
        <p:txBody>
          <a:bodyPr vert="horz" anchor="b" anchorCtr="0">
            <a:normAutofit/>
          </a:bodyPr>
          <a:lstStyle/>
          <a:p>
            <a:r>
              <a:rPr kumimoji="0" lang="en-US" smtClean="0"/>
              <a:t>Click to edit Master title style</a:t>
            </a:r>
            <a:endParaRPr kumimoji="0" lang="en-US"/>
          </a:p>
        </p:txBody>
      </p:sp>
      <p:sp>
        <p:nvSpPr>
          <p:cNvPr id="13" name="Text Placeholder 12"/>
          <p:cNvSpPr>
            <a:spLocks noGrp="1"/>
          </p:cNvSpPr>
          <p:nvPr>
            <p:ph type="body" idx="1"/>
          </p:nvPr>
        </p:nvSpPr>
        <p:spPr>
          <a:xfrm>
            <a:off x="457200" y="1219200"/>
            <a:ext cx="8229600" cy="4910328"/>
          </a:xfrm>
          <a:prstGeom prst="rect">
            <a:avLst/>
          </a:prstGeom>
        </p:spPr>
        <p:txBody>
          <a:bodyPr vert="horz">
            <a:normAutofit/>
          </a:bodyPr>
          <a:lstStyle/>
          <a:p>
            <a:pPr lvl="0" eaLnBrk="1" latinLnBrk="0" hangingPunct="1"/>
            <a:r>
              <a:rPr kumimoji="0" lang="en-US" smtClean="0"/>
              <a:t>Click to edit Master text styles</a:t>
            </a:r>
          </a:p>
          <a:p>
            <a:pPr lvl="1" eaLnBrk="1" latinLnBrk="0" hangingPunct="1"/>
            <a:r>
              <a:rPr kumimoji="0" lang="en-US" smtClean="0"/>
              <a:t>Second level</a:t>
            </a:r>
          </a:p>
          <a:p>
            <a:pPr lvl="2" eaLnBrk="1" latinLnBrk="0" hangingPunct="1"/>
            <a:r>
              <a:rPr kumimoji="0" lang="en-US" smtClean="0"/>
              <a:t>Third level</a:t>
            </a:r>
          </a:p>
          <a:p>
            <a:pPr lvl="3" eaLnBrk="1" latinLnBrk="0" hangingPunct="1"/>
            <a:r>
              <a:rPr kumimoji="0" lang="en-US" smtClean="0"/>
              <a:t>Fourth level</a:t>
            </a:r>
          </a:p>
          <a:p>
            <a:pPr lvl="4" eaLnBrk="1" latinLnBrk="0" hangingPunct="1"/>
            <a:r>
              <a:rPr kumimoji="0" lang="en-US" smtClean="0"/>
              <a:t>Fifth level</a:t>
            </a:r>
            <a:endParaRPr kumimoji="0" lang="en-US"/>
          </a:p>
        </p:txBody>
      </p:sp>
      <p:sp>
        <p:nvSpPr>
          <p:cNvPr id="14" name="Date Placeholder 13"/>
          <p:cNvSpPr>
            <a:spLocks noGrp="1"/>
          </p:cNvSpPr>
          <p:nvPr>
            <p:ph type="dt" sz="half" idx="2"/>
          </p:nvPr>
        </p:nvSpPr>
        <p:spPr>
          <a:xfrm>
            <a:off x="6400800" y="6356350"/>
            <a:ext cx="2289048" cy="365760"/>
          </a:xfrm>
          <a:prstGeom prst="rect">
            <a:avLst/>
          </a:prstGeom>
        </p:spPr>
        <p:txBody>
          <a:bodyPr vert="horz"/>
          <a:lstStyle>
            <a:lvl1pPr algn="l" eaLnBrk="1" latinLnBrk="0" hangingPunct="1">
              <a:defRPr kumimoji="0" sz="1400">
                <a:solidFill>
                  <a:schemeClr val="tx2"/>
                </a:solidFill>
              </a:defRPr>
            </a:lvl1pPr>
          </a:lstStyle>
          <a:p>
            <a:fld id="{ACDF6120-F1F0-4C60-9FE9-39AC71A9C79D}" type="datetimeFigureOut">
              <a:rPr lang="en-US" smtClean="0"/>
              <a:pPr/>
              <a:t>9/3/2010</a:t>
            </a:fld>
            <a:endParaRPr lang="en-US" sz="1400" dirty="0">
              <a:solidFill>
                <a:schemeClr val="tx2"/>
              </a:solidFill>
            </a:endParaRPr>
          </a:p>
        </p:txBody>
      </p:sp>
      <p:sp>
        <p:nvSpPr>
          <p:cNvPr id="3" name="Footer Placeholder 2"/>
          <p:cNvSpPr>
            <a:spLocks noGrp="1"/>
          </p:cNvSpPr>
          <p:nvPr>
            <p:ph type="ftr" sz="quarter" idx="3"/>
          </p:nvPr>
        </p:nvSpPr>
        <p:spPr>
          <a:xfrm>
            <a:off x="2898648" y="6356350"/>
            <a:ext cx="3505200" cy="365760"/>
          </a:xfrm>
          <a:prstGeom prst="rect">
            <a:avLst/>
          </a:prstGeom>
        </p:spPr>
        <p:txBody>
          <a:bodyPr vert="horz"/>
          <a:lstStyle>
            <a:lvl1pPr algn="r" eaLnBrk="1" latinLnBrk="0" hangingPunct="1">
              <a:defRPr kumimoji="0" sz="1400">
                <a:solidFill>
                  <a:schemeClr val="tx2"/>
                </a:solidFill>
              </a:defRPr>
            </a:lvl1pPr>
          </a:lstStyle>
          <a:p>
            <a:pPr algn="r" eaLnBrk="1" latinLnBrk="0" hangingPunct="1"/>
            <a:endParaRPr kumimoji="0" lang="en-US" sz="1400" dirty="0">
              <a:solidFill>
                <a:schemeClr val="tx2"/>
              </a:solidFill>
            </a:endParaRPr>
          </a:p>
        </p:txBody>
      </p:sp>
      <p:sp>
        <p:nvSpPr>
          <p:cNvPr id="23" name="Slide Number Placeholder 22"/>
          <p:cNvSpPr>
            <a:spLocks noGrp="1"/>
          </p:cNvSpPr>
          <p:nvPr>
            <p:ph type="sldNum" sz="quarter" idx="4"/>
          </p:nvPr>
        </p:nvSpPr>
        <p:spPr>
          <a:xfrm>
            <a:off x="612648" y="6356350"/>
            <a:ext cx="1981200" cy="365760"/>
          </a:xfrm>
          <a:prstGeom prst="rect">
            <a:avLst/>
          </a:prstGeom>
        </p:spPr>
        <p:txBody>
          <a:bodyPr vert="horz"/>
          <a:lstStyle>
            <a:lvl1pPr algn="l" eaLnBrk="1" latinLnBrk="0" hangingPunct="1">
              <a:defRPr kumimoji="0" sz="1400">
                <a:solidFill>
                  <a:schemeClr val="tx2"/>
                </a:solidFill>
              </a:defRPr>
            </a:lvl1pPr>
          </a:lstStyle>
          <a:p>
            <a:pPr algn="l" eaLnBrk="1" latinLnBrk="0" hangingPunct="1"/>
            <a:fld id="{EA7C8D44-3667-46F6-9772-CC52308E2A7F}" type="slidenum">
              <a:rPr kumimoji="0" lang="en-US" smtClean="0"/>
              <a:pPr algn="l" eaLnBrk="1" latinLnBrk="0" hangingPunct="1"/>
              <a:t>‹#›</a:t>
            </a:fld>
            <a:endParaRPr kumimoji="0" lang="en-US" sz="1600" dirty="0">
              <a:solidFill>
                <a:schemeClr val="tx2"/>
              </a:solidFill>
            </a:endParaRPr>
          </a:p>
        </p:txBody>
      </p:sp>
      <p:sp>
        <p:nvSpPr>
          <p:cNvPr id="28" name="Straight Connector 27"/>
          <p:cNvSpPr>
            <a:spLocks noChangeShapeType="1"/>
          </p:cNvSpPr>
          <p:nvPr/>
        </p:nvSpPr>
        <p:spPr bwMode="auto">
          <a:xfrm>
            <a:off x="457200" y="6353175"/>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29" name="Straight Connector 28"/>
          <p:cNvSpPr>
            <a:spLocks noChangeShapeType="1"/>
          </p:cNvSpPr>
          <p:nvPr/>
        </p:nvSpPr>
        <p:spPr bwMode="auto">
          <a:xfrm>
            <a:off x="457200" y="1143000"/>
            <a:ext cx="822960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endParaRPr kumimoji="0" lang="en-US"/>
          </a:p>
        </p:txBody>
      </p:sp>
      <p:sp>
        <p:nvSpPr>
          <p:cNvPr id="10" name="Isosceles Triangle 9"/>
          <p:cNvSpPr>
            <a:spLocks noChangeAspect="1"/>
          </p:cNvSpPr>
          <p:nvPr/>
        </p:nvSpPr>
        <p:spPr>
          <a:xfrm rot="5400000">
            <a:off x="419100" y="6467475"/>
            <a:ext cx="190849" cy="120314"/>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eaLnBrk="1" latinLnBrk="0" hangingPunct="1"/>
            <a:endParaRPr kumimoji="0"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3.xml"/><Relationship Id="rId1" Type="http://schemas.openxmlformats.org/officeDocument/2006/relationships/slideLayout" Target="../slideLayouts/slideLayout6.xml"/><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6.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6.xml"/><Relationship Id="rId1" Type="http://schemas.openxmlformats.org/officeDocument/2006/relationships/slideLayout" Target="../slideLayouts/slideLayout6.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1.xml"/><Relationship Id="rId1" Type="http://schemas.openxmlformats.org/officeDocument/2006/relationships/slideLayout" Target="../slideLayouts/slideLayout6.xml"/><Relationship Id="rId5" Type="http://schemas.openxmlformats.org/officeDocument/2006/relationships/image" Target="../media/image27.png"/><Relationship Id="rId4" Type="http://schemas.openxmlformats.org/officeDocument/2006/relationships/image" Target="../media/image26.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Digital Images</a:t>
            </a:r>
            <a:endParaRPr lang="en-US" dirty="0"/>
          </a:p>
        </p:txBody>
      </p:sp>
      <p:sp>
        <p:nvSpPr>
          <p:cNvPr id="3" name="Subtitle 2"/>
          <p:cNvSpPr>
            <a:spLocks noGrp="1"/>
          </p:cNvSpPr>
          <p:nvPr>
            <p:ph type="subTitle" idx="1"/>
          </p:nvPr>
        </p:nvSpPr>
        <p:spPr/>
        <p:txBody>
          <a:bodyPr/>
          <a:lstStyle/>
          <a:p>
            <a:r>
              <a:rPr lang="en-US" dirty="0" smtClean="0"/>
              <a:t>The nature and acquisition of a digital image</a:t>
            </a:r>
            <a:endParaRPr lang="en-US" dirty="0"/>
          </a:p>
        </p:txBody>
      </p:sp>
      <p:pic>
        <p:nvPicPr>
          <p:cNvPr id="53250" name="Picture 2" descr="File:Edouard Manet 004.jpg"/>
          <p:cNvPicPr>
            <a:picLocks noChangeAspect="1" noChangeArrowheads="1"/>
          </p:cNvPicPr>
          <p:nvPr/>
        </p:nvPicPr>
        <p:blipFill>
          <a:blip r:embed="rId3"/>
          <a:srcRect/>
          <a:stretch>
            <a:fillRect/>
          </a:stretch>
        </p:blipFill>
        <p:spPr bwMode="auto">
          <a:xfrm>
            <a:off x="914400" y="228600"/>
            <a:ext cx="4267200" cy="3125725"/>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Frequency</a:t>
            </a:r>
            <a:endParaRPr lang="en-US" dirty="0"/>
          </a:p>
        </p:txBody>
      </p:sp>
      <p:sp>
        <p:nvSpPr>
          <p:cNvPr id="4" name="Slide Number Placeholder 3"/>
          <p:cNvSpPr>
            <a:spLocks noGrp="1"/>
          </p:cNvSpPr>
          <p:nvPr>
            <p:ph type="sldNum" sz="quarter" idx="12"/>
          </p:nvPr>
        </p:nvSpPr>
        <p:spPr/>
        <p:txBody>
          <a:bodyPr/>
          <a:lstStyle/>
          <a:p>
            <a:pPr>
              <a:defRPr/>
            </a:pPr>
            <a:fld id="{AD5BAECE-F4D6-48A2-96AA-26B0245878EE}" type="slidenum">
              <a:rPr lang="en-US" smtClean="0"/>
              <a:pPr>
                <a:defRPr/>
              </a:pPr>
              <a:t>10</a:t>
            </a:fld>
            <a:endParaRPr lang="en-US"/>
          </a:p>
        </p:txBody>
      </p:sp>
      <p:pic>
        <p:nvPicPr>
          <p:cNvPr id="8" name="Picture 7" descr="Frequencies.png"/>
          <p:cNvPicPr>
            <a:picLocks noChangeAspect="1"/>
          </p:cNvPicPr>
          <p:nvPr/>
        </p:nvPicPr>
        <p:blipFill>
          <a:blip r:embed="rId3" cstate="print"/>
          <a:srcRect t="1654" r="10811"/>
          <a:stretch>
            <a:fillRect/>
          </a:stretch>
        </p:blipFill>
        <p:spPr>
          <a:xfrm>
            <a:off x="685800" y="1371600"/>
            <a:ext cx="7543800" cy="4530136"/>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Characterizing a Digital Image</a:t>
            </a:r>
            <a:endParaRPr lang="en-US" dirty="0"/>
          </a:p>
        </p:txBody>
      </p:sp>
      <p:sp>
        <p:nvSpPr>
          <p:cNvPr id="3" name="Content Placeholder 2"/>
          <p:cNvSpPr>
            <a:spLocks noGrp="1"/>
          </p:cNvSpPr>
          <p:nvPr>
            <p:ph sz="quarter" idx="1"/>
          </p:nvPr>
        </p:nvSpPr>
        <p:spPr/>
        <p:txBody>
          <a:bodyPr/>
          <a:lstStyle/>
          <a:p>
            <a:r>
              <a:rPr lang="en-US" dirty="0" smtClean="0"/>
              <a:t>In summary, a digital image can be characterized by</a:t>
            </a:r>
          </a:p>
          <a:p>
            <a:pPr lvl="1"/>
            <a:r>
              <a:rPr lang="en-US" dirty="0" smtClean="0"/>
              <a:t>Its color model</a:t>
            </a:r>
          </a:p>
          <a:p>
            <a:pPr lvl="1"/>
            <a:r>
              <a:rPr lang="en-US" dirty="0" smtClean="0"/>
              <a:t>Its color depth</a:t>
            </a:r>
          </a:p>
          <a:p>
            <a:pPr lvl="1"/>
            <a:r>
              <a:rPr lang="en-US" dirty="0" smtClean="0"/>
              <a:t>Its resolution</a:t>
            </a:r>
          </a:p>
          <a:p>
            <a:pPr lvl="1"/>
            <a:r>
              <a:rPr lang="en-US" dirty="0" smtClean="0"/>
              <a:t>Its frequency content</a:t>
            </a:r>
          </a:p>
          <a:p>
            <a:pPr lvl="1"/>
            <a:endParaRPr lang="en-US" dirty="0" smtClean="0"/>
          </a:p>
          <a:p>
            <a:r>
              <a:rPr lang="en-US" dirty="0" smtClean="0"/>
              <a:t>Each of these attributes must be understood to effectively construct an image processing system</a:t>
            </a:r>
            <a:endParaRPr lang="en-US"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acquisition</a:t>
            </a:r>
            <a:endParaRPr lang="en-US" dirty="0"/>
          </a:p>
        </p:txBody>
      </p:sp>
      <p:sp>
        <p:nvSpPr>
          <p:cNvPr id="3" name="Content Placeholder 2"/>
          <p:cNvSpPr>
            <a:spLocks noGrp="1"/>
          </p:cNvSpPr>
          <p:nvPr>
            <p:ph sz="quarter" idx="1"/>
          </p:nvPr>
        </p:nvSpPr>
        <p:spPr/>
        <p:txBody>
          <a:bodyPr/>
          <a:lstStyle/>
          <a:p>
            <a:r>
              <a:rPr lang="en-US" dirty="0" smtClean="0"/>
              <a:t>Imaging : the process of acquiring a digital image from some real-world scene</a:t>
            </a:r>
          </a:p>
          <a:p>
            <a:r>
              <a:rPr lang="en-US" dirty="0" smtClean="0"/>
              <a:t>Acquired through imaging hardware</a:t>
            </a:r>
          </a:p>
          <a:p>
            <a:pPr lvl="1"/>
            <a:r>
              <a:rPr lang="en-US" dirty="0" smtClean="0"/>
              <a:t>digital camera</a:t>
            </a:r>
          </a:p>
          <a:p>
            <a:pPr lvl="1"/>
            <a:r>
              <a:rPr lang="en-US" dirty="0" smtClean="0"/>
              <a:t>digital copier</a:t>
            </a:r>
          </a:p>
          <a:p>
            <a:pPr lvl="1"/>
            <a:r>
              <a:rPr lang="en-US" dirty="0" smtClean="0"/>
              <a:t>digital scanner</a:t>
            </a:r>
          </a:p>
          <a:p>
            <a:r>
              <a:rPr lang="en-US" dirty="0" smtClean="0"/>
              <a:t>Most imaging systems use a CCD or CMOS sensor</a:t>
            </a:r>
          </a:p>
          <a:p>
            <a:pPr lvl="1"/>
            <a:r>
              <a:rPr lang="en-US" dirty="0" smtClean="0"/>
              <a:t>Charge coupled device (CCD)</a:t>
            </a:r>
          </a:p>
          <a:p>
            <a:pPr lvl="1"/>
            <a:r>
              <a:rPr lang="en-US" dirty="0" smtClean="0"/>
              <a:t>Complementary metal oxide semiconductor (CMOS)</a:t>
            </a:r>
          </a:p>
          <a:p>
            <a:pPr lvl="1"/>
            <a:r>
              <a:rPr lang="en-US" dirty="0" smtClean="0"/>
              <a:t>Refers to the physical design of the sensor – both CCD and CMOS sensors produce the same result</a:t>
            </a:r>
          </a:p>
          <a:p>
            <a:pPr>
              <a:buNone/>
            </a:pPr>
            <a:endParaRPr 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CCD</a:t>
            </a:r>
            <a:endParaRPr lang="en-US" dirty="0"/>
          </a:p>
        </p:txBody>
      </p:sp>
      <p:pic>
        <p:nvPicPr>
          <p:cNvPr id="2050" name="Picture 2" descr="http://upload.wikimedia.org/wikipedia/commons/1/17/CCD_in_camera.jpg"/>
          <p:cNvPicPr>
            <a:picLocks noChangeAspect="1" noChangeArrowheads="1"/>
          </p:cNvPicPr>
          <p:nvPr/>
        </p:nvPicPr>
        <p:blipFill>
          <a:blip r:embed="rId3"/>
          <a:srcRect/>
          <a:stretch>
            <a:fillRect/>
          </a:stretch>
        </p:blipFill>
        <p:spPr bwMode="auto">
          <a:xfrm>
            <a:off x="3657600" y="1295400"/>
            <a:ext cx="5029200" cy="4946755"/>
          </a:xfrm>
          <a:prstGeom prst="rect">
            <a:avLst/>
          </a:prstGeom>
          <a:ln>
            <a:solidFill>
              <a:schemeClr val="accent1"/>
            </a:solidFill>
          </a:ln>
          <a:effectLst>
            <a:outerShdw blurRad="292100" dist="139700" dir="2700000" algn="tl" rotWithShape="0">
              <a:srgbClr val="333333">
                <a:alpha val="65000"/>
              </a:srgbClr>
            </a:outerShdw>
          </a:effectLst>
        </p:spPr>
      </p:pic>
      <p:pic>
        <p:nvPicPr>
          <p:cNvPr id="2052" name="Picture 4" descr="File:Eichhörnchen Düsseldorf Hofgarten edit.jpg"/>
          <p:cNvPicPr>
            <a:picLocks noChangeAspect="1" noChangeArrowheads="1"/>
          </p:cNvPicPr>
          <p:nvPr/>
        </p:nvPicPr>
        <p:blipFill>
          <a:blip r:embed="rId4" cstate="print"/>
          <a:srcRect/>
          <a:stretch>
            <a:fillRect/>
          </a:stretch>
        </p:blipFill>
        <p:spPr bwMode="auto">
          <a:xfrm rot="21078421">
            <a:off x="5267720" y="3031152"/>
            <a:ext cx="1891270" cy="1283361"/>
          </a:xfrm>
          <a:prstGeom prst="rect">
            <a:avLst/>
          </a:prstGeom>
          <a:ln>
            <a:solidFill>
              <a:schemeClr val="accent4">
                <a:lumMod val="75000"/>
              </a:schemeClr>
            </a:solidFill>
          </a:ln>
          <a:effectLst>
            <a:outerShdw blurRad="50800" dist="38100" dir="8100000" algn="tr" rotWithShape="0">
              <a:prstClr val="black">
                <a:alpha val="40000"/>
              </a:prstClr>
            </a:outerShdw>
          </a:effectLst>
        </p:spPr>
      </p:pic>
      <p:sp>
        <p:nvSpPr>
          <p:cNvPr id="7" name="TextBox 6"/>
          <p:cNvSpPr txBox="1"/>
          <p:nvPr/>
        </p:nvSpPr>
        <p:spPr>
          <a:xfrm>
            <a:off x="533400" y="1371600"/>
            <a:ext cx="2895600" cy="4247317"/>
          </a:xfrm>
          <a:prstGeom prst="rect">
            <a:avLst/>
          </a:prstGeom>
          <a:noFill/>
        </p:spPr>
        <p:txBody>
          <a:bodyPr wrap="square" rtlCol="0">
            <a:spAutoFit/>
          </a:bodyPr>
          <a:lstStyle/>
          <a:p>
            <a:r>
              <a:rPr lang="en-US" dirty="0" smtClean="0"/>
              <a:t>A CCD is an electronic circuit with a grid of small rectangular photo-cells.</a:t>
            </a:r>
          </a:p>
          <a:p>
            <a:endParaRPr lang="en-US" dirty="0" smtClean="0"/>
          </a:p>
          <a:p>
            <a:r>
              <a:rPr lang="en-US" dirty="0" smtClean="0"/>
              <a:t>The optical lens focuses a scene onto the sensors.</a:t>
            </a:r>
          </a:p>
          <a:p>
            <a:endParaRPr lang="en-US" dirty="0" smtClean="0"/>
          </a:p>
          <a:p>
            <a:r>
              <a:rPr lang="en-US" dirty="0" smtClean="0"/>
              <a:t>Each photo-cell measures the amount of light that falls onto it.</a:t>
            </a:r>
          </a:p>
          <a:p>
            <a:endParaRPr lang="en-US" dirty="0" smtClean="0"/>
          </a:p>
          <a:p>
            <a:r>
              <a:rPr lang="en-US" dirty="0" smtClean="0"/>
              <a:t>The collective data of the sensors represents an image when viewed from a distance.</a:t>
            </a:r>
            <a:endParaRPr lang="en-US" dirty="0"/>
          </a:p>
        </p:txBody>
      </p:sp>
      <p:sp>
        <p:nvSpPr>
          <p:cNvPr id="8" name="Rectangle 7"/>
          <p:cNvSpPr/>
          <p:nvPr/>
        </p:nvSpPr>
        <p:spPr>
          <a:xfrm>
            <a:off x="2133600" y="152400"/>
            <a:ext cx="6781800" cy="246221"/>
          </a:xfrm>
          <a:prstGeom prst="rect">
            <a:avLst/>
          </a:prstGeom>
        </p:spPr>
        <p:txBody>
          <a:bodyPr wrap="square">
            <a:spAutoFit/>
          </a:bodyPr>
          <a:lstStyle/>
          <a:p>
            <a:pPr algn="r"/>
            <a:r>
              <a:rPr lang="en-US" sz="1000" dirty="0" smtClean="0">
                <a:solidFill>
                  <a:schemeClr val="accent2">
                    <a:lumMod val="60000"/>
                    <a:lumOff val="40000"/>
                  </a:schemeClr>
                </a:solidFill>
              </a:rPr>
              <a:t>http://commons.wikimedia.org/wiki/File:Eichhörnchen_Düsseldorf_Hofgarten_edit.jpg </a:t>
            </a:r>
            <a:endParaRPr lang="en-US" sz="1000" dirty="0">
              <a:solidFill>
                <a:schemeClr val="accent2">
                  <a:lumMod val="60000"/>
                  <a:lumOff val="40000"/>
                </a:scheme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052"/>
                                        </p:tgtEl>
                                        <p:attrNameLst>
                                          <p:attrName>style.visibility</p:attrName>
                                        </p:attrNameLst>
                                      </p:cBhvr>
                                      <p:to>
                                        <p:strVal val="visible"/>
                                      </p:to>
                                    </p:set>
                                    <p:anim calcmode="lin" valueType="num">
                                      <p:cBhvr additive="base">
                                        <p:cTn id="7" dur="500" fill="hold"/>
                                        <p:tgtEl>
                                          <p:spTgt spid="2052"/>
                                        </p:tgtEl>
                                        <p:attrNameLst>
                                          <p:attrName>ppt_x</p:attrName>
                                        </p:attrNameLst>
                                      </p:cBhvr>
                                      <p:tavLst>
                                        <p:tav tm="0">
                                          <p:val>
                                            <p:strVal val="#ppt_x"/>
                                          </p:val>
                                        </p:tav>
                                        <p:tav tm="100000">
                                          <p:val>
                                            <p:strVal val="#ppt_x"/>
                                          </p:val>
                                        </p:tav>
                                      </p:tavLst>
                                    </p:anim>
                                    <p:anim calcmode="lin" valueType="num">
                                      <p:cBhvr additive="base">
                                        <p:cTn id="8" dur="500" fill="hold"/>
                                        <p:tgtEl>
                                          <p:spTgt spid="205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Imaging</a:t>
            </a:r>
            <a:endParaRPr lang="en-US" dirty="0"/>
          </a:p>
        </p:txBody>
      </p:sp>
      <p:sp>
        <p:nvSpPr>
          <p:cNvPr id="3" name="Content Placeholder 2"/>
          <p:cNvSpPr>
            <a:spLocks noGrp="1"/>
          </p:cNvSpPr>
          <p:nvPr>
            <p:ph sz="quarter" idx="1"/>
          </p:nvPr>
        </p:nvSpPr>
        <p:spPr/>
        <p:txBody>
          <a:bodyPr/>
          <a:lstStyle/>
          <a:p>
            <a:r>
              <a:rPr lang="en-US" dirty="0" smtClean="0"/>
              <a:t>A digital image is an approximation of the continuous tone real-world scene</a:t>
            </a:r>
          </a:p>
          <a:p>
            <a:r>
              <a:rPr lang="en-US" dirty="0" smtClean="0"/>
              <a:t>The digital image is approximate in both light and space</a:t>
            </a:r>
          </a:p>
          <a:p>
            <a:r>
              <a:rPr lang="en-US" dirty="0" smtClean="0"/>
              <a:t>Sampling: </a:t>
            </a:r>
          </a:p>
          <a:p>
            <a:pPr lvl="1"/>
            <a:r>
              <a:rPr lang="en-US" dirty="0" smtClean="0"/>
              <a:t>a partitioning of space</a:t>
            </a:r>
          </a:p>
          <a:p>
            <a:pPr lvl="1"/>
            <a:r>
              <a:rPr lang="en-US" dirty="0" smtClean="0"/>
              <a:t>Directly corresponds to image resolution</a:t>
            </a:r>
          </a:p>
          <a:p>
            <a:r>
              <a:rPr lang="en-US" dirty="0" smtClean="0"/>
              <a:t>Quantization: </a:t>
            </a:r>
          </a:p>
          <a:p>
            <a:pPr lvl="1"/>
            <a:r>
              <a:rPr lang="en-US" dirty="0" smtClean="0"/>
              <a:t>a partitioning of light levels. </a:t>
            </a:r>
          </a:p>
          <a:p>
            <a:pPr lvl="1"/>
            <a:r>
              <a:rPr lang="en-US" dirty="0" smtClean="0"/>
              <a:t>Directly corresponds to color depth</a:t>
            </a:r>
          </a:p>
          <a:p>
            <a:pPr lvl="1"/>
            <a:endParaRPr 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and Quantization example</a:t>
            </a:r>
            <a:endParaRPr lang="en-US" dirty="0"/>
          </a:p>
        </p:txBody>
      </p:sp>
      <p:pic>
        <p:nvPicPr>
          <p:cNvPr id="3" name="Picture 2" descr="furman_sampled_quantized.png"/>
          <p:cNvPicPr>
            <a:picLocks noChangeAspect="1"/>
          </p:cNvPicPr>
          <p:nvPr/>
        </p:nvPicPr>
        <p:blipFill>
          <a:blip r:embed="rId3"/>
          <a:stretch>
            <a:fillRect/>
          </a:stretch>
        </p:blipFill>
        <p:spPr>
          <a:xfrm>
            <a:off x="6096000" y="1676400"/>
            <a:ext cx="2514600" cy="2514600"/>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furman.png"/>
          <p:cNvPicPr>
            <a:picLocks noChangeAspect="1"/>
          </p:cNvPicPr>
          <p:nvPr/>
        </p:nvPicPr>
        <p:blipFill>
          <a:blip r:embed="rId4"/>
          <a:stretch>
            <a:fillRect/>
          </a:stretch>
        </p:blipFill>
        <p:spPr>
          <a:xfrm>
            <a:off x="304800" y="1676400"/>
            <a:ext cx="2514600" cy="251460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furman_sampled.png"/>
          <p:cNvPicPr>
            <a:picLocks noChangeAspect="1"/>
          </p:cNvPicPr>
          <p:nvPr/>
        </p:nvPicPr>
        <p:blipFill>
          <a:blip r:embed="rId5"/>
          <a:stretch>
            <a:fillRect/>
          </a:stretch>
        </p:blipFill>
        <p:spPr>
          <a:xfrm>
            <a:off x="3200400" y="1676400"/>
            <a:ext cx="2514600" cy="2514600"/>
          </a:xfrm>
          <a:prstGeom prst="rect">
            <a:avLst/>
          </a:prstGeom>
          <a:ln>
            <a:solidFill>
              <a:schemeClr val="tx1"/>
            </a:solidFill>
          </a:ln>
          <a:effectLst>
            <a:outerShdw blurRad="292100" dist="139700" dir="2700000" algn="tl" rotWithShape="0">
              <a:srgbClr val="333333">
                <a:alpha val="65000"/>
              </a:srgbClr>
            </a:outerShdw>
          </a:effectLst>
        </p:spPr>
      </p:pic>
      <p:sp>
        <p:nvSpPr>
          <p:cNvPr id="6" name="TextBox 5"/>
          <p:cNvSpPr txBox="1"/>
          <p:nvPr/>
        </p:nvSpPr>
        <p:spPr>
          <a:xfrm>
            <a:off x="304800" y="4495800"/>
            <a:ext cx="2514600" cy="381000"/>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continuous tone scene</a:t>
            </a:r>
            <a:endParaRPr lang="en-US" dirty="0"/>
          </a:p>
        </p:txBody>
      </p:sp>
      <p:sp>
        <p:nvSpPr>
          <p:cNvPr id="7" name="TextBox 6"/>
          <p:cNvSpPr txBox="1"/>
          <p:nvPr/>
        </p:nvSpPr>
        <p:spPr>
          <a:xfrm>
            <a:off x="3200400" y="4495800"/>
            <a:ext cx="25146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solidFill>
                  <a:schemeClr val="dk1"/>
                </a:solidFill>
              </a:rPr>
              <a:t>sampled</a:t>
            </a:r>
            <a:r>
              <a:rPr lang="en-US" dirty="0" smtClean="0"/>
              <a:t/>
            </a:r>
            <a:br>
              <a:rPr lang="en-US" dirty="0" smtClean="0"/>
            </a:br>
            <a:r>
              <a:rPr lang="en-US" dirty="0" smtClean="0"/>
              <a:t>(partition space)</a:t>
            </a:r>
            <a:endParaRPr lang="en-US" dirty="0"/>
          </a:p>
        </p:txBody>
      </p:sp>
      <p:sp>
        <p:nvSpPr>
          <p:cNvPr id="8" name="TextBox 7"/>
          <p:cNvSpPr txBox="1"/>
          <p:nvPr/>
        </p:nvSpPr>
        <p:spPr>
          <a:xfrm>
            <a:off x="6096000" y="4495800"/>
            <a:ext cx="2514600" cy="64633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pPr algn="ctr"/>
            <a:r>
              <a:rPr lang="en-US" dirty="0" smtClean="0"/>
              <a:t>sampled and quantized</a:t>
            </a:r>
            <a:br>
              <a:rPr lang="en-US" dirty="0" smtClean="0"/>
            </a:br>
            <a:r>
              <a:rPr lang="en-US" dirty="0" smtClean="0"/>
              <a:t>(partitioned light levels)</a:t>
            </a:r>
            <a:endParaRPr 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and Quantization example</a:t>
            </a:r>
            <a:endParaRPr lang="en-US" dirty="0"/>
          </a:p>
        </p:txBody>
      </p:sp>
      <p:pic>
        <p:nvPicPr>
          <p:cNvPr id="3" name="Picture 2" descr="gaussian_cropped.png"/>
          <p:cNvPicPr>
            <a:picLocks noChangeAspect="1"/>
          </p:cNvPicPr>
          <p:nvPr/>
        </p:nvPicPr>
        <p:blipFill>
          <a:blip r:embed="rId3" cstate="screen"/>
          <a:stretch>
            <a:fillRect/>
          </a:stretch>
        </p:blipFill>
        <p:spPr>
          <a:xfrm>
            <a:off x="457200" y="1600200"/>
            <a:ext cx="2381309" cy="2194560"/>
          </a:xfrm>
          <a:prstGeom prst="rect">
            <a:avLst/>
          </a:prstGeom>
          <a:ln>
            <a:solidFill>
              <a:schemeClr val="tx1"/>
            </a:solidFill>
          </a:ln>
          <a:effectLst>
            <a:outerShdw blurRad="292100" dist="139700" dir="2700000" algn="tl" rotWithShape="0">
              <a:srgbClr val="333333">
                <a:alpha val="65000"/>
              </a:srgbClr>
            </a:outerShdw>
          </a:effectLst>
        </p:spPr>
      </p:pic>
      <p:pic>
        <p:nvPicPr>
          <p:cNvPr id="4" name="Picture 3" descr="gaussian_sampled.png"/>
          <p:cNvPicPr>
            <a:picLocks noChangeAspect="1"/>
          </p:cNvPicPr>
          <p:nvPr/>
        </p:nvPicPr>
        <p:blipFill>
          <a:blip r:embed="rId4" cstate="screen"/>
          <a:stretch>
            <a:fillRect/>
          </a:stretch>
        </p:blipFill>
        <p:spPr>
          <a:xfrm>
            <a:off x="3352800" y="1600200"/>
            <a:ext cx="2443834" cy="2194560"/>
          </a:xfrm>
          <a:prstGeom prst="rect">
            <a:avLst/>
          </a:prstGeom>
          <a:ln>
            <a:solidFill>
              <a:schemeClr val="tx1"/>
            </a:solidFill>
          </a:ln>
          <a:effectLst>
            <a:outerShdw blurRad="292100" dist="139700" dir="2700000" algn="tl" rotWithShape="0">
              <a:srgbClr val="333333">
                <a:alpha val="65000"/>
              </a:srgbClr>
            </a:outerShdw>
          </a:effectLst>
        </p:spPr>
      </p:pic>
      <p:pic>
        <p:nvPicPr>
          <p:cNvPr id="5" name="Picture 4" descr="gaussian_discretized_cropped.png"/>
          <p:cNvPicPr>
            <a:picLocks noChangeAspect="1"/>
          </p:cNvPicPr>
          <p:nvPr/>
        </p:nvPicPr>
        <p:blipFill>
          <a:blip r:embed="rId5" cstate="screen"/>
          <a:stretch>
            <a:fillRect/>
          </a:stretch>
        </p:blipFill>
        <p:spPr>
          <a:xfrm>
            <a:off x="6248400" y="1600200"/>
            <a:ext cx="2382934" cy="2194560"/>
          </a:xfrm>
          <a:prstGeom prst="rect">
            <a:avLst/>
          </a:prstGeom>
          <a:ln>
            <a:solidFill>
              <a:schemeClr val="tx1"/>
            </a:solidFill>
          </a:ln>
          <a:effectLst>
            <a:outerShdw blurRad="292100" dist="139700" dir="2700000" algn="tl" rotWithShape="0">
              <a:srgbClr val="333333">
                <a:alpha val="65000"/>
              </a:srgbClr>
            </a:outerShdw>
          </a:effectLst>
        </p:spPr>
      </p:pic>
      <p:pic>
        <p:nvPicPr>
          <p:cNvPr id="6" name="Picture 5" descr="gaussian_imaged_cropped.png"/>
          <p:cNvPicPr>
            <a:picLocks noChangeAspect="1"/>
          </p:cNvPicPr>
          <p:nvPr/>
        </p:nvPicPr>
        <p:blipFill>
          <a:blip r:embed="rId6"/>
          <a:stretch>
            <a:fillRect/>
          </a:stretch>
        </p:blipFill>
        <p:spPr>
          <a:xfrm>
            <a:off x="381000" y="4038599"/>
            <a:ext cx="2438400" cy="2518175"/>
          </a:xfrm>
          <a:prstGeom prst="rect">
            <a:avLst/>
          </a:prstGeom>
          <a:ln>
            <a:solidFill>
              <a:schemeClr val="tx1"/>
            </a:solidFill>
          </a:ln>
          <a:effectLst>
            <a:outerShdw blurRad="292100" dist="139700" dir="2700000" algn="tl" rotWithShape="0">
              <a:srgbClr val="333333">
                <a:alpha val="65000"/>
              </a:srgbClr>
            </a:outerShdw>
          </a:effectLst>
        </p:spPr>
      </p:pic>
      <p:sp>
        <p:nvSpPr>
          <p:cNvPr id="7" name="TextBox 6"/>
          <p:cNvSpPr txBox="1"/>
          <p:nvPr/>
        </p:nvSpPr>
        <p:spPr>
          <a:xfrm>
            <a:off x="3352800" y="4038600"/>
            <a:ext cx="5334000" cy="1200329"/>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dirty="0" smtClean="0"/>
              <a:t>Continuous function (upper left) is</a:t>
            </a:r>
          </a:p>
          <a:p>
            <a:r>
              <a:rPr lang="en-US" dirty="0" smtClean="0"/>
              <a:t>Sampled (above) and then</a:t>
            </a:r>
          </a:p>
          <a:p>
            <a:r>
              <a:rPr lang="en-US" dirty="0" smtClean="0"/>
              <a:t>Quantized (upper right) to form</a:t>
            </a:r>
          </a:p>
          <a:p>
            <a:r>
              <a:rPr lang="en-US" dirty="0" smtClean="0"/>
              <a:t>Digital image (left)</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7"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900" decel="100000" fill="hold"/>
                                        <p:tgtEl>
                                          <p:spTgt spid="3"/>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
                                        </p:tgtEl>
                                        <p:attrNameLst>
                                          <p:attrName>ppt_y</p:attrName>
                                        </p:attrNameLst>
                                      </p:cBhvr>
                                      <p:tavLst>
                                        <p:tav tm="0">
                                          <p:val>
                                            <p:strVal val="#ppt_y-.03"/>
                                          </p:val>
                                        </p:tav>
                                        <p:tav tm="100000">
                                          <p:val>
                                            <p:strVal val="#ppt_y"/>
                                          </p:val>
                                        </p:tav>
                                      </p:tavLst>
                                    </p:anim>
                                  </p:childTnLst>
                                </p:cTn>
                              </p:par>
                              <p:par>
                                <p:cTn id="11" presetID="37" presetClass="entr" presetSubtype="0" fill="hold" grpId="0" nodeType="withEffect">
                                  <p:stCondLst>
                                    <p:cond delay="0"/>
                                  </p:stCondLst>
                                  <p:childTnLst>
                                    <p:set>
                                      <p:cBhvr>
                                        <p:cTn id="12" dur="1" fill="hold">
                                          <p:stCondLst>
                                            <p:cond delay="0"/>
                                          </p:stCondLst>
                                        </p:cTn>
                                        <p:tgtEl>
                                          <p:spTgt spid="7">
                                            <p:bg/>
                                          </p:spTgt>
                                        </p:tgtEl>
                                        <p:attrNameLst>
                                          <p:attrName>style.visibility</p:attrName>
                                        </p:attrNameLst>
                                      </p:cBhvr>
                                      <p:to>
                                        <p:strVal val="visible"/>
                                      </p:to>
                                    </p:set>
                                    <p:animEffect transition="in" filter="fade">
                                      <p:cBhvr>
                                        <p:cTn id="13" dur="1000"/>
                                        <p:tgtEl>
                                          <p:spTgt spid="7">
                                            <p:bg/>
                                          </p:spTgt>
                                        </p:tgtEl>
                                      </p:cBhvr>
                                    </p:animEffect>
                                    <p:anim calcmode="lin" valueType="num">
                                      <p:cBhvr>
                                        <p:cTn id="14" dur="1000" fill="hold"/>
                                        <p:tgtEl>
                                          <p:spTgt spid="7">
                                            <p:bg/>
                                          </p:spTgt>
                                        </p:tgtEl>
                                        <p:attrNameLst>
                                          <p:attrName>ppt_x</p:attrName>
                                        </p:attrNameLst>
                                      </p:cBhvr>
                                      <p:tavLst>
                                        <p:tav tm="0">
                                          <p:val>
                                            <p:strVal val="#ppt_x"/>
                                          </p:val>
                                        </p:tav>
                                        <p:tav tm="100000">
                                          <p:val>
                                            <p:strVal val="#ppt_x"/>
                                          </p:val>
                                        </p:tav>
                                      </p:tavLst>
                                    </p:anim>
                                    <p:anim calcmode="lin" valueType="num">
                                      <p:cBhvr>
                                        <p:cTn id="15" dur="900" decel="100000" fill="hold"/>
                                        <p:tgtEl>
                                          <p:spTgt spid="7">
                                            <p:bg/>
                                          </p:spTgt>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7">
                                            <p:bg/>
                                          </p:spTgt>
                                        </p:tgtEl>
                                        <p:attrNameLst>
                                          <p:attrName>ppt_y</p:attrName>
                                        </p:attrNameLst>
                                      </p:cBhvr>
                                      <p:tavLst>
                                        <p:tav tm="0">
                                          <p:val>
                                            <p:strVal val="#ppt_y-.03"/>
                                          </p:val>
                                        </p:tav>
                                        <p:tav tm="100000">
                                          <p:val>
                                            <p:strVal val="#ppt_y"/>
                                          </p:val>
                                        </p:tav>
                                      </p:tavLst>
                                    </p:anim>
                                  </p:childTnLst>
                                </p:cTn>
                              </p:par>
                              <p:par>
                                <p:cTn id="17" presetID="37" presetClass="entr" presetSubtype="0" fill="hold" grpId="0" nodeType="withEffect">
                                  <p:stCondLst>
                                    <p:cond delay="0"/>
                                  </p:stCondLst>
                                  <p:childTnLst>
                                    <p:set>
                                      <p:cBhvr>
                                        <p:cTn id="18" dur="1" fill="hold">
                                          <p:stCondLst>
                                            <p:cond delay="0"/>
                                          </p:stCondLst>
                                        </p:cTn>
                                        <p:tgtEl>
                                          <p:spTgt spid="7">
                                            <p:txEl>
                                              <p:pRg st="0" end="0"/>
                                            </p:txEl>
                                          </p:spTgt>
                                        </p:tgtEl>
                                        <p:attrNameLst>
                                          <p:attrName>style.visibility</p:attrName>
                                        </p:attrNameLst>
                                      </p:cBhvr>
                                      <p:to>
                                        <p:strVal val="visible"/>
                                      </p:to>
                                    </p:set>
                                    <p:animEffect transition="in" filter="fade">
                                      <p:cBhvr>
                                        <p:cTn id="19" dur="1000"/>
                                        <p:tgtEl>
                                          <p:spTgt spid="7">
                                            <p:txEl>
                                              <p:pRg st="0" end="0"/>
                                            </p:txEl>
                                          </p:spTgt>
                                        </p:tgtEl>
                                      </p:cBhvr>
                                    </p:animEffect>
                                    <p:anim calcmode="lin" valueType="num">
                                      <p:cBhvr>
                                        <p:cTn id="20"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21" dur="900" decel="100000" fill="hold"/>
                                        <p:tgtEl>
                                          <p:spTgt spid="7">
                                            <p:txEl>
                                              <p:pRg st="0" end="0"/>
                                            </p:txEl>
                                          </p:spTgt>
                                        </p:tgtEl>
                                        <p:attrNameLst>
                                          <p:attrName>ppt_y</p:attrName>
                                        </p:attrNameLst>
                                      </p:cBhvr>
                                      <p:tavLst>
                                        <p:tav tm="0">
                                          <p:val>
                                            <p:strVal val="#ppt_y+1"/>
                                          </p:val>
                                        </p:tav>
                                        <p:tav tm="100000">
                                          <p:val>
                                            <p:strVal val="#ppt_y-.03"/>
                                          </p:val>
                                        </p:tav>
                                      </p:tavLst>
                                    </p:anim>
                                    <p:anim calcmode="lin" valueType="num">
                                      <p:cBhvr>
                                        <p:cTn id="22" dur="100" accel="100000" fill="hold">
                                          <p:stCondLst>
                                            <p:cond delay="900"/>
                                          </p:stCondLst>
                                        </p:cTn>
                                        <p:tgtEl>
                                          <p:spTgt spid="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37"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fade">
                                      <p:cBhvr>
                                        <p:cTn id="27" dur="1000"/>
                                        <p:tgtEl>
                                          <p:spTgt spid="4"/>
                                        </p:tgtEl>
                                      </p:cBhvr>
                                    </p:animEffect>
                                    <p:anim calcmode="lin" valueType="num">
                                      <p:cBhvr>
                                        <p:cTn id="28" dur="1000" fill="hold"/>
                                        <p:tgtEl>
                                          <p:spTgt spid="4"/>
                                        </p:tgtEl>
                                        <p:attrNameLst>
                                          <p:attrName>ppt_x</p:attrName>
                                        </p:attrNameLst>
                                      </p:cBhvr>
                                      <p:tavLst>
                                        <p:tav tm="0">
                                          <p:val>
                                            <p:strVal val="#ppt_x"/>
                                          </p:val>
                                        </p:tav>
                                        <p:tav tm="100000">
                                          <p:val>
                                            <p:strVal val="#ppt_x"/>
                                          </p:val>
                                        </p:tav>
                                      </p:tavLst>
                                    </p:anim>
                                    <p:anim calcmode="lin" valueType="num">
                                      <p:cBhvr>
                                        <p:cTn id="29" dur="900" decel="100000" fill="hold"/>
                                        <p:tgtEl>
                                          <p:spTgt spid="4"/>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
                                        </p:tgtEl>
                                        <p:attrNameLst>
                                          <p:attrName>ppt_y</p:attrName>
                                        </p:attrNameLst>
                                      </p:cBhvr>
                                      <p:tavLst>
                                        <p:tav tm="0">
                                          <p:val>
                                            <p:strVal val="#ppt_y-.03"/>
                                          </p:val>
                                        </p:tav>
                                        <p:tav tm="100000">
                                          <p:val>
                                            <p:strVal val="#ppt_y"/>
                                          </p:val>
                                        </p:tav>
                                      </p:tavLst>
                                    </p:anim>
                                  </p:childTnLst>
                                </p:cTn>
                              </p:par>
                              <p:par>
                                <p:cTn id="31" presetID="37" presetClass="entr" presetSubtype="0" fill="hold" grpId="0" nodeType="withEffect">
                                  <p:stCondLst>
                                    <p:cond delay="0"/>
                                  </p:stCondLst>
                                  <p:childTnLst>
                                    <p:set>
                                      <p:cBhvr>
                                        <p:cTn id="32" dur="1" fill="hold">
                                          <p:stCondLst>
                                            <p:cond delay="0"/>
                                          </p:stCondLst>
                                        </p:cTn>
                                        <p:tgtEl>
                                          <p:spTgt spid="7">
                                            <p:txEl>
                                              <p:pRg st="1" end="1"/>
                                            </p:txEl>
                                          </p:spTgt>
                                        </p:tgtEl>
                                        <p:attrNameLst>
                                          <p:attrName>style.visibility</p:attrName>
                                        </p:attrNameLst>
                                      </p:cBhvr>
                                      <p:to>
                                        <p:strVal val="visible"/>
                                      </p:to>
                                    </p:set>
                                    <p:animEffect transition="in" filter="fade">
                                      <p:cBhvr>
                                        <p:cTn id="33" dur="1000"/>
                                        <p:tgtEl>
                                          <p:spTgt spid="7">
                                            <p:txEl>
                                              <p:pRg st="1" end="1"/>
                                            </p:txEl>
                                          </p:spTgt>
                                        </p:tgtEl>
                                      </p:cBhvr>
                                    </p:animEffect>
                                    <p:anim calcmode="lin" valueType="num">
                                      <p:cBhvr>
                                        <p:cTn id="34"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35" dur="900" decel="100000" fill="hold"/>
                                        <p:tgtEl>
                                          <p:spTgt spid="7">
                                            <p:txEl>
                                              <p:pRg st="1" end="1"/>
                                            </p:txEl>
                                          </p:spTgt>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37"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900" decel="100000" fill="hold"/>
                                        <p:tgtEl>
                                          <p:spTgt spid="5"/>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par>
                                <p:cTn id="45" presetID="37" presetClass="entr" presetSubtype="0" fill="hold" grpId="0" nodeType="withEffect">
                                  <p:stCondLst>
                                    <p:cond delay="0"/>
                                  </p:stCondLst>
                                  <p:childTnLst>
                                    <p:set>
                                      <p:cBhvr>
                                        <p:cTn id="46" dur="1" fill="hold">
                                          <p:stCondLst>
                                            <p:cond delay="0"/>
                                          </p:stCondLst>
                                        </p:cTn>
                                        <p:tgtEl>
                                          <p:spTgt spid="7">
                                            <p:txEl>
                                              <p:pRg st="2" end="2"/>
                                            </p:txEl>
                                          </p:spTgt>
                                        </p:tgtEl>
                                        <p:attrNameLst>
                                          <p:attrName>style.visibility</p:attrName>
                                        </p:attrNameLst>
                                      </p:cBhvr>
                                      <p:to>
                                        <p:strVal val="visible"/>
                                      </p:to>
                                    </p:set>
                                    <p:animEffect transition="in" filter="fade">
                                      <p:cBhvr>
                                        <p:cTn id="47" dur="1000"/>
                                        <p:tgtEl>
                                          <p:spTgt spid="7">
                                            <p:txEl>
                                              <p:pRg st="2" end="2"/>
                                            </p:txEl>
                                          </p:spTgt>
                                        </p:tgtEl>
                                      </p:cBhvr>
                                    </p:animEffect>
                                    <p:anim calcmode="lin" valueType="num">
                                      <p:cBhvr>
                                        <p:cTn id="48"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49" dur="900" decel="100000" fill="hold"/>
                                        <p:tgtEl>
                                          <p:spTgt spid="7">
                                            <p:txEl>
                                              <p:pRg st="2" end="2"/>
                                            </p:txEl>
                                          </p:spTgt>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7">
                                            <p:txEl>
                                              <p:pRg st="2" end="2"/>
                                            </p:txEl>
                                          </p:spTgt>
                                        </p:tgtEl>
                                        <p:attrNameLst>
                                          <p:attrName>ppt_y</p:attrName>
                                        </p:attrNameLst>
                                      </p:cBhvr>
                                      <p:tavLst>
                                        <p:tav tm="0">
                                          <p:val>
                                            <p:strVal val="#ppt_y-.03"/>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37" presetClass="entr" presetSubtype="0" fill="hold" nodeType="clickEffect">
                                  <p:stCondLst>
                                    <p:cond delay="0"/>
                                  </p:stCondLst>
                                  <p:childTnLst>
                                    <p:set>
                                      <p:cBhvr>
                                        <p:cTn id="54" dur="1" fill="hold">
                                          <p:stCondLst>
                                            <p:cond delay="0"/>
                                          </p:stCondLst>
                                        </p:cTn>
                                        <p:tgtEl>
                                          <p:spTgt spid="6"/>
                                        </p:tgtEl>
                                        <p:attrNameLst>
                                          <p:attrName>style.visibility</p:attrName>
                                        </p:attrNameLst>
                                      </p:cBhvr>
                                      <p:to>
                                        <p:strVal val="visible"/>
                                      </p:to>
                                    </p:set>
                                    <p:animEffect transition="in" filter="fade">
                                      <p:cBhvr>
                                        <p:cTn id="55" dur="1000"/>
                                        <p:tgtEl>
                                          <p:spTgt spid="6"/>
                                        </p:tgtEl>
                                      </p:cBhvr>
                                    </p:animEffect>
                                    <p:anim calcmode="lin" valueType="num">
                                      <p:cBhvr>
                                        <p:cTn id="56" dur="1000" fill="hold"/>
                                        <p:tgtEl>
                                          <p:spTgt spid="6"/>
                                        </p:tgtEl>
                                        <p:attrNameLst>
                                          <p:attrName>ppt_x</p:attrName>
                                        </p:attrNameLst>
                                      </p:cBhvr>
                                      <p:tavLst>
                                        <p:tav tm="0">
                                          <p:val>
                                            <p:strVal val="#ppt_x"/>
                                          </p:val>
                                        </p:tav>
                                        <p:tav tm="100000">
                                          <p:val>
                                            <p:strVal val="#ppt_x"/>
                                          </p:val>
                                        </p:tav>
                                      </p:tavLst>
                                    </p:anim>
                                    <p:anim calcmode="lin" valueType="num">
                                      <p:cBhvr>
                                        <p:cTn id="57" dur="900" decel="100000" fill="hold"/>
                                        <p:tgtEl>
                                          <p:spTgt spid="6"/>
                                        </p:tgtEl>
                                        <p:attrNameLst>
                                          <p:attrName>ppt_y</p:attrName>
                                        </p:attrNameLst>
                                      </p:cBhvr>
                                      <p:tavLst>
                                        <p:tav tm="0">
                                          <p:val>
                                            <p:strVal val="#ppt_y+1"/>
                                          </p:val>
                                        </p:tav>
                                        <p:tav tm="100000">
                                          <p:val>
                                            <p:strVal val="#ppt_y-.03"/>
                                          </p:val>
                                        </p:tav>
                                      </p:tavLst>
                                    </p:anim>
                                    <p:anim calcmode="lin" valueType="num">
                                      <p:cBhvr>
                                        <p:cTn id="58" dur="100" accel="100000" fill="hold">
                                          <p:stCondLst>
                                            <p:cond delay="900"/>
                                          </p:stCondLst>
                                        </p:cTn>
                                        <p:tgtEl>
                                          <p:spTgt spid="6"/>
                                        </p:tgtEl>
                                        <p:attrNameLst>
                                          <p:attrName>ppt_y</p:attrName>
                                        </p:attrNameLst>
                                      </p:cBhvr>
                                      <p:tavLst>
                                        <p:tav tm="0">
                                          <p:val>
                                            <p:strVal val="#ppt_y-.03"/>
                                          </p:val>
                                        </p:tav>
                                        <p:tav tm="100000">
                                          <p:val>
                                            <p:strVal val="#ppt_y"/>
                                          </p:val>
                                        </p:tav>
                                      </p:tavLst>
                                    </p:anim>
                                  </p:childTnLst>
                                </p:cTn>
                              </p:par>
                              <p:par>
                                <p:cTn id="59" presetID="37" presetClass="entr" presetSubtype="0" fill="hold" grpId="0" nodeType="withEffect">
                                  <p:stCondLst>
                                    <p:cond delay="0"/>
                                  </p:stCondLst>
                                  <p:childTnLst>
                                    <p:set>
                                      <p:cBhvr>
                                        <p:cTn id="60" dur="1" fill="hold">
                                          <p:stCondLst>
                                            <p:cond delay="0"/>
                                          </p:stCondLst>
                                        </p:cTn>
                                        <p:tgtEl>
                                          <p:spTgt spid="7">
                                            <p:txEl>
                                              <p:pRg st="3" end="3"/>
                                            </p:txEl>
                                          </p:spTgt>
                                        </p:tgtEl>
                                        <p:attrNameLst>
                                          <p:attrName>style.visibility</p:attrName>
                                        </p:attrNameLst>
                                      </p:cBhvr>
                                      <p:to>
                                        <p:strVal val="visible"/>
                                      </p:to>
                                    </p:set>
                                    <p:animEffect transition="in" filter="fade">
                                      <p:cBhvr>
                                        <p:cTn id="61" dur="1000"/>
                                        <p:tgtEl>
                                          <p:spTgt spid="7">
                                            <p:txEl>
                                              <p:pRg st="3" end="3"/>
                                            </p:txEl>
                                          </p:spTgt>
                                        </p:tgtEl>
                                      </p:cBhvr>
                                    </p:animEffect>
                                    <p:anim calcmode="lin" valueType="num">
                                      <p:cBhvr>
                                        <p:cTn id="62"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63" dur="900" decel="100000" fill="hold"/>
                                        <p:tgtEl>
                                          <p:spTgt spid="7">
                                            <p:txEl>
                                              <p:pRg st="3" end="3"/>
                                            </p:txEl>
                                          </p:spTgt>
                                        </p:tgtEl>
                                        <p:attrNameLst>
                                          <p:attrName>ppt_y</p:attrName>
                                        </p:attrNameLst>
                                      </p:cBhvr>
                                      <p:tavLst>
                                        <p:tav tm="0">
                                          <p:val>
                                            <p:strVal val="#ppt_y+1"/>
                                          </p:val>
                                        </p:tav>
                                        <p:tav tm="100000">
                                          <p:val>
                                            <p:strVal val="#ppt_y-.03"/>
                                          </p:val>
                                        </p:tav>
                                      </p:tavLst>
                                    </p:anim>
                                    <p:anim calcmode="lin" valueType="num">
                                      <p:cBhvr>
                                        <p:cTn id="64" dur="100" accel="100000" fill="hold">
                                          <p:stCondLst>
                                            <p:cond delay="900"/>
                                          </p:stCondLst>
                                        </p:cTn>
                                        <p:tgtEl>
                                          <p:spTgt spid="7">
                                            <p:txEl>
                                              <p:pRg st="3" end="3"/>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bldLvl="5"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 and Quantization</a:t>
            </a:r>
            <a:endParaRPr lang="en-US" dirty="0"/>
          </a:p>
        </p:txBody>
      </p:sp>
      <p:sp>
        <p:nvSpPr>
          <p:cNvPr id="3" name="Content Placeholder 2"/>
          <p:cNvSpPr>
            <a:spLocks noGrp="1"/>
          </p:cNvSpPr>
          <p:nvPr>
            <p:ph sz="quarter" idx="1"/>
          </p:nvPr>
        </p:nvSpPr>
        <p:spPr/>
        <p:txBody>
          <a:bodyPr/>
          <a:lstStyle/>
          <a:p>
            <a:r>
              <a:rPr lang="en-US" dirty="0" smtClean="0"/>
              <a:t>Sampling is performed by the physical size and shape of the individual CCD/CMOS sensors</a:t>
            </a:r>
          </a:p>
          <a:p>
            <a:pPr lvl="1"/>
            <a:r>
              <a:rPr lang="en-US" dirty="0" smtClean="0"/>
              <a:t>Typically rectangular.</a:t>
            </a:r>
          </a:p>
          <a:p>
            <a:pPr lvl="1"/>
            <a:r>
              <a:rPr lang="en-US" dirty="0" smtClean="0"/>
              <a:t>An image sample represents a geometric point and has no size or shape although the sample was likely acquired by a square sensor</a:t>
            </a:r>
          </a:p>
          <a:p>
            <a:r>
              <a:rPr lang="en-US" dirty="0" smtClean="0"/>
              <a:t>Quantization is determined by the sensitivity of the individual CCD/CMOS sensors</a:t>
            </a:r>
            <a:endParaRPr 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Sampling</a:t>
            </a:r>
            <a:endParaRPr lang="en-US" dirty="0"/>
          </a:p>
        </p:txBody>
      </p:sp>
      <p:sp>
        <p:nvSpPr>
          <p:cNvPr id="3" name="Content Placeholder 2"/>
          <p:cNvSpPr>
            <a:spLocks noGrp="1"/>
          </p:cNvSpPr>
          <p:nvPr>
            <p:ph sz="quarter" idx="1"/>
          </p:nvPr>
        </p:nvSpPr>
        <p:spPr/>
        <p:txBody>
          <a:bodyPr>
            <a:normAutofit/>
          </a:bodyPr>
          <a:lstStyle/>
          <a:p>
            <a:r>
              <a:rPr lang="en-US" dirty="0" smtClean="0"/>
              <a:t>As mentioned earlier, higher resolution allows more visual detail in an image.  </a:t>
            </a:r>
          </a:p>
          <a:p>
            <a:r>
              <a:rPr lang="en-US" dirty="0" smtClean="0"/>
              <a:t>How much resolution is required to adequately capture a particular image?</a:t>
            </a:r>
          </a:p>
          <a:p>
            <a:pPr lvl="1"/>
            <a:r>
              <a:rPr lang="en-US" dirty="0" smtClean="0"/>
              <a:t>The </a:t>
            </a:r>
            <a:r>
              <a:rPr lang="en-US" dirty="0" err="1" smtClean="0"/>
              <a:t>Nyquist</a:t>
            </a:r>
            <a:r>
              <a:rPr lang="en-US" dirty="0" smtClean="0"/>
              <a:t>–Shannon sampling theorem provides the answer.</a:t>
            </a:r>
          </a:p>
          <a:p>
            <a:pPr lvl="1"/>
            <a:r>
              <a:rPr lang="en-US" dirty="0" smtClean="0"/>
              <a:t>If the highest frequency component of the original continuous tone signal is B then a resolution of 2B is required.  This is an </a:t>
            </a:r>
            <a:r>
              <a:rPr lang="en-US" dirty="0" smtClean="0"/>
              <a:t>informal </a:t>
            </a:r>
            <a:r>
              <a:rPr lang="en-US" dirty="0" smtClean="0"/>
              <a:t>definition which will be better understood by example and future discussion of the frequency domain.</a:t>
            </a:r>
          </a:p>
          <a:p>
            <a:r>
              <a:rPr lang="en-US" dirty="0" err="1" smtClean="0"/>
              <a:t>Alisasing</a:t>
            </a:r>
            <a:r>
              <a:rPr lang="en-US" dirty="0" smtClean="0"/>
              <a:t> occurs when the sampling rate is inadequate.  Aliasing may introduce false artifacts into the sampled image.</a:t>
            </a:r>
            <a:endParaRPr lang="en-US" dirty="0"/>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p:cNvSpPr>
            <a:spLocks noGrp="1" noChangeArrowheads="1"/>
          </p:cNvSpPr>
          <p:nvPr>
            <p:ph type="title"/>
          </p:nvPr>
        </p:nvSpPr>
        <p:spPr/>
        <p:txBody>
          <a:bodyPr/>
          <a:lstStyle/>
          <a:p>
            <a:r>
              <a:rPr lang="en-US"/>
              <a:t>Sampling Rate and Aliasing</a:t>
            </a:r>
          </a:p>
        </p:txBody>
      </p:sp>
      <p:sp>
        <p:nvSpPr>
          <p:cNvPr id="5" name="Slide Number Placeholder 5"/>
          <p:cNvSpPr>
            <a:spLocks noGrp="1"/>
          </p:cNvSpPr>
          <p:nvPr>
            <p:ph type="sldNum" sz="quarter" idx="12"/>
          </p:nvPr>
        </p:nvSpPr>
        <p:spPr/>
        <p:txBody>
          <a:bodyPr/>
          <a:lstStyle/>
          <a:p>
            <a:fld id="{0D12AEFA-7DAD-403A-BDBC-4335BC6D8339}" type="slidenum">
              <a:rPr lang="en-US"/>
              <a:pPr/>
              <a:t>19</a:t>
            </a:fld>
            <a:endParaRPr lang="en-US"/>
          </a:p>
        </p:txBody>
      </p:sp>
      <p:sp>
        <p:nvSpPr>
          <p:cNvPr id="162828" name="Text Box 12"/>
          <p:cNvSpPr txBox="1">
            <a:spLocks noChangeArrowheads="1"/>
          </p:cNvSpPr>
          <p:nvPr/>
        </p:nvSpPr>
        <p:spPr bwMode="auto">
          <a:xfrm>
            <a:off x="990600" y="5410200"/>
            <a:ext cx="7086600" cy="457200"/>
          </a:xfrm>
          <a:prstGeom prst="rect">
            <a:avLst/>
          </a:prstGeom>
          <a:noFill/>
          <a:ln w="9525">
            <a:noFill/>
            <a:miter lim="800000"/>
            <a:headEnd/>
            <a:tailEnd/>
          </a:ln>
          <a:effectLst/>
        </p:spPr>
        <p:txBody>
          <a:bodyPr>
            <a:spAutoFit/>
          </a:bodyPr>
          <a:lstStyle/>
          <a:p>
            <a:pPr algn="ctr">
              <a:spcBef>
                <a:spcPct val="50000"/>
              </a:spcBef>
            </a:pPr>
            <a:r>
              <a:rPr lang="en-US"/>
              <a:t>Nyquist Criterion Example: Adequate sampling rate</a:t>
            </a:r>
          </a:p>
        </p:txBody>
      </p:sp>
      <p:pic>
        <p:nvPicPr>
          <p:cNvPr id="162829" name="Picture 13" descr="new-1"/>
          <p:cNvPicPr>
            <a:picLocks noChangeAspect="1" noChangeArrowheads="1"/>
          </p:cNvPicPr>
          <p:nvPr/>
        </p:nvPicPr>
        <p:blipFill>
          <a:blip r:embed="rId3"/>
          <a:srcRect/>
          <a:stretch>
            <a:fillRect/>
          </a:stretch>
        </p:blipFill>
        <p:spPr bwMode="auto">
          <a:xfrm>
            <a:off x="609600" y="1524000"/>
            <a:ext cx="7939831" cy="3429000"/>
          </a:xfrm>
          <a:prstGeom prst="rect">
            <a:avLst/>
          </a:prstGeom>
          <a:noFill/>
          <a:ln w="127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2828"/>
                                        </p:tgtEl>
                                        <p:attrNameLst>
                                          <p:attrName>style.visibility</p:attrName>
                                        </p:attrNameLst>
                                      </p:cBhvr>
                                      <p:to>
                                        <p:strVal val="visible"/>
                                      </p:to>
                                    </p:set>
                                    <p:animEffect transition="in" filter="fade">
                                      <p:cBhvr>
                                        <p:cTn id="7" dur="1000"/>
                                        <p:tgtEl>
                                          <p:spTgt spid="162828"/>
                                        </p:tgtEl>
                                      </p:cBhvr>
                                    </p:animEffect>
                                    <p:anim calcmode="lin" valueType="num">
                                      <p:cBhvr>
                                        <p:cTn id="8" dur="1000" fill="hold"/>
                                        <p:tgtEl>
                                          <p:spTgt spid="162828"/>
                                        </p:tgtEl>
                                        <p:attrNameLst>
                                          <p:attrName>ppt_x</p:attrName>
                                        </p:attrNameLst>
                                      </p:cBhvr>
                                      <p:tavLst>
                                        <p:tav tm="0">
                                          <p:val>
                                            <p:strVal val="#ppt_x"/>
                                          </p:val>
                                        </p:tav>
                                        <p:tav tm="100000">
                                          <p:val>
                                            <p:strVal val="#ppt_x"/>
                                          </p:val>
                                        </p:tav>
                                      </p:tavLst>
                                    </p:anim>
                                    <p:anim calcmode="lin" valueType="num">
                                      <p:cBhvr>
                                        <p:cTn id="9" dur="1000" fill="hold"/>
                                        <p:tgtEl>
                                          <p:spTgt spid="162828"/>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2829"/>
                                        </p:tgtEl>
                                        <p:attrNameLst>
                                          <p:attrName>style.visibility</p:attrName>
                                        </p:attrNameLst>
                                      </p:cBhvr>
                                      <p:to>
                                        <p:strVal val="visible"/>
                                      </p:to>
                                    </p:set>
                                    <p:animEffect transition="in" filter="fade">
                                      <p:cBhvr>
                                        <p:cTn id="14" dur="1000"/>
                                        <p:tgtEl>
                                          <p:spTgt spid="162829"/>
                                        </p:tgtEl>
                                      </p:cBhvr>
                                    </p:animEffect>
                                    <p:anim calcmode="lin" valueType="num">
                                      <p:cBhvr>
                                        <p:cTn id="15" dur="1000" fill="hold"/>
                                        <p:tgtEl>
                                          <p:spTgt spid="162829"/>
                                        </p:tgtEl>
                                        <p:attrNameLst>
                                          <p:attrName>ppt_x</p:attrName>
                                        </p:attrNameLst>
                                      </p:cBhvr>
                                      <p:tavLst>
                                        <p:tav tm="0">
                                          <p:val>
                                            <p:strVal val="#ppt_x"/>
                                          </p:val>
                                        </p:tav>
                                        <p:tav tm="100000">
                                          <p:val>
                                            <p:strVal val="#ppt_x"/>
                                          </p:val>
                                        </p:tav>
                                      </p:tavLst>
                                    </p:anim>
                                    <p:anim calcmode="lin" valueType="num">
                                      <p:cBhvr>
                                        <p:cTn id="16" dur="1000" fill="hold"/>
                                        <p:tgtEl>
                                          <p:spTgt spid="16282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8"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Types</a:t>
            </a:r>
            <a:endParaRPr lang="en-US" dirty="0"/>
          </a:p>
        </p:txBody>
      </p:sp>
      <p:sp>
        <p:nvSpPr>
          <p:cNvPr id="3" name="Content Placeholder 2"/>
          <p:cNvSpPr>
            <a:spLocks noGrp="1"/>
          </p:cNvSpPr>
          <p:nvPr>
            <p:ph sz="quarter" idx="1"/>
          </p:nvPr>
        </p:nvSpPr>
        <p:spPr/>
        <p:txBody>
          <a:bodyPr>
            <a:normAutofit fontScale="92500" lnSpcReduction="20000"/>
          </a:bodyPr>
          <a:lstStyle/>
          <a:p>
            <a:r>
              <a:rPr lang="en-US" dirty="0" smtClean="0"/>
              <a:t>All images can be thought of as “color” images since even black and white are colors</a:t>
            </a:r>
          </a:p>
          <a:p>
            <a:r>
              <a:rPr lang="en-US" dirty="0" smtClean="0"/>
              <a:t>More commonly we distinguish between three types of images:</a:t>
            </a:r>
          </a:p>
          <a:p>
            <a:pPr lvl="1"/>
            <a:r>
              <a:rPr lang="en-US" dirty="0" smtClean="0"/>
              <a:t>Color: an image containing any color</a:t>
            </a:r>
          </a:p>
          <a:p>
            <a:pPr lvl="1"/>
            <a:r>
              <a:rPr lang="en-US" dirty="0" smtClean="0"/>
              <a:t>Grayscale: an image containing only those colors on the black-white RGB diagonal (or the brightness dimension of some other color space)</a:t>
            </a:r>
          </a:p>
          <a:p>
            <a:pPr lvl="1"/>
            <a:r>
              <a:rPr lang="en-US" dirty="0" smtClean="0"/>
              <a:t>Binary: an image containing only black and white</a:t>
            </a:r>
          </a:p>
          <a:p>
            <a:r>
              <a:rPr lang="en-US" dirty="0" smtClean="0"/>
              <a:t>Note:</a:t>
            </a:r>
          </a:p>
          <a:p>
            <a:pPr lvl="1"/>
            <a:r>
              <a:rPr lang="en-US" dirty="0" smtClean="0"/>
              <a:t>Many people refer to a grayscale image as a “black and white” image.  This is not really proper.</a:t>
            </a:r>
          </a:p>
          <a:p>
            <a:pPr lvl="1"/>
            <a:r>
              <a:rPr lang="en-US" dirty="0" smtClean="0"/>
              <a:t>Many people refer to a “monochromatic” image.  Such an image must properly contain only one color – but this term really means a binary image.</a:t>
            </a:r>
            <a:endParaRPr lang="en-US" dirty="0"/>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3" name="Rectangle 3"/>
          <p:cNvSpPr>
            <a:spLocks noGrp="1" noChangeArrowheads="1"/>
          </p:cNvSpPr>
          <p:nvPr>
            <p:ph type="title"/>
          </p:nvPr>
        </p:nvSpPr>
        <p:spPr/>
        <p:txBody>
          <a:bodyPr/>
          <a:lstStyle/>
          <a:p>
            <a:r>
              <a:rPr lang="en-US"/>
              <a:t>Sampling Rate and Aliasing</a:t>
            </a:r>
          </a:p>
        </p:txBody>
      </p:sp>
      <p:sp>
        <p:nvSpPr>
          <p:cNvPr id="5" name="Slide Number Placeholder 5"/>
          <p:cNvSpPr>
            <a:spLocks noGrp="1"/>
          </p:cNvSpPr>
          <p:nvPr>
            <p:ph type="sldNum" sz="quarter" idx="12"/>
          </p:nvPr>
        </p:nvSpPr>
        <p:spPr/>
        <p:txBody>
          <a:bodyPr/>
          <a:lstStyle/>
          <a:p>
            <a:fld id="{5D365CD8-A4AD-4D9D-9CFE-5672562769B3}" type="slidenum">
              <a:rPr lang="en-US"/>
              <a:pPr/>
              <a:t>20</a:t>
            </a:fld>
            <a:endParaRPr lang="en-US"/>
          </a:p>
        </p:txBody>
      </p:sp>
      <p:sp>
        <p:nvSpPr>
          <p:cNvPr id="163854" name="Text Box 14"/>
          <p:cNvSpPr txBox="1">
            <a:spLocks noChangeArrowheads="1"/>
          </p:cNvSpPr>
          <p:nvPr/>
        </p:nvSpPr>
        <p:spPr bwMode="auto">
          <a:xfrm>
            <a:off x="381000" y="5029200"/>
            <a:ext cx="8458200" cy="369332"/>
          </a:xfrm>
          <a:prstGeom prst="rect">
            <a:avLst/>
          </a:prstGeom>
          <a:noFill/>
          <a:ln w="9525">
            <a:noFill/>
            <a:miter lim="800000"/>
            <a:headEnd/>
            <a:tailEnd/>
          </a:ln>
          <a:effectLst/>
        </p:spPr>
        <p:txBody>
          <a:bodyPr>
            <a:spAutoFit/>
          </a:bodyPr>
          <a:lstStyle/>
          <a:p>
            <a:pPr algn="ctr">
              <a:spcBef>
                <a:spcPct val="50000"/>
              </a:spcBef>
            </a:pPr>
            <a:r>
              <a:rPr lang="en-US" dirty="0" err="1"/>
              <a:t>Nyquist</a:t>
            </a:r>
            <a:r>
              <a:rPr lang="en-US" dirty="0"/>
              <a:t> Criterion Example: </a:t>
            </a:r>
            <a:r>
              <a:rPr lang="en-US" dirty="0" smtClean="0"/>
              <a:t> Inadequate sampling rate causes ‘aliasing’</a:t>
            </a:r>
            <a:endParaRPr lang="en-US" dirty="0"/>
          </a:p>
        </p:txBody>
      </p:sp>
      <p:pic>
        <p:nvPicPr>
          <p:cNvPr id="163855" name="Picture 15" descr="new-1"/>
          <p:cNvPicPr>
            <a:picLocks noChangeAspect="1" noChangeArrowheads="1"/>
          </p:cNvPicPr>
          <p:nvPr/>
        </p:nvPicPr>
        <p:blipFill>
          <a:blip r:embed="rId3"/>
          <a:srcRect/>
          <a:stretch>
            <a:fillRect/>
          </a:stretch>
        </p:blipFill>
        <p:spPr bwMode="auto">
          <a:xfrm>
            <a:off x="381000" y="1981200"/>
            <a:ext cx="8472488" cy="2820988"/>
          </a:xfrm>
          <a:prstGeom prst="rect">
            <a:avLst/>
          </a:prstGeom>
          <a:noFill/>
          <a:ln w="12700">
            <a:solidFill>
              <a:srgbClr val="0000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63854"/>
                                        </p:tgtEl>
                                        <p:attrNameLst>
                                          <p:attrName>style.visibility</p:attrName>
                                        </p:attrNameLst>
                                      </p:cBhvr>
                                      <p:to>
                                        <p:strVal val="visible"/>
                                      </p:to>
                                    </p:set>
                                    <p:animEffect transition="in" filter="fade">
                                      <p:cBhvr>
                                        <p:cTn id="7" dur="1000"/>
                                        <p:tgtEl>
                                          <p:spTgt spid="163854"/>
                                        </p:tgtEl>
                                      </p:cBhvr>
                                    </p:animEffect>
                                    <p:anim calcmode="lin" valueType="num">
                                      <p:cBhvr>
                                        <p:cTn id="8" dur="1000" fill="hold"/>
                                        <p:tgtEl>
                                          <p:spTgt spid="163854"/>
                                        </p:tgtEl>
                                        <p:attrNameLst>
                                          <p:attrName>ppt_x</p:attrName>
                                        </p:attrNameLst>
                                      </p:cBhvr>
                                      <p:tavLst>
                                        <p:tav tm="0">
                                          <p:val>
                                            <p:strVal val="#ppt_x"/>
                                          </p:val>
                                        </p:tav>
                                        <p:tav tm="100000">
                                          <p:val>
                                            <p:strVal val="#ppt_x"/>
                                          </p:val>
                                        </p:tav>
                                      </p:tavLst>
                                    </p:anim>
                                    <p:anim calcmode="lin" valueType="num">
                                      <p:cBhvr>
                                        <p:cTn id="9" dur="1000" fill="hold"/>
                                        <p:tgtEl>
                                          <p:spTgt spid="16385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7" presetClass="entr" presetSubtype="0" fill="hold" nodeType="clickEffect">
                                  <p:stCondLst>
                                    <p:cond delay="0"/>
                                  </p:stCondLst>
                                  <p:childTnLst>
                                    <p:set>
                                      <p:cBhvr>
                                        <p:cTn id="13" dur="1" fill="hold">
                                          <p:stCondLst>
                                            <p:cond delay="0"/>
                                          </p:stCondLst>
                                        </p:cTn>
                                        <p:tgtEl>
                                          <p:spTgt spid="163855"/>
                                        </p:tgtEl>
                                        <p:attrNameLst>
                                          <p:attrName>style.visibility</p:attrName>
                                        </p:attrNameLst>
                                      </p:cBhvr>
                                      <p:to>
                                        <p:strVal val="visible"/>
                                      </p:to>
                                    </p:set>
                                    <p:animEffect transition="in" filter="fade">
                                      <p:cBhvr>
                                        <p:cTn id="14" dur="1000"/>
                                        <p:tgtEl>
                                          <p:spTgt spid="163855"/>
                                        </p:tgtEl>
                                      </p:cBhvr>
                                    </p:animEffect>
                                    <p:anim calcmode="lin" valueType="num">
                                      <p:cBhvr>
                                        <p:cTn id="15" dur="1000" fill="hold"/>
                                        <p:tgtEl>
                                          <p:spTgt spid="163855"/>
                                        </p:tgtEl>
                                        <p:attrNameLst>
                                          <p:attrName>ppt_x</p:attrName>
                                        </p:attrNameLst>
                                      </p:cBhvr>
                                      <p:tavLst>
                                        <p:tav tm="0">
                                          <p:val>
                                            <p:strVal val="#ppt_x"/>
                                          </p:val>
                                        </p:tav>
                                        <p:tav tm="100000">
                                          <p:val>
                                            <p:strVal val="#ppt_x"/>
                                          </p:val>
                                        </p:tav>
                                      </p:tavLst>
                                    </p:anim>
                                    <p:anim calcmode="lin" valueType="num">
                                      <p:cBhvr>
                                        <p:cTn id="16" dur="1000" fill="hold"/>
                                        <p:tgtEl>
                                          <p:spTgt spid="16385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4"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8" name="Rectangle 2"/>
          <p:cNvSpPr>
            <a:spLocks noGrp="1" noChangeArrowheads="1"/>
          </p:cNvSpPr>
          <p:nvPr>
            <p:ph type="title"/>
          </p:nvPr>
        </p:nvSpPr>
        <p:spPr/>
        <p:txBody>
          <a:bodyPr/>
          <a:lstStyle/>
          <a:p>
            <a:r>
              <a:rPr lang="en-US" dirty="0"/>
              <a:t>Image Aliasing Example</a:t>
            </a:r>
          </a:p>
        </p:txBody>
      </p:sp>
      <p:sp>
        <p:nvSpPr>
          <p:cNvPr id="7" name="Slide Number Placeholder 4"/>
          <p:cNvSpPr>
            <a:spLocks noGrp="1"/>
          </p:cNvSpPr>
          <p:nvPr>
            <p:ph type="sldNum" sz="quarter" idx="12"/>
          </p:nvPr>
        </p:nvSpPr>
        <p:spPr/>
        <p:txBody>
          <a:bodyPr/>
          <a:lstStyle/>
          <a:p>
            <a:fld id="{E6191984-7C5E-4380-A4A2-618A347EA42D}" type="slidenum">
              <a:rPr lang="en-US"/>
              <a:pPr/>
              <a:t>21</a:t>
            </a:fld>
            <a:endParaRPr lang="en-US"/>
          </a:p>
        </p:txBody>
      </p:sp>
      <p:sp>
        <p:nvSpPr>
          <p:cNvPr id="183301" name="Text Box 5"/>
          <p:cNvSpPr txBox="1">
            <a:spLocks noChangeArrowheads="1"/>
          </p:cNvSpPr>
          <p:nvPr/>
        </p:nvSpPr>
        <p:spPr bwMode="auto">
          <a:xfrm>
            <a:off x="5029200" y="3886200"/>
            <a:ext cx="3733800" cy="2139047"/>
          </a:xfrm>
          <a:prstGeom prst="rect">
            <a:avLst/>
          </a:prstGeom>
          <a:ln>
            <a:headEnd/>
            <a:tailEnd/>
          </a:ln>
        </p:spPr>
        <p:style>
          <a:lnRef idx="1">
            <a:schemeClr val="accent2"/>
          </a:lnRef>
          <a:fillRef idx="2">
            <a:schemeClr val="accent2"/>
          </a:fillRef>
          <a:effectRef idx="1">
            <a:schemeClr val="accent2"/>
          </a:effectRef>
          <a:fontRef idx="minor">
            <a:schemeClr val="dk1"/>
          </a:fontRef>
        </p:style>
        <p:txBody>
          <a:bodyPr wrap="square">
            <a:spAutoFit/>
          </a:bodyPr>
          <a:lstStyle/>
          <a:p>
            <a:pPr>
              <a:spcBef>
                <a:spcPct val="50000"/>
              </a:spcBef>
            </a:pPr>
            <a:r>
              <a:rPr lang="en-US" sz="1400" dirty="0">
                <a:solidFill>
                  <a:schemeClr val="tx2"/>
                </a:solidFill>
              </a:rPr>
              <a:t>Left: Adequately sampled image</a:t>
            </a:r>
          </a:p>
          <a:p>
            <a:pPr>
              <a:spcBef>
                <a:spcPct val="50000"/>
              </a:spcBef>
            </a:pPr>
            <a:r>
              <a:rPr lang="en-US" sz="1400" dirty="0">
                <a:solidFill>
                  <a:schemeClr val="tx2"/>
                </a:solidFill>
              </a:rPr>
              <a:t>Above center: Image sub-sampled by 50%</a:t>
            </a:r>
          </a:p>
          <a:p>
            <a:pPr>
              <a:spcBef>
                <a:spcPct val="50000"/>
              </a:spcBef>
            </a:pPr>
            <a:r>
              <a:rPr lang="en-US" sz="1400" dirty="0">
                <a:solidFill>
                  <a:schemeClr val="tx2"/>
                </a:solidFill>
              </a:rPr>
              <a:t>Above right: Image sub-sampled by 25</a:t>
            </a:r>
            <a:r>
              <a:rPr lang="en-US" sz="1400" dirty="0" smtClean="0">
                <a:solidFill>
                  <a:schemeClr val="tx2"/>
                </a:solidFill>
              </a:rPr>
              <a:t>%</a:t>
            </a:r>
          </a:p>
          <a:p>
            <a:pPr>
              <a:spcBef>
                <a:spcPct val="50000"/>
              </a:spcBef>
            </a:pPr>
            <a:r>
              <a:rPr lang="en-US" sz="1400" dirty="0" smtClean="0">
                <a:solidFill>
                  <a:schemeClr val="tx2"/>
                </a:solidFill>
              </a:rPr>
              <a:t>More aliasing occurs at the periphery since the image frequency is higher and the sampling rate is inadequate.  Less aliasing occurs near the center since the frequency is lower and the sampling rate adequate.</a:t>
            </a:r>
            <a:endParaRPr lang="en-US" sz="1400" dirty="0">
              <a:solidFill>
                <a:schemeClr val="tx2"/>
              </a:solidFill>
            </a:endParaRPr>
          </a:p>
        </p:txBody>
      </p:sp>
      <p:pic>
        <p:nvPicPr>
          <p:cNvPr id="183305" name="Picture 9" descr="outOriginal"/>
          <p:cNvPicPr>
            <a:picLocks noChangeAspect="1" noChangeArrowheads="1"/>
          </p:cNvPicPr>
          <p:nvPr/>
        </p:nvPicPr>
        <p:blipFill>
          <a:blip r:embed="rId3"/>
          <a:srcRect/>
          <a:stretch>
            <a:fillRect/>
          </a:stretch>
        </p:blipFill>
        <p:spPr bwMode="auto">
          <a:xfrm>
            <a:off x="228600" y="1447800"/>
            <a:ext cx="4572000" cy="4572000"/>
          </a:xfrm>
          <a:prstGeom prst="rect">
            <a:avLst/>
          </a:prstGeom>
          <a:ln>
            <a:solidFill>
              <a:schemeClr val="tx1"/>
            </a:solidFill>
          </a:ln>
          <a:effectLst>
            <a:outerShdw blurRad="292100" dist="139700" dir="2700000" algn="tl" rotWithShape="0">
              <a:srgbClr val="333333">
                <a:alpha val="65000"/>
              </a:srgbClr>
            </a:outerShdw>
          </a:effectLst>
        </p:spPr>
      </p:pic>
      <p:pic>
        <p:nvPicPr>
          <p:cNvPr id="183306" name="Picture 10" descr="out2"/>
          <p:cNvPicPr>
            <a:picLocks noChangeAspect="1" noChangeArrowheads="1"/>
          </p:cNvPicPr>
          <p:nvPr/>
        </p:nvPicPr>
        <p:blipFill>
          <a:blip r:embed="rId4"/>
          <a:srcRect/>
          <a:stretch>
            <a:fillRect/>
          </a:stretch>
        </p:blipFill>
        <p:spPr bwMode="auto">
          <a:xfrm>
            <a:off x="4953000" y="1447800"/>
            <a:ext cx="2286000" cy="2286000"/>
          </a:xfrm>
          <a:prstGeom prst="rect">
            <a:avLst/>
          </a:prstGeom>
          <a:ln>
            <a:solidFill>
              <a:schemeClr val="tx1"/>
            </a:solidFill>
          </a:ln>
          <a:effectLst>
            <a:outerShdw blurRad="292100" dist="139700" dir="2700000" algn="tl" rotWithShape="0">
              <a:srgbClr val="333333">
                <a:alpha val="65000"/>
              </a:srgbClr>
            </a:outerShdw>
          </a:effectLst>
        </p:spPr>
      </p:pic>
      <p:pic>
        <p:nvPicPr>
          <p:cNvPr id="183307" name="Picture 11" descr="out3"/>
          <p:cNvPicPr>
            <a:picLocks noChangeAspect="1" noChangeArrowheads="1"/>
          </p:cNvPicPr>
          <p:nvPr/>
        </p:nvPicPr>
        <p:blipFill>
          <a:blip r:embed="rId5"/>
          <a:srcRect/>
          <a:stretch>
            <a:fillRect/>
          </a:stretch>
        </p:blipFill>
        <p:spPr bwMode="auto">
          <a:xfrm>
            <a:off x="7391400" y="1447800"/>
            <a:ext cx="1143000" cy="114300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183301"/>
                                        </p:tgtEl>
                                        <p:attrNameLst>
                                          <p:attrName>style.visibility</p:attrName>
                                        </p:attrNameLst>
                                      </p:cBhvr>
                                      <p:to>
                                        <p:strVal val="visible"/>
                                      </p:to>
                                    </p:set>
                                    <p:anim calcmode="lin" valueType="num">
                                      <p:cBhvr additive="base">
                                        <p:cTn id="7" dur="500" fill="hold"/>
                                        <p:tgtEl>
                                          <p:spTgt spid="183301"/>
                                        </p:tgtEl>
                                        <p:attrNameLst>
                                          <p:attrName>ppt_x</p:attrName>
                                        </p:attrNameLst>
                                      </p:cBhvr>
                                      <p:tavLst>
                                        <p:tav tm="0">
                                          <p:val>
                                            <p:strVal val="0-#ppt_w/2"/>
                                          </p:val>
                                        </p:tav>
                                        <p:tav tm="100000">
                                          <p:val>
                                            <p:strVal val="#ppt_x"/>
                                          </p:val>
                                        </p:tav>
                                      </p:tavLst>
                                    </p:anim>
                                    <p:anim calcmode="lin" valueType="num">
                                      <p:cBhvr additive="base">
                                        <p:cTn id="8" dur="500" fill="hold"/>
                                        <p:tgtEl>
                                          <p:spTgt spid="183301"/>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nodeType="clickEffect">
                                  <p:stCondLst>
                                    <p:cond delay="0"/>
                                  </p:stCondLst>
                                  <p:childTnLst>
                                    <p:set>
                                      <p:cBhvr>
                                        <p:cTn id="12" dur="1" fill="hold">
                                          <p:stCondLst>
                                            <p:cond delay="0"/>
                                          </p:stCondLst>
                                        </p:cTn>
                                        <p:tgtEl>
                                          <p:spTgt spid="183305"/>
                                        </p:tgtEl>
                                        <p:attrNameLst>
                                          <p:attrName>style.visibility</p:attrName>
                                        </p:attrNameLst>
                                      </p:cBhvr>
                                      <p:to>
                                        <p:strVal val="visible"/>
                                      </p:to>
                                    </p:set>
                                    <p:animEffect transition="in" filter="box(in)">
                                      <p:cBhvr>
                                        <p:cTn id="13" dur="500"/>
                                        <p:tgtEl>
                                          <p:spTgt spid="183305"/>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nodeType="clickEffect">
                                  <p:stCondLst>
                                    <p:cond delay="0"/>
                                  </p:stCondLst>
                                  <p:childTnLst>
                                    <p:set>
                                      <p:cBhvr>
                                        <p:cTn id="17" dur="1" fill="hold">
                                          <p:stCondLst>
                                            <p:cond delay="0"/>
                                          </p:stCondLst>
                                        </p:cTn>
                                        <p:tgtEl>
                                          <p:spTgt spid="183306"/>
                                        </p:tgtEl>
                                        <p:attrNameLst>
                                          <p:attrName>style.visibility</p:attrName>
                                        </p:attrNameLst>
                                      </p:cBhvr>
                                      <p:to>
                                        <p:strVal val="visible"/>
                                      </p:to>
                                    </p:set>
                                    <p:animEffect transition="in" filter="box(in)">
                                      <p:cBhvr>
                                        <p:cTn id="18" dur="500"/>
                                        <p:tgtEl>
                                          <p:spTgt spid="183306"/>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nodeType="clickEffect">
                                  <p:stCondLst>
                                    <p:cond delay="0"/>
                                  </p:stCondLst>
                                  <p:childTnLst>
                                    <p:set>
                                      <p:cBhvr>
                                        <p:cTn id="22" dur="1" fill="hold">
                                          <p:stCondLst>
                                            <p:cond delay="0"/>
                                          </p:stCondLst>
                                        </p:cTn>
                                        <p:tgtEl>
                                          <p:spTgt spid="183307"/>
                                        </p:tgtEl>
                                        <p:attrNameLst>
                                          <p:attrName>style.visibility</p:attrName>
                                        </p:attrNameLst>
                                      </p:cBhvr>
                                      <p:to>
                                        <p:strVal val="visible"/>
                                      </p:to>
                                    </p:set>
                                    <p:animEffect transition="in" filter="box(in)">
                                      <p:cBhvr>
                                        <p:cTn id="23" dur="500"/>
                                        <p:tgtEl>
                                          <p:spTgt spid="1833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3301" grpId="0" animBg="1" autoUpdateAnimBg="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acquisition</a:t>
            </a:r>
            <a:endParaRPr lang="en-US" dirty="0"/>
          </a:p>
        </p:txBody>
      </p:sp>
      <p:sp>
        <p:nvSpPr>
          <p:cNvPr id="3" name="Content Placeholder 2"/>
          <p:cNvSpPr>
            <a:spLocks noGrp="1"/>
          </p:cNvSpPr>
          <p:nvPr>
            <p:ph sz="quarter" idx="1"/>
          </p:nvPr>
        </p:nvSpPr>
        <p:spPr>
          <a:xfrm>
            <a:off x="457200" y="1219200"/>
            <a:ext cx="8229600" cy="3276600"/>
          </a:xfrm>
        </p:spPr>
        <p:txBody>
          <a:bodyPr>
            <a:normAutofit fontScale="92500"/>
          </a:bodyPr>
          <a:lstStyle/>
          <a:p>
            <a:r>
              <a:rPr lang="en-US" dirty="0" smtClean="0"/>
              <a:t>A color camera must capture 3 samples for each pixel location.  Somehow, each </a:t>
            </a:r>
            <a:r>
              <a:rPr lang="en-US" dirty="0" err="1" smtClean="0"/>
              <a:t>photosite</a:t>
            </a:r>
            <a:r>
              <a:rPr lang="en-US" dirty="0" smtClean="0"/>
              <a:t> must sense three different values.</a:t>
            </a:r>
          </a:p>
          <a:p>
            <a:r>
              <a:rPr lang="en-US" dirty="0" smtClean="0"/>
              <a:t>Color digital cameras work in various ways:</a:t>
            </a:r>
          </a:p>
          <a:p>
            <a:pPr lvl="1"/>
            <a:r>
              <a:rPr lang="en-US" dirty="0" smtClean="0"/>
              <a:t>A single CCD where each </a:t>
            </a:r>
            <a:r>
              <a:rPr lang="en-US" dirty="0" err="1" smtClean="0"/>
              <a:t>photosite</a:t>
            </a:r>
            <a:r>
              <a:rPr lang="en-US" dirty="0" smtClean="0"/>
              <a:t> measures red, green, OR blue</a:t>
            </a:r>
          </a:p>
          <a:p>
            <a:pPr lvl="1"/>
            <a:r>
              <a:rPr lang="en-US" dirty="0" smtClean="0"/>
              <a:t>A single CCD where each </a:t>
            </a:r>
            <a:r>
              <a:rPr lang="en-US" dirty="0" err="1" smtClean="0"/>
              <a:t>photosite</a:t>
            </a:r>
            <a:r>
              <a:rPr lang="en-US" dirty="0" smtClean="0"/>
              <a:t> measures red, green, AND blue</a:t>
            </a:r>
          </a:p>
          <a:p>
            <a:pPr lvl="1"/>
            <a:r>
              <a:rPr lang="en-US" dirty="0" smtClean="0"/>
              <a:t>A three-CCD system such that each CCD captures one band</a:t>
            </a:r>
            <a:endParaRPr 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acquisition</a:t>
            </a:r>
            <a:endParaRPr lang="en-US" dirty="0"/>
          </a:p>
        </p:txBody>
      </p:sp>
      <p:sp>
        <p:nvSpPr>
          <p:cNvPr id="3" name="Content Placeholder 2"/>
          <p:cNvSpPr>
            <a:spLocks noGrp="1"/>
          </p:cNvSpPr>
          <p:nvPr>
            <p:ph sz="quarter" idx="1"/>
          </p:nvPr>
        </p:nvSpPr>
        <p:spPr/>
        <p:txBody>
          <a:bodyPr/>
          <a:lstStyle/>
          <a:p>
            <a:r>
              <a:rPr lang="en-US" dirty="0" smtClean="0"/>
              <a:t>Consider a single CCD color digital camera</a:t>
            </a:r>
          </a:p>
          <a:p>
            <a:pPr lvl="1"/>
            <a:r>
              <a:rPr lang="en-US" dirty="0" smtClean="0"/>
              <a:t>Each individual </a:t>
            </a:r>
            <a:r>
              <a:rPr lang="en-US" dirty="0" err="1" smtClean="0"/>
              <a:t>photosite</a:t>
            </a:r>
            <a:r>
              <a:rPr lang="en-US" dirty="0" smtClean="0"/>
              <a:t> of the CCD is filtered to detect either red, green, OR blue light</a:t>
            </a:r>
          </a:p>
          <a:p>
            <a:pPr lvl="1"/>
            <a:r>
              <a:rPr lang="en-US" dirty="0" smtClean="0"/>
              <a:t>Most filters mimic the cone density of the human eye</a:t>
            </a:r>
          </a:p>
          <a:p>
            <a:pPr lvl="1"/>
            <a:r>
              <a:rPr lang="en-US" dirty="0" smtClean="0"/>
              <a:t>The Bayer filter uses 50% green and 25% red and blue sites.</a:t>
            </a:r>
          </a:p>
          <a:p>
            <a:pPr lvl="2"/>
            <a:r>
              <a:rPr lang="en-US" dirty="0" smtClean="0"/>
              <a:t>If each green site is extracted – it forms a band with 50% gaps</a:t>
            </a:r>
          </a:p>
          <a:p>
            <a:pPr lvl="2"/>
            <a:r>
              <a:rPr lang="en-US" dirty="0" smtClean="0"/>
              <a:t>If each red site is extracted – it forms a band with 75% gaps</a:t>
            </a:r>
          </a:p>
          <a:p>
            <a:pPr lvl="2"/>
            <a:r>
              <a:rPr lang="en-US" dirty="0" smtClean="0"/>
              <a:t>If each blue site is </a:t>
            </a:r>
            <a:r>
              <a:rPr lang="en-US" dirty="0" err="1" smtClean="0"/>
              <a:t>extacted</a:t>
            </a:r>
            <a:r>
              <a:rPr lang="en-US" dirty="0" smtClean="0"/>
              <a:t> – it forms a band with 75% gaps</a:t>
            </a:r>
          </a:p>
          <a:p>
            <a:pPr lvl="1"/>
            <a:r>
              <a:rPr lang="en-US" dirty="0" smtClean="0"/>
              <a:t>The ‘RAW’ data must be </a:t>
            </a:r>
            <a:r>
              <a:rPr lang="en-US" dirty="0" err="1" smtClean="0"/>
              <a:t>demosaiced</a:t>
            </a:r>
            <a:r>
              <a:rPr lang="en-US" dirty="0" smtClean="0"/>
              <a:t> (fill in the gaps) to produce a true-color image</a:t>
            </a:r>
            <a:endParaRPr 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Bayer Filter</a:t>
            </a:r>
            <a:endParaRPr lang="en-US" dirty="0"/>
          </a:p>
        </p:txBody>
      </p:sp>
      <p:pic>
        <p:nvPicPr>
          <p:cNvPr id="5" name="Picture 4" descr="BayerPlanes.png"/>
          <p:cNvPicPr>
            <a:picLocks noChangeAspect="1"/>
          </p:cNvPicPr>
          <p:nvPr/>
        </p:nvPicPr>
        <p:blipFill>
          <a:blip r:embed="rId3"/>
          <a:stretch>
            <a:fillRect/>
          </a:stretch>
        </p:blipFill>
        <p:spPr>
          <a:xfrm>
            <a:off x="5638800" y="1447800"/>
            <a:ext cx="3200400" cy="3939522"/>
          </a:xfrm>
          <a:prstGeom prst="rect">
            <a:avLst/>
          </a:prstGeom>
        </p:spPr>
      </p:pic>
      <p:pic>
        <p:nvPicPr>
          <p:cNvPr id="6" name="Picture 5" descr="Bayer.bmp"/>
          <p:cNvPicPr>
            <a:picLocks noChangeAspect="1"/>
          </p:cNvPicPr>
          <p:nvPr/>
        </p:nvPicPr>
        <p:blipFill>
          <a:blip r:embed="rId4"/>
          <a:stretch>
            <a:fillRect/>
          </a:stretch>
        </p:blipFill>
        <p:spPr>
          <a:xfrm>
            <a:off x="228600" y="1447800"/>
            <a:ext cx="5026800" cy="2965139"/>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Demosaicing</a:t>
            </a:r>
            <a:endParaRPr lang="en-US" dirty="0"/>
          </a:p>
        </p:txBody>
      </p:sp>
      <p:sp>
        <p:nvSpPr>
          <p:cNvPr id="3" name="Content Placeholder 2"/>
          <p:cNvSpPr>
            <a:spLocks noGrp="1"/>
          </p:cNvSpPr>
          <p:nvPr>
            <p:ph sz="quarter" idx="1"/>
          </p:nvPr>
        </p:nvSpPr>
        <p:spPr>
          <a:xfrm>
            <a:off x="301752" y="1527048"/>
            <a:ext cx="8503920" cy="1520952"/>
          </a:xfrm>
        </p:spPr>
        <p:txBody>
          <a:bodyPr/>
          <a:lstStyle/>
          <a:p>
            <a:r>
              <a:rPr lang="en-US" dirty="0" smtClean="0"/>
              <a:t>Given an array of interlaced red / green / blue filtered grayscale images, create a single true-color image.</a:t>
            </a:r>
            <a:endParaRPr lang="en-US" dirty="0"/>
          </a:p>
        </p:txBody>
      </p:sp>
      <p:grpSp>
        <p:nvGrpSpPr>
          <p:cNvPr id="5" name="Group 9"/>
          <p:cNvGrpSpPr/>
          <p:nvPr/>
        </p:nvGrpSpPr>
        <p:grpSpPr>
          <a:xfrm>
            <a:off x="914400" y="2590800"/>
            <a:ext cx="7315200" cy="3386554"/>
            <a:chOff x="914400" y="2590800"/>
            <a:chExt cx="7315200" cy="3386554"/>
          </a:xfrm>
        </p:grpSpPr>
        <p:pic>
          <p:nvPicPr>
            <p:cNvPr id="6" name="Picture 5" descr="Bayer.png"/>
            <p:cNvPicPr>
              <a:picLocks noChangeAspect="1"/>
            </p:cNvPicPr>
            <p:nvPr/>
          </p:nvPicPr>
          <p:blipFill>
            <a:blip r:embed="rId3"/>
            <a:stretch>
              <a:fillRect/>
            </a:stretch>
          </p:blipFill>
          <p:spPr>
            <a:xfrm>
              <a:off x="1371600" y="2590800"/>
              <a:ext cx="6818912" cy="2895600"/>
            </a:xfrm>
            <a:prstGeom prst="rect">
              <a:avLst/>
            </a:prstGeom>
          </p:spPr>
        </p:pic>
        <p:sp>
          <p:nvSpPr>
            <p:cNvPr id="7" name="TextBox 6"/>
            <p:cNvSpPr txBox="1"/>
            <p:nvPr/>
          </p:nvSpPr>
          <p:spPr>
            <a:xfrm>
              <a:off x="3505200" y="5638800"/>
              <a:ext cx="1676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smtClean="0"/>
                <a:t>Raw CCD data</a:t>
              </a:r>
              <a:endParaRPr lang="en-US" sz="1600" dirty="0"/>
            </a:p>
          </p:txBody>
        </p:sp>
        <p:sp>
          <p:nvSpPr>
            <p:cNvPr id="8" name="TextBox 7"/>
            <p:cNvSpPr txBox="1"/>
            <p:nvPr/>
          </p:nvSpPr>
          <p:spPr>
            <a:xfrm>
              <a:off x="5715000" y="5638800"/>
              <a:ext cx="25146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smtClean="0"/>
                <a:t>Separated ‘bands’</a:t>
              </a:r>
              <a:endParaRPr lang="en-US" sz="1600" dirty="0"/>
            </a:p>
          </p:txBody>
        </p:sp>
        <p:sp>
          <p:nvSpPr>
            <p:cNvPr id="9" name="TextBox 8"/>
            <p:cNvSpPr txBox="1"/>
            <p:nvPr/>
          </p:nvSpPr>
          <p:spPr>
            <a:xfrm>
              <a:off x="914400" y="5638800"/>
              <a:ext cx="2057400" cy="33855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r>
                <a:rPr lang="en-US" sz="1600" dirty="0" err="1" smtClean="0"/>
                <a:t>Demosaiced</a:t>
              </a:r>
              <a:r>
                <a:rPr lang="en-US" sz="1600" dirty="0" smtClean="0"/>
                <a:t> image</a:t>
              </a:r>
              <a:endParaRPr lang="en-US" sz="1600" dirty="0"/>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37" presetClass="entr" presetSubtype="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900" decel="100000" fill="hold"/>
                                        <p:tgtEl>
                                          <p:spTgt spid="5"/>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5"/>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Color image acquisition</a:t>
            </a:r>
            <a:endParaRPr lang="en-US" dirty="0"/>
          </a:p>
        </p:txBody>
      </p:sp>
      <p:sp>
        <p:nvSpPr>
          <p:cNvPr id="3" name="Content Placeholder 2"/>
          <p:cNvSpPr>
            <a:spLocks noGrp="1"/>
          </p:cNvSpPr>
          <p:nvPr>
            <p:ph sz="quarter" idx="1"/>
          </p:nvPr>
        </p:nvSpPr>
        <p:spPr>
          <a:xfrm>
            <a:off x="457200" y="1219200"/>
            <a:ext cx="8229600" cy="2286000"/>
          </a:xfrm>
        </p:spPr>
        <p:txBody>
          <a:bodyPr>
            <a:normAutofit fontScale="92500" lnSpcReduction="10000"/>
          </a:bodyPr>
          <a:lstStyle/>
          <a:p>
            <a:r>
              <a:rPr lang="en-US" dirty="0" smtClean="0"/>
              <a:t>High-end color cameras contain a prism which divides the incoming light rays into their red, green and blue components. Each chip then samples a single color at full resolution.</a:t>
            </a:r>
          </a:p>
          <a:p>
            <a:r>
              <a:rPr lang="en-US" dirty="0" smtClean="0"/>
              <a:t>A newer technology has emerged whereby each </a:t>
            </a:r>
            <a:r>
              <a:rPr lang="en-US" dirty="0" err="1" smtClean="0"/>
              <a:t>photosite</a:t>
            </a:r>
            <a:r>
              <a:rPr lang="en-US" dirty="0" smtClean="0"/>
              <a:t> is able to discriminate and measure red, green and blue light simultaneously.  This technology does not require </a:t>
            </a:r>
            <a:r>
              <a:rPr lang="en-US" dirty="0" err="1" smtClean="0"/>
              <a:t>demosaicing</a:t>
            </a:r>
            <a:r>
              <a:rPr lang="en-US" dirty="0" smtClean="0"/>
              <a:t>.</a:t>
            </a:r>
          </a:p>
        </p:txBody>
      </p:sp>
      <p:pic>
        <p:nvPicPr>
          <p:cNvPr id="4" name="Picture 3" descr="foveon.png"/>
          <p:cNvPicPr>
            <a:picLocks noChangeAspect="1"/>
          </p:cNvPicPr>
          <p:nvPr/>
        </p:nvPicPr>
        <p:blipFill>
          <a:blip r:embed="rId3"/>
          <a:stretch>
            <a:fillRect/>
          </a:stretch>
        </p:blipFill>
        <p:spPr>
          <a:xfrm>
            <a:off x="4038600" y="3505200"/>
            <a:ext cx="4572000" cy="2885460"/>
          </a:xfrm>
          <a:prstGeom prst="rect">
            <a:avLst/>
          </a:prstGeom>
          <a:ln>
            <a:solidFill>
              <a:schemeClr val="tx1"/>
            </a:solidFill>
          </a:ln>
          <a:effectLst>
            <a:outerShdw blurRad="292100" dist="139700" dir="2700000" algn="tl" rotWithShape="0">
              <a:srgbClr val="333333">
                <a:alpha val="65000"/>
              </a:srgbClr>
            </a:outerShdw>
          </a:effectLst>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Types Example</a:t>
            </a:r>
            <a:endParaRPr lang="en-US" dirty="0"/>
          </a:p>
        </p:txBody>
      </p:sp>
      <p:pic>
        <p:nvPicPr>
          <p:cNvPr id="1026" name="Picture 2"/>
          <p:cNvPicPr>
            <a:picLocks noChangeAspect="1" noChangeArrowheads="1"/>
          </p:cNvPicPr>
          <p:nvPr/>
        </p:nvPicPr>
        <p:blipFill>
          <a:blip r:embed="rId3"/>
          <a:srcRect/>
          <a:stretch>
            <a:fillRect/>
          </a:stretch>
        </p:blipFill>
        <p:spPr bwMode="auto">
          <a:xfrm>
            <a:off x="381000" y="1447800"/>
            <a:ext cx="8483170" cy="3836533"/>
          </a:xfrm>
          <a:prstGeom prst="rect">
            <a:avLst/>
          </a:prstGeom>
          <a:noFill/>
          <a:ln w="9525">
            <a:noFill/>
            <a:miter lim="800000"/>
            <a:headEnd/>
            <a:tailEnd/>
          </a:ln>
          <a:effectLst/>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Image Terms and Structure</a:t>
            </a:r>
            <a:endParaRPr lang="en-US" dirty="0"/>
          </a:p>
        </p:txBody>
      </p:sp>
      <p:sp>
        <p:nvSpPr>
          <p:cNvPr id="3" name="Content Placeholder 2"/>
          <p:cNvSpPr>
            <a:spLocks noGrp="1"/>
          </p:cNvSpPr>
          <p:nvPr>
            <p:ph idx="1"/>
          </p:nvPr>
        </p:nvSpPr>
        <p:spPr>
          <a:xfrm>
            <a:off x="304800" y="1371600"/>
            <a:ext cx="8534400" cy="2362199"/>
          </a:xfrm>
        </p:spPr>
        <p:txBody>
          <a:bodyPr>
            <a:normAutofit/>
          </a:bodyPr>
          <a:lstStyle/>
          <a:p>
            <a:r>
              <a:rPr lang="en-US" dirty="0" smtClean="0"/>
              <a:t>Digital image: a 2D grid of colored picture elements (pixels)</a:t>
            </a:r>
          </a:p>
          <a:p>
            <a:pPr lvl="1"/>
            <a:r>
              <a:rPr lang="en-US" b="1" i="1" dirty="0" smtClean="0"/>
              <a:t>pixel</a:t>
            </a:r>
            <a:r>
              <a:rPr lang="en-US" dirty="0" smtClean="0"/>
              <a:t> – the color of an image at a specific point.   </a:t>
            </a:r>
            <a:r>
              <a:rPr lang="en-US" b="1" i="1" dirty="0" smtClean="0"/>
              <a:t>I(x, y)</a:t>
            </a:r>
          </a:p>
          <a:p>
            <a:pPr lvl="1"/>
            <a:r>
              <a:rPr lang="en-US" b="1" i="1" dirty="0" smtClean="0"/>
              <a:t>sample – </a:t>
            </a:r>
            <a:r>
              <a:rPr lang="en-US" dirty="0" smtClean="0"/>
              <a:t>one dimension of a pixel</a:t>
            </a:r>
            <a:r>
              <a:rPr lang="en-US" b="1" dirty="0" smtClean="0"/>
              <a:t>.   I(x, </a:t>
            </a:r>
            <a:r>
              <a:rPr lang="en-US" b="1" dirty="0" smtClean="0"/>
              <a:t>y)</a:t>
            </a:r>
            <a:r>
              <a:rPr lang="en-US" b="1" baseline="-25000" dirty="0" smtClean="0"/>
              <a:t>b</a:t>
            </a:r>
            <a:endParaRPr lang="en-US" b="1" baseline="-25000" dirty="0" smtClean="0"/>
          </a:p>
          <a:p>
            <a:pPr lvl="1"/>
            <a:r>
              <a:rPr lang="en-US" b="1" i="1" dirty="0" smtClean="0"/>
              <a:t>band</a:t>
            </a:r>
            <a:r>
              <a:rPr lang="en-US" dirty="0" smtClean="0"/>
              <a:t> – all samples on the same layer.   </a:t>
            </a:r>
            <a:r>
              <a:rPr lang="en-US" b="1" dirty="0" err="1" smtClean="0"/>
              <a:t>I</a:t>
            </a:r>
            <a:r>
              <a:rPr lang="en-US" b="1" baseline="-25000" dirty="0" err="1" smtClean="0"/>
              <a:t>b</a:t>
            </a:r>
            <a:endParaRPr lang="en-US" baseline="-25000" dirty="0" smtClean="0"/>
          </a:p>
          <a:p>
            <a:pPr lvl="1"/>
            <a:endParaRPr lang="en-US" dirty="0"/>
          </a:p>
        </p:txBody>
      </p:sp>
      <p:sp>
        <p:nvSpPr>
          <p:cNvPr id="4" name="Slide Number Placeholder 3"/>
          <p:cNvSpPr>
            <a:spLocks noGrp="1"/>
          </p:cNvSpPr>
          <p:nvPr>
            <p:ph type="sldNum" sz="quarter" idx="12"/>
          </p:nvPr>
        </p:nvSpPr>
        <p:spPr/>
        <p:txBody>
          <a:bodyPr/>
          <a:lstStyle/>
          <a:p>
            <a:pPr>
              <a:defRPr/>
            </a:pPr>
            <a:fld id="{AD5BAECE-F4D6-48A2-96AA-26B0245878EE}" type="slidenum">
              <a:rPr lang="en-US" smtClean="0"/>
              <a:pPr>
                <a:defRPr/>
              </a:pPr>
              <a:t>4</a:t>
            </a:fld>
            <a:endParaRPr lang="en-US"/>
          </a:p>
        </p:txBody>
      </p:sp>
      <p:pic>
        <p:nvPicPr>
          <p:cNvPr id="2050" name="Picture 2"/>
          <p:cNvPicPr>
            <a:picLocks noChangeAspect="1" noChangeArrowheads="1"/>
          </p:cNvPicPr>
          <p:nvPr/>
        </p:nvPicPr>
        <p:blipFill>
          <a:blip r:embed="rId3"/>
          <a:srcRect/>
          <a:stretch>
            <a:fillRect/>
          </a:stretch>
        </p:blipFill>
        <p:spPr bwMode="auto">
          <a:xfrm>
            <a:off x="762000" y="3330042"/>
            <a:ext cx="7418612" cy="2842158"/>
          </a:xfrm>
          <a:prstGeom prst="rect">
            <a:avLst/>
          </a:prstGeom>
          <a:noFill/>
          <a:ln w="9525">
            <a:noFill/>
            <a:miter lim="800000"/>
            <a:headEnd/>
            <a:tailEnd/>
          </a:ln>
          <a:effec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n-US" smtClean="0"/>
              <a:t>Color Depth</a:t>
            </a:r>
          </a:p>
        </p:txBody>
      </p:sp>
      <p:sp>
        <p:nvSpPr>
          <p:cNvPr id="233475" name="Rectangle 3"/>
          <p:cNvSpPr>
            <a:spLocks noGrp="1" noChangeArrowheads="1"/>
          </p:cNvSpPr>
          <p:nvPr>
            <p:ph idx="1"/>
          </p:nvPr>
        </p:nvSpPr>
        <p:spPr/>
        <p:txBody>
          <a:bodyPr>
            <a:normAutofit fontScale="92500" lnSpcReduction="10000"/>
          </a:bodyPr>
          <a:lstStyle/>
          <a:p>
            <a:r>
              <a:rPr lang="en-US" sz="2700" dirty="0" smtClean="0"/>
              <a:t>Describes the ability of an image to accurately reproduce colors</a:t>
            </a:r>
          </a:p>
          <a:p>
            <a:pPr lvl="1"/>
            <a:r>
              <a:rPr lang="en-US" sz="2400" dirty="0" smtClean="0"/>
              <a:t>Given as the </a:t>
            </a:r>
            <a:r>
              <a:rPr lang="en-US" sz="2400" dirty="0" smtClean="0"/>
              <a:t>number </a:t>
            </a:r>
            <a:r>
              <a:rPr lang="en-US" sz="2400" dirty="0" smtClean="0"/>
              <a:t>of bits consumed by a single </a:t>
            </a:r>
            <a:r>
              <a:rPr lang="en-US" sz="2400" dirty="0" smtClean="0"/>
              <a:t>pixel</a:t>
            </a:r>
            <a:endParaRPr lang="en-US" sz="2400" dirty="0" smtClean="0"/>
          </a:p>
          <a:p>
            <a:pPr lvl="1"/>
            <a:r>
              <a:rPr lang="en-US" sz="2400" dirty="0" smtClean="0"/>
              <a:t>Otherwise known as </a:t>
            </a:r>
            <a:r>
              <a:rPr lang="en-US" sz="2400" dirty="0" smtClean="0"/>
              <a:t>bits </a:t>
            </a:r>
            <a:r>
              <a:rPr lang="en-US" sz="2400" dirty="0" smtClean="0"/>
              <a:t>per </a:t>
            </a:r>
            <a:r>
              <a:rPr lang="en-US" sz="2400" dirty="0" smtClean="0"/>
              <a:t>pixel</a:t>
            </a:r>
            <a:r>
              <a:rPr lang="en-US" sz="2400" b="1" dirty="0" smtClean="0"/>
              <a:t> </a:t>
            </a:r>
            <a:r>
              <a:rPr lang="en-US" sz="2400" dirty="0" smtClean="0"/>
              <a:t>(</a:t>
            </a:r>
            <a:r>
              <a:rPr lang="en-US" sz="2400" dirty="0" err="1" smtClean="0"/>
              <a:t>bpp</a:t>
            </a:r>
            <a:r>
              <a:rPr lang="en-US" sz="2400" dirty="0" smtClean="0"/>
              <a:t>)</a:t>
            </a:r>
          </a:p>
          <a:p>
            <a:pPr lvl="1"/>
            <a:endParaRPr lang="en-US" sz="2400" dirty="0" smtClean="0"/>
          </a:p>
          <a:p>
            <a:r>
              <a:rPr lang="en-US" sz="2700" dirty="0" smtClean="0"/>
              <a:t>Consider the following image types:</a:t>
            </a:r>
            <a:endParaRPr lang="en-US" sz="2400" b="1" dirty="0" smtClean="0"/>
          </a:p>
          <a:p>
            <a:pPr lvl="1"/>
            <a:r>
              <a:rPr lang="en-US" sz="2500" dirty="0" smtClean="0"/>
              <a:t>Binary images are ____ </a:t>
            </a:r>
            <a:r>
              <a:rPr lang="en-US" sz="2500" dirty="0" err="1" smtClean="0"/>
              <a:t>bpp</a:t>
            </a:r>
            <a:r>
              <a:rPr lang="en-US" sz="2500" dirty="0" smtClean="0"/>
              <a:t>?</a:t>
            </a:r>
          </a:p>
          <a:p>
            <a:pPr lvl="1"/>
            <a:r>
              <a:rPr lang="en-US" sz="2500" dirty="0" smtClean="0"/>
              <a:t>Grayscale images are typically </a:t>
            </a:r>
            <a:r>
              <a:rPr lang="en-US" sz="2500" dirty="0" smtClean="0"/>
              <a:t>8 </a:t>
            </a:r>
            <a:r>
              <a:rPr lang="en-US" sz="2500" dirty="0" err="1" smtClean="0"/>
              <a:t>bpp</a:t>
            </a:r>
            <a:r>
              <a:rPr lang="en-US" sz="2500" dirty="0" smtClean="0"/>
              <a:t>.</a:t>
            </a:r>
            <a:endParaRPr lang="en-US" sz="2500" dirty="0" smtClean="0"/>
          </a:p>
          <a:p>
            <a:pPr lvl="1"/>
            <a:r>
              <a:rPr lang="en-US" sz="2500" dirty="0" smtClean="0"/>
              <a:t>Color images are typically ____ </a:t>
            </a:r>
            <a:r>
              <a:rPr lang="en-US" sz="2500" dirty="0" err="1" smtClean="0"/>
              <a:t>bpp</a:t>
            </a:r>
            <a:r>
              <a:rPr lang="en-US" sz="2500" dirty="0" smtClean="0"/>
              <a:t>?</a:t>
            </a:r>
          </a:p>
          <a:p>
            <a:pPr lvl="1"/>
            <a:endParaRPr lang="en-US" sz="2500" dirty="0" smtClean="0"/>
          </a:p>
          <a:p>
            <a:r>
              <a:rPr lang="en-US" sz="2700" dirty="0" smtClean="0"/>
              <a:t>Most applications do not need more than 24 </a:t>
            </a:r>
            <a:r>
              <a:rPr lang="en-US" sz="2700" dirty="0" err="1" smtClean="0"/>
              <a:t>bpp</a:t>
            </a:r>
            <a:r>
              <a:rPr lang="en-US" sz="2700" dirty="0" smtClean="0"/>
              <a:t>.  Specialized medical or scientific applications may use 30 </a:t>
            </a:r>
            <a:r>
              <a:rPr lang="en-US" sz="2700" dirty="0" err="1" smtClean="0"/>
              <a:t>bpp</a:t>
            </a:r>
            <a:r>
              <a:rPr lang="en-US" sz="2700" dirty="0" smtClean="0"/>
              <a:t> depth or greater.</a:t>
            </a:r>
          </a:p>
        </p:txBody>
      </p:sp>
      <p:sp>
        <p:nvSpPr>
          <p:cNvPr id="4" name="Slide Number Placeholder 5"/>
          <p:cNvSpPr>
            <a:spLocks noGrp="1"/>
          </p:cNvSpPr>
          <p:nvPr>
            <p:ph type="sldNum" sz="quarter" idx="12"/>
          </p:nvPr>
        </p:nvSpPr>
        <p:spPr/>
        <p:txBody>
          <a:bodyPr/>
          <a:lstStyle/>
          <a:p>
            <a:pPr>
              <a:defRPr/>
            </a:pPr>
            <a:fld id="{E57E5361-74E1-492A-AFAD-1B84838DD429}" type="slidenum">
              <a:rPr lang="en-US"/>
              <a:pPr>
                <a:defRPr/>
              </a:pPr>
              <a:t>5</a:t>
            </a:fld>
            <a:endParaRPr 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33475">
                                            <p:txEl>
                                              <p:pRg st="0" end="0"/>
                                            </p:txEl>
                                          </p:spTgt>
                                        </p:tgtEl>
                                        <p:attrNameLst>
                                          <p:attrName>style.visibility</p:attrName>
                                        </p:attrNameLst>
                                      </p:cBhvr>
                                      <p:to>
                                        <p:strVal val="visible"/>
                                      </p:to>
                                    </p:set>
                                    <p:anim calcmode="lin" valueType="num">
                                      <p:cBhvr additive="base">
                                        <p:cTn id="7" dur="500" fill="hold"/>
                                        <p:tgtEl>
                                          <p:spTgt spid="23347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233475">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3475">
                                            <p:txEl>
                                              <p:pRg st="1" end="1"/>
                                            </p:txEl>
                                          </p:spTgt>
                                        </p:tgtEl>
                                        <p:attrNameLst>
                                          <p:attrName>style.visibility</p:attrName>
                                        </p:attrNameLst>
                                      </p:cBhvr>
                                      <p:to>
                                        <p:strVal val="visible"/>
                                      </p:to>
                                    </p:set>
                                    <p:anim calcmode="lin" valueType="num">
                                      <p:cBhvr additive="base">
                                        <p:cTn id="11" dur="500" fill="hold"/>
                                        <p:tgtEl>
                                          <p:spTgt spid="233475">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233475">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233475">
                                            <p:txEl>
                                              <p:pRg st="2" end="2"/>
                                            </p:txEl>
                                          </p:spTgt>
                                        </p:tgtEl>
                                        <p:attrNameLst>
                                          <p:attrName>style.visibility</p:attrName>
                                        </p:attrNameLst>
                                      </p:cBhvr>
                                      <p:to>
                                        <p:strVal val="visible"/>
                                      </p:to>
                                    </p:set>
                                    <p:anim calcmode="lin" valueType="num">
                                      <p:cBhvr additive="base">
                                        <p:cTn id="15" dur="500" fill="hold"/>
                                        <p:tgtEl>
                                          <p:spTgt spid="233475">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23347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233475">
                                            <p:txEl>
                                              <p:pRg st="4" end="4"/>
                                            </p:txEl>
                                          </p:spTgt>
                                        </p:tgtEl>
                                        <p:attrNameLst>
                                          <p:attrName>style.visibility</p:attrName>
                                        </p:attrNameLst>
                                      </p:cBhvr>
                                      <p:to>
                                        <p:strVal val="visible"/>
                                      </p:to>
                                    </p:set>
                                    <p:anim calcmode="lin" valueType="num">
                                      <p:cBhvr additive="base">
                                        <p:cTn id="21" dur="500" fill="hold"/>
                                        <p:tgtEl>
                                          <p:spTgt spid="233475">
                                            <p:txEl>
                                              <p:pRg st="4" end="4"/>
                                            </p:txEl>
                                          </p:spTgt>
                                        </p:tgtEl>
                                        <p:attrNameLst>
                                          <p:attrName>ppt_x</p:attrName>
                                        </p:attrNameLst>
                                      </p:cBhvr>
                                      <p:tavLst>
                                        <p:tav tm="0">
                                          <p:val>
                                            <p:strVal val="#ppt_x"/>
                                          </p:val>
                                        </p:tav>
                                        <p:tav tm="100000">
                                          <p:val>
                                            <p:strVal val="#ppt_x"/>
                                          </p:val>
                                        </p:tav>
                                      </p:tavLst>
                                    </p:anim>
                                    <p:anim calcmode="lin" valueType="num">
                                      <p:cBhvr additive="base">
                                        <p:cTn id="22" dur="500" fill="hold"/>
                                        <p:tgtEl>
                                          <p:spTgt spid="233475">
                                            <p:txEl>
                                              <p:pRg st="4" end="4"/>
                                            </p:txEl>
                                          </p:spTgt>
                                        </p:tgtEl>
                                        <p:attrNameLst>
                                          <p:attrName>ppt_y</p:attrName>
                                        </p:attrNameLst>
                                      </p:cBhvr>
                                      <p:tavLst>
                                        <p:tav tm="0">
                                          <p:val>
                                            <p:strVal val="1+#ppt_h/2"/>
                                          </p:val>
                                        </p:tav>
                                        <p:tav tm="100000">
                                          <p:val>
                                            <p:strVal val="#ppt_y"/>
                                          </p:val>
                                        </p:tav>
                                      </p:tavLst>
                                    </p:anim>
                                  </p:childTnLst>
                                </p:cTn>
                              </p:par>
                              <p:par>
                                <p:cTn id="23" presetID="2" presetClass="entr" presetSubtype="4" fill="hold" grpId="0" nodeType="withEffect">
                                  <p:stCondLst>
                                    <p:cond delay="0"/>
                                  </p:stCondLst>
                                  <p:childTnLst>
                                    <p:set>
                                      <p:cBhvr>
                                        <p:cTn id="24" dur="1" fill="hold">
                                          <p:stCondLst>
                                            <p:cond delay="0"/>
                                          </p:stCondLst>
                                        </p:cTn>
                                        <p:tgtEl>
                                          <p:spTgt spid="233475">
                                            <p:txEl>
                                              <p:pRg st="5" end="5"/>
                                            </p:txEl>
                                          </p:spTgt>
                                        </p:tgtEl>
                                        <p:attrNameLst>
                                          <p:attrName>style.visibility</p:attrName>
                                        </p:attrNameLst>
                                      </p:cBhvr>
                                      <p:to>
                                        <p:strVal val="visible"/>
                                      </p:to>
                                    </p:set>
                                    <p:anim calcmode="lin" valueType="num">
                                      <p:cBhvr additive="base">
                                        <p:cTn id="25" dur="500" fill="hold"/>
                                        <p:tgtEl>
                                          <p:spTgt spid="233475">
                                            <p:txEl>
                                              <p:pRg st="5" end="5"/>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233475">
                                            <p:txEl>
                                              <p:pRg st="5" end="5"/>
                                            </p:txEl>
                                          </p:spTgt>
                                        </p:tgtEl>
                                        <p:attrNameLst>
                                          <p:attrName>ppt_y</p:attrName>
                                        </p:attrNameLst>
                                      </p:cBhvr>
                                      <p:tavLst>
                                        <p:tav tm="0">
                                          <p:val>
                                            <p:strVal val="1+#ppt_h/2"/>
                                          </p:val>
                                        </p:tav>
                                        <p:tav tm="100000">
                                          <p:val>
                                            <p:strVal val="#ppt_y"/>
                                          </p:val>
                                        </p:tav>
                                      </p:tavLst>
                                    </p:anim>
                                  </p:childTnLst>
                                </p:cTn>
                              </p:par>
                              <p:par>
                                <p:cTn id="27" presetID="2" presetClass="entr" presetSubtype="4" fill="hold" grpId="0" nodeType="withEffect">
                                  <p:stCondLst>
                                    <p:cond delay="0"/>
                                  </p:stCondLst>
                                  <p:childTnLst>
                                    <p:set>
                                      <p:cBhvr>
                                        <p:cTn id="28" dur="1" fill="hold">
                                          <p:stCondLst>
                                            <p:cond delay="0"/>
                                          </p:stCondLst>
                                        </p:cTn>
                                        <p:tgtEl>
                                          <p:spTgt spid="233475">
                                            <p:txEl>
                                              <p:pRg st="6" end="6"/>
                                            </p:txEl>
                                          </p:spTgt>
                                        </p:tgtEl>
                                        <p:attrNameLst>
                                          <p:attrName>style.visibility</p:attrName>
                                        </p:attrNameLst>
                                      </p:cBhvr>
                                      <p:to>
                                        <p:strVal val="visible"/>
                                      </p:to>
                                    </p:set>
                                    <p:anim calcmode="lin" valueType="num">
                                      <p:cBhvr additive="base">
                                        <p:cTn id="29" dur="500" fill="hold"/>
                                        <p:tgtEl>
                                          <p:spTgt spid="233475">
                                            <p:txEl>
                                              <p:pRg st="6" end="6"/>
                                            </p:txEl>
                                          </p:spTgt>
                                        </p:tgtEl>
                                        <p:attrNameLst>
                                          <p:attrName>ppt_x</p:attrName>
                                        </p:attrNameLst>
                                      </p:cBhvr>
                                      <p:tavLst>
                                        <p:tav tm="0">
                                          <p:val>
                                            <p:strVal val="#ppt_x"/>
                                          </p:val>
                                        </p:tav>
                                        <p:tav tm="100000">
                                          <p:val>
                                            <p:strVal val="#ppt_x"/>
                                          </p:val>
                                        </p:tav>
                                      </p:tavLst>
                                    </p:anim>
                                    <p:anim calcmode="lin" valueType="num">
                                      <p:cBhvr additive="base">
                                        <p:cTn id="30" dur="500" fill="hold"/>
                                        <p:tgtEl>
                                          <p:spTgt spid="233475">
                                            <p:txEl>
                                              <p:pRg st="6" end="6"/>
                                            </p:txEl>
                                          </p:spTgt>
                                        </p:tgtEl>
                                        <p:attrNameLst>
                                          <p:attrName>ppt_y</p:attrName>
                                        </p:attrNameLst>
                                      </p:cBhvr>
                                      <p:tavLst>
                                        <p:tav tm="0">
                                          <p:val>
                                            <p:strVal val="1+#ppt_h/2"/>
                                          </p:val>
                                        </p:tav>
                                        <p:tav tm="100000">
                                          <p:val>
                                            <p:strVal val="#ppt_y"/>
                                          </p:val>
                                        </p:tav>
                                      </p:tavLst>
                                    </p:anim>
                                  </p:childTnLst>
                                </p:cTn>
                              </p:par>
                              <p:par>
                                <p:cTn id="31" presetID="2" presetClass="entr" presetSubtype="4" fill="hold" grpId="0" nodeType="withEffect">
                                  <p:stCondLst>
                                    <p:cond delay="0"/>
                                  </p:stCondLst>
                                  <p:childTnLst>
                                    <p:set>
                                      <p:cBhvr>
                                        <p:cTn id="32" dur="1" fill="hold">
                                          <p:stCondLst>
                                            <p:cond delay="0"/>
                                          </p:stCondLst>
                                        </p:cTn>
                                        <p:tgtEl>
                                          <p:spTgt spid="233475">
                                            <p:txEl>
                                              <p:pRg st="7" end="7"/>
                                            </p:txEl>
                                          </p:spTgt>
                                        </p:tgtEl>
                                        <p:attrNameLst>
                                          <p:attrName>style.visibility</p:attrName>
                                        </p:attrNameLst>
                                      </p:cBhvr>
                                      <p:to>
                                        <p:strVal val="visible"/>
                                      </p:to>
                                    </p:set>
                                    <p:anim calcmode="lin" valueType="num">
                                      <p:cBhvr additive="base">
                                        <p:cTn id="33" dur="500" fill="hold"/>
                                        <p:tgtEl>
                                          <p:spTgt spid="233475">
                                            <p:txEl>
                                              <p:pRg st="7" end="7"/>
                                            </p:txEl>
                                          </p:spTgt>
                                        </p:tgtEl>
                                        <p:attrNameLst>
                                          <p:attrName>ppt_x</p:attrName>
                                        </p:attrNameLst>
                                      </p:cBhvr>
                                      <p:tavLst>
                                        <p:tav tm="0">
                                          <p:val>
                                            <p:strVal val="#ppt_x"/>
                                          </p:val>
                                        </p:tav>
                                        <p:tav tm="100000">
                                          <p:val>
                                            <p:strVal val="#ppt_x"/>
                                          </p:val>
                                        </p:tav>
                                      </p:tavLst>
                                    </p:anim>
                                    <p:anim calcmode="lin" valueType="num">
                                      <p:cBhvr additive="base">
                                        <p:cTn id="34" dur="500" fill="hold"/>
                                        <p:tgtEl>
                                          <p:spTgt spid="23347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2" presetClass="entr" presetSubtype="4" fill="hold" grpId="0" nodeType="clickEffect">
                                  <p:stCondLst>
                                    <p:cond delay="0"/>
                                  </p:stCondLst>
                                  <p:childTnLst>
                                    <p:set>
                                      <p:cBhvr>
                                        <p:cTn id="38" dur="1" fill="hold">
                                          <p:stCondLst>
                                            <p:cond delay="0"/>
                                          </p:stCondLst>
                                        </p:cTn>
                                        <p:tgtEl>
                                          <p:spTgt spid="233475">
                                            <p:txEl>
                                              <p:pRg st="9" end="9"/>
                                            </p:txEl>
                                          </p:spTgt>
                                        </p:tgtEl>
                                        <p:attrNameLst>
                                          <p:attrName>style.visibility</p:attrName>
                                        </p:attrNameLst>
                                      </p:cBhvr>
                                      <p:to>
                                        <p:strVal val="visible"/>
                                      </p:to>
                                    </p:set>
                                    <p:anim calcmode="lin" valueType="num">
                                      <p:cBhvr additive="base">
                                        <p:cTn id="39" dur="500" fill="hold"/>
                                        <p:tgtEl>
                                          <p:spTgt spid="233475">
                                            <p:txEl>
                                              <p:pRg st="9" end="9"/>
                                            </p:txEl>
                                          </p:spTgt>
                                        </p:tgtEl>
                                        <p:attrNameLst>
                                          <p:attrName>ppt_x</p:attrName>
                                        </p:attrNameLst>
                                      </p:cBhvr>
                                      <p:tavLst>
                                        <p:tav tm="0">
                                          <p:val>
                                            <p:strVal val="#ppt_x"/>
                                          </p:val>
                                        </p:tav>
                                        <p:tav tm="100000">
                                          <p:val>
                                            <p:strVal val="#ppt_x"/>
                                          </p:val>
                                        </p:tav>
                                      </p:tavLst>
                                    </p:anim>
                                    <p:anim calcmode="lin" valueType="num">
                                      <p:cBhvr additive="base">
                                        <p:cTn id="40" dur="500" fill="hold"/>
                                        <p:tgtEl>
                                          <p:spTgt spid="233475">
                                            <p:txEl>
                                              <p:pRg st="9" end="9"/>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75" grpId="0" build="p"/>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pPr>
              <a:defRPr/>
            </a:pPr>
            <a:fld id="{AD5BAECE-F4D6-48A2-96AA-26B0245878EE}" type="slidenum">
              <a:rPr lang="en-US" smtClean="0"/>
              <a:pPr>
                <a:defRPr/>
              </a:pPr>
              <a:t>6</a:t>
            </a:fld>
            <a:endParaRPr lang="en-US"/>
          </a:p>
        </p:txBody>
      </p:sp>
      <p:pic>
        <p:nvPicPr>
          <p:cNvPr id="6" name="Picture 5" descr="Napolean.png"/>
          <p:cNvPicPr>
            <a:picLocks noChangeAspect="1"/>
          </p:cNvPicPr>
          <p:nvPr/>
        </p:nvPicPr>
        <p:blipFill>
          <a:blip r:embed="rId3" cstate="print"/>
          <a:stretch>
            <a:fillRect/>
          </a:stretch>
        </p:blipFill>
        <p:spPr>
          <a:xfrm>
            <a:off x="3962400" y="3505200"/>
            <a:ext cx="2414016" cy="3017519"/>
          </a:xfrm>
          <a:prstGeom prst="rect">
            <a:avLst/>
          </a:prstGeom>
          <a:ln>
            <a:solidFill>
              <a:schemeClr val="tx1"/>
            </a:solidFill>
          </a:ln>
          <a:effectLst>
            <a:outerShdw blurRad="292100" dist="139700" dir="2700000" algn="tl" rotWithShape="0">
              <a:srgbClr val="333333">
                <a:alpha val="65000"/>
              </a:srgbClr>
            </a:outerShdw>
          </a:effectLst>
        </p:spPr>
      </p:pic>
      <p:pic>
        <p:nvPicPr>
          <p:cNvPr id="7" name="Picture 6" descr="Napolean1bpp.png"/>
          <p:cNvPicPr>
            <a:picLocks noChangeAspect="1"/>
          </p:cNvPicPr>
          <p:nvPr/>
        </p:nvPicPr>
        <p:blipFill>
          <a:blip r:embed="rId4"/>
          <a:stretch>
            <a:fillRect/>
          </a:stretch>
        </p:blipFill>
        <p:spPr>
          <a:xfrm>
            <a:off x="1295400" y="304800"/>
            <a:ext cx="2414016" cy="3017520"/>
          </a:xfrm>
          <a:prstGeom prst="rect">
            <a:avLst/>
          </a:prstGeom>
          <a:ln>
            <a:solidFill>
              <a:schemeClr val="tx1"/>
            </a:solidFill>
          </a:ln>
          <a:effectLst>
            <a:outerShdw blurRad="292100" dist="139700" dir="2700000" algn="tl" rotWithShape="0">
              <a:srgbClr val="333333">
                <a:alpha val="65000"/>
              </a:srgbClr>
            </a:outerShdw>
          </a:effectLst>
        </p:spPr>
      </p:pic>
      <p:pic>
        <p:nvPicPr>
          <p:cNvPr id="8" name="Picture 7" descr="Napolean2bpp.png"/>
          <p:cNvPicPr>
            <a:picLocks noChangeAspect="1"/>
          </p:cNvPicPr>
          <p:nvPr/>
        </p:nvPicPr>
        <p:blipFill>
          <a:blip r:embed="rId5"/>
          <a:stretch>
            <a:fillRect/>
          </a:stretch>
        </p:blipFill>
        <p:spPr>
          <a:xfrm>
            <a:off x="3962400" y="304800"/>
            <a:ext cx="2414016" cy="3017520"/>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Napolean5bpp.png"/>
          <p:cNvPicPr>
            <a:picLocks noChangeAspect="1"/>
          </p:cNvPicPr>
          <p:nvPr/>
        </p:nvPicPr>
        <p:blipFill>
          <a:blip r:embed="rId6"/>
          <a:stretch>
            <a:fillRect/>
          </a:stretch>
        </p:blipFill>
        <p:spPr>
          <a:xfrm>
            <a:off x="1295400" y="3505200"/>
            <a:ext cx="2414016" cy="3017520"/>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10" name="Table 9"/>
          <p:cNvGraphicFramePr>
            <a:graphicFrameLocks noGrp="1"/>
          </p:cNvGraphicFramePr>
          <p:nvPr/>
        </p:nvGraphicFramePr>
        <p:xfrm>
          <a:off x="6629400" y="304800"/>
          <a:ext cx="1600200" cy="660400"/>
        </p:xfrm>
        <a:graphic>
          <a:graphicData uri="http://schemas.openxmlformats.org/drawingml/2006/table">
            <a:tbl>
              <a:tblPr firstRow="1" bandRow="1">
                <a:tableStyleId>{5C22544A-7EE6-4342-B048-85BDC9FD1C3A}</a:tableStyleId>
              </a:tblPr>
              <a:tblGrid>
                <a:gridCol w="800100"/>
                <a:gridCol w="800100"/>
              </a:tblGrid>
              <a:tr h="330200">
                <a:tc>
                  <a:txBody>
                    <a:bodyPr/>
                    <a:lstStyle/>
                    <a:p>
                      <a:pPr algn="ctr"/>
                      <a:r>
                        <a:rPr lang="en-US" sz="1400" b="0" dirty="0" smtClean="0">
                          <a:solidFill>
                            <a:schemeClr val="tx1"/>
                          </a:solidFill>
                        </a:rPr>
                        <a:t>1</a:t>
                      </a:r>
                      <a:r>
                        <a:rPr lang="en-US" sz="1400" b="0" baseline="0" dirty="0" smtClean="0">
                          <a:solidFill>
                            <a:schemeClr val="tx1"/>
                          </a:solidFill>
                        </a:rPr>
                        <a:t> </a:t>
                      </a:r>
                      <a:r>
                        <a:rPr lang="en-US" sz="1400" b="0" baseline="0" dirty="0" err="1" smtClean="0">
                          <a:solidFill>
                            <a:schemeClr val="tx1"/>
                          </a:solidFill>
                        </a:rPr>
                        <a:t>bpp</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0" dirty="0" smtClean="0">
                          <a:solidFill>
                            <a:schemeClr val="tx1"/>
                          </a:solidFill>
                        </a:rPr>
                        <a:t>2</a:t>
                      </a:r>
                      <a:r>
                        <a:rPr lang="en-US" sz="1400" b="0" baseline="0" dirty="0" smtClean="0">
                          <a:solidFill>
                            <a:schemeClr val="tx1"/>
                          </a:solidFill>
                        </a:rPr>
                        <a:t> </a:t>
                      </a:r>
                      <a:r>
                        <a:rPr lang="en-US" sz="1400" b="0" baseline="0" dirty="0" err="1" smtClean="0">
                          <a:solidFill>
                            <a:schemeClr val="tx1"/>
                          </a:solidFill>
                        </a:rPr>
                        <a:t>bpp</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r h="330200">
                <a:tc>
                  <a:txBody>
                    <a:bodyPr/>
                    <a:lstStyle/>
                    <a:p>
                      <a:pPr algn="ctr"/>
                      <a:r>
                        <a:rPr lang="en-US" sz="1400" b="0" dirty="0" smtClean="0">
                          <a:solidFill>
                            <a:schemeClr val="tx1"/>
                          </a:solidFill>
                        </a:rPr>
                        <a:t>5 </a:t>
                      </a:r>
                      <a:r>
                        <a:rPr lang="en-US" sz="1400" b="0" dirty="0" err="1" smtClean="0">
                          <a:solidFill>
                            <a:schemeClr val="tx1"/>
                          </a:solidFill>
                        </a:rPr>
                        <a:t>bpp</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c>
                  <a:txBody>
                    <a:bodyPr/>
                    <a:lstStyle/>
                    <a:p>
                      <a:pPr algn="ctr"/>
                      <a:r>
                        <a:rPr lang="en-US" sz="1400" b="0" dirty="0" smtClean="0">
                          <a:solidFill>
                            <a:schemeClr val="tx1"/>
                          </a:solidFill>
                        </a:rPr>
                        <a:t>24</a:t>
                      </a:r>
                      <a:r>
                        <a:rPr lang="en-US" sz="1400" b="0" baseline="0" dirty="0" smtClean="0">
                          <a:solidFill>
                            <a:schemeClr val="tx1"/>
                          </a:solidFill>
                        </a:rPr>
                        <a:t> </a:t>
                      </a:r>
                      <a:r>
                        <a:rPr lang="en-US" sz="1400" b="0" baseline="0" dirty="0" err="1" smtClean="0">
                          <a:solidFill>
                            <a:schemeClr val="tx1"/>
                          </a:solidFill>
                        </a:rPr>
                        <a:t>bpp</a:t>
                      </a:r>
                      <a:endParaRPr lang="en-US" sz="14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lumMod val="85000"/>
                      </a:schemeClr>
                    </a:solidFill>
                  </a:tcPr>
                </a:tc>
              </a:tr>
            </a:tbl>
          </a:graphicData>
        </a:graphic>
      </p:graphicFrame>
      <p:sp>
        <p:nvSpPr>
          <p:cNvPr id="12" name="TextBox 11"/>
          <p:cNvSpPr txBox="1"/>
          <p:nvPr/>
        </p:nvSpPr>
        <p:spPr>
          <a:xfrm rot="16200000">
            <a:off x="-1110734" y="3244334"/>
            <a:ext cx="3810000" cy="369332"/>
          </a:xfrm>
          <a:prstGeom prst="rect">
            <a:avLst/>
          </a:prstGeom>
          <a:noFill/>
        </p:spPr>
        <p:txBody>
          <a:bodyPr wrap="square" rtlCol="0">
            <a:spAutoFit/>
          </a:bodyPr>
          <a:lstStyle/>
          <a:p>
            <a:r>
              <a:rPr lang="en-US" dirty="0" smtClean="0"/>
              <a:t>Effect of color depth on image quality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8" presetClass="entr" presetSubtype="0" accel="10000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p:cTn id="13" dur="500" fill="hold"/>
                                        <p:tgtEl>
                                          <p:spTgt spid="7"/>
                                        </p:tgtEl>
                                        <p:attrNameLst>
                                          <p:attrName>ppt_w</p:attrName>
                                        </p:attrNameLst>
                                      </p:cBhvr>
                                      <p:tavLst>
                                        <p:tav tm="0">
                                          <p:val>
                                            <p:strVal val="#ppt_w*2.5"/>
                                          </p:val>
                                        </p:tav>
                                        <p:tav tm="100000">
                                          <p:val>
                                            <p:strVal val="#ppt_w"/>
                                          </p:val>
                                        </p:tav>
                                      </p:tavLst>
                                    </p:anim>
                                    <p:anim calcmode="lin" valueType="num">
                                      <p:cBhvr>
                                        <p:cTn id="14" dur="500" fill="hold"/>
                                        <p:tgtEl>
                                          <p:spTgt spid="7"/>
                                        </p:tgtEl>
                                        <p:attrNameLst>
                                          <p:attrName>ppt_h</p:attrName>
                                        </p:attrNameLst>
                                      </p:cBhvr>
                                      <p:tavLst>
                                        <p:tav tm="0">
                                          <p:val>
                                            <p:strVal val="#ppt_h*0.01"/>
                                          </p:val>
                                        </p:tav>
                                        <p:tav tm="100000">
                                          <p:val>
                                            <p:strVal val="#ppt_h"/>
                                          </p:val>
                                        </p:tav>
                                      </p:tavLst>
                                    </p:anim>
                                    <p:anim calcmode="lin" valueType="num">
                                      <p:cBhvr>
                                        <p:cTn id="15" dur="500" fill="hold"/>
                                        <p:tgtEl>
                                          <p:spTgt spid="7"/>
                                        </p:tgtEl>
                                        <p:attrNameLst>
                                          <p:attrName>ppt_x</p:attrName>
                                        </p:attrNameLst>
                                      </p:cBhvr>
                                      <p:tavLst>
                                        <p:tav tm="0">
                                          <p:val>
                                            <p:strVal val="#ppt_x"/>
                                          </p:val>
                                        </p:tav>
                                        <p:tav tm="100000">
                                          <p:val>
                                            <p:strVal val="#ppt_x"/>
                                          </p:val>
                                        </p:tav>
                                      </p:tavLst>
                                    </p:anim>
                                    <p:anim calcmode="lin" valueType="num">
                                      <p:cBhvr>
                                        <p:cTn id="16" dur="500" fill="hold"/>
                                        <p:tgtEl>
                                          <p:spTgt spid="7"/>
                                        </p:tgtEl>
                                        <p:attrNameLst>
                                          <p:attrName>ppt_y</p:attrName>
                                        </p:attrNameLst>
                                      </p:cBhvr>
                                      <p:tavLst>
                                        <p:tav tm="0">
                                          <p:val>
                                            <p:strVal val="#ppt_h+1"/>
                                          </p:val>
                                        </p:tav>
                                        <p:tav tm="100000">
                                          <p:val>
                                            <p:strVal val="#ppt_y"/>
                                          </p:val>
                                        </p:tav>
                                      </p:tavLst>
                                    </p:anim>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58" presetClass="entr" presetSubtype="0" accel="10000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500" fill="hold"/>
                                        <p:tgtEl>
                                          <p:spTgt spid="8"/>
                                        </p:tgtEl>
                                        <p:attrNameLst>
                                          <p:attrName>ppt_w</p:attrName>
                                        </p:attrNameLst>
                                      </p:cBhvr>
                                      <p:tavLst>
                                        <p:tav tm="0">
                                          <p:val>
                                            <p:strVal val="#ppt_w*2.5"/>
                                          </p:val>
                                        </p:tav>
                                        <p:tav tm="100000">
                                          <p:val>
                                            <p:strVal val="#ppt_w"/>
                                          </p:val>
                                        </p:tav>
                                      </p:tavLst>
                                    </p:anim>
                                    <p:anim calcmode="lin" valueType="num">
                                      <p:cBhvr>
                                        <p:cTn id="23" dur="500" fill="hold"/>
                                        <p:tgtEl>
                                          <p:spTgt spid="8"/>
                                        </p:tgtEl>
                                        <p:attrNameLst>
                                          <p:attrName>ppt_h</p:attrName>
                                        </p:attrNameLst>
                                      </p:cBhvr>
                                      <p:tavLst>
                                        <p:tav tm="0">
                                          <p:val>
                                            <p:strVal val="#ppt_h*0.01"/>
                                          </p:val>
                                        </p:tav>
                                        <p:tav tm="100000">
                                          <p:val>
                                            <p:strVal val="#ppt_h"/>
                                          </p:val>
                                        </p:tav>
                                      </p:tavLst>
                                    </p:anim>
                                    <p:anim calcmode="lin" valueType="num">
                                      <p:cBhvr>
                                        <p:cTn id="24" dur="500" fill="hold"/>
                                        <p:tgtEl>
                                          <p:spTgt spid="8"/>
                                        </p:tgtEl>
                                        <p:attrNameLst>
                                          <p:attrName>ppt_x</p:attrName>
                                        </p:attrNameLst>
                                      </p:cBhvr>
                                      <p:tavLst>
                                        <p:tav tm="0">
                                          <p:val>
                                            <p:strVal val="#ppt_x"/>
                                          </p:val>
                                        </p:tav>
                                        <p:tav tm="100000">
                                          <p:val>
                                            <p:strVal val="#ppt_x"/>
                                          </p:val>
                                        </p:tav>
                                      </p:tavLst>
                                    </p:anim>
                                    <p:anim calcmode="lin" valueType="num">
                                      <p:cBhvr>
                                        <p:cTn id="25" dur="500" fill="hold"/>
                                        <p:tgtEl>
                                          <p:spTgt spid="8"/>
                                        </p:tgtEl>
                                        <p:attrNameLst>
                                          <p:attrName>ppt_y</p:attrName>
                                        </p:attrNameLst>
                                      </p:cBhvr>
                                      <p:tavLst>
                                        <p:tav tm="0">
                                          <p:val>
                                            <p:strVal val="#ppt_h+1"/>
                                          </p:val>
                                        </p:tav>
                                        <p:tav tm="100000">
                                          <p:val>
                                            <p:strVal val="#ppt_y"/>
                                          </p:val>
                                        </p:tav>
                                      </p:tavLst>
                                    </p:anim>
                                    <p:animEffect transition="in" filter="fade">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58" presetClass="entr" presetSubtype="0" accel="100000" fill="hold" nodeType="clickEffect">
                                  <p:stCondLst>
                                    <p:cond delay="0"/>
                                  </p:stCondLst>
                                  <p:childTnLst>
                                    <p:set>
                                      <p:cBhvr>
                                        <p:cTn id="30" dur="1" fill="hold">
                                          <p:stCondLst>
                                            <p:cond delay="0"/>
                                          </p:stCondLst>
                                        </p:cTn>
                                        <p:tgtEl>
                                          <p:spTgt spid="9"/>
                                        </p:tgtEl>
                                        <p:attrNameLst>
                                          <p:attrName>style.visibility</p:attrName>
                                        </p:attrNameLst>
                                      </p:cBhvr>
                                      <p:to>
                                        <p:strVal val="visible"/>
                                      </p:to>
                                    </p:set>
                                    <p:anim calcmode="lin" valueType="num">
                                      <p:cBhvr>
                                        <p:cTn id="31" dur="500" fill="hold"/>
                                        <p:tgtEl>
                                          <p:spTgt spid="9"/>
                                        </p:tgtEl>
                                        <p:attrNameLst>
                                          <p:attrName>ppt_w</p:attrName>
                                        </p:attrNameLst>
                                      </p:cBhvr>
                                      <p:tavLst>
                                        <p:tav tm="0">
                                          <p:val>
                                            <p:strVal val="#ppt_w*2.5"/>
                                          </p:val>
                                        </p:tav>
                                        <p:tav tm="100000">
                                          <p:val>
                                            <p:strVal val="#ppt_w"/>
                                          </p:val>
                                        </p:tav>
                                      </p:tavLst>
                                    </p:anim>
                                    <p:anim calcmode="lin" valueType="num">
                                      <p:cBhvr>
                                        <p:cTn id="32" dur="500" fill="hold"/>
                                        <p:tgtEl>
                                          <p:spTgt spid="9"/>
                                        </p:tgtEl>
                                        <p:attrNameLst>
                                          <p:attrName>ppt_h</p:attrName>
                                        </p:attrNameLst>
                                      </p:cBhvr>
                                      <p:tavLst>
                                        <p:tav tm="0">
                                          <p:val>
                                            <p:strVal val="#ppt_h*0.01"/>
                                          </p:val>
                                        </p:tav>
                                        <p:tav tm="100000">
                                          <p:val>
                                            <p:strVal val="#ppt_h"/>
                                          </p:val>
                                        </p:tav>
                                      </p:tavLst>
                                    </p:anim>
                                    <p:anim calcmode="lin" valueType="num">
                                      <p:cBhvr>
                                        <p:cTn id="33" dur="500" fill="hold"/>
                                        <p:tgtEl>
                                          <p:spTgt spid="9"/>
                                        </p:tgtEl>
                                        <p:attrNameLst>
                                          <p:attrName>ppt_x</p:attrName>
                                        </p:attrNameLst>
                                      </p:cBhvr>
                                      <p:tavLst>
                                        <p:tav tm="0">
                                          <p:val>
                                            <p:strVal val="#ppt_x"/>
                                          </p:val>
                                        </p:tav>
                                        <p:tav tm="100000">
                                          <p:val>
                                            <p:strVal val="#ppt_x"/>
                                          </p:val>
                                        </p:tav>
                                      </p:tavLst>
                                    </p:anim>
                                    <p:anim calcmode="lin" valueType="num">
                                      <p:cBhvr>
                                        <p:cTn id="34" dur="500" fill="hold"/>
                                        <p:tgtEl>
                                          <p:spTgt spid="9"/>
                                        </p:tgtEl>
                                        <p:attrNameLst>
                                          <p:attrName>ppt_y</p:attrName>
                                        </p:attrNameLst>
                                      </p:cBhvr>
                                      <p:tavLst>
                                        <p:tav tm="0">
                                          <p:val>
                                            <p:strVal val="#ppt_h+1"/>
                                          </p:val>
                                        </p:tav>
                                        <p:tav tm="100000">
                                          <p:val>
                                            <p:strVal val="#ppt_y"/>
                                          </p:val>
                                        </p:tav>
                                      </p:tavLst>
                                    </p:anim>
                                    <p:animEffect transition="in" filter="fade">
                                      <p:cBhvr>
                                        <p:cTn id="35" dur="500"/>
                                        <p:tgtEl>
                                          <p:spTgt spid="9"/>
                                        </p:tgtEl>
                                      </p:cBhvr>
                                    </p:animEffect>
                                  </p:childTnLst>
                                </p:cTn>
                              </p:par>
                            </p:childTnLst>
                          </p:cTn>
                        </p:par>
                      </p:childTnLst>
                    </p:cTn>
                  </p:par>
                  <p:par>
                    <p:cTn id="36" fill="hold">
                      <p:stCondLst>
                        <p:cond delay="indefinite"/>
                      </p:stCondLst>
                      <p:childTnLst>
                        <p:par>
                          <p:cTn id="37" fill="hold">
                            <p:stCondLst>
                              <p:cond delay="0"/>
                            </p:stCondLst>
                            <p:childTnLst>
                              <p:par>
                                <p:cTn id="38" presetID="58" presetClass="entr" presetSubtype="0" accel="100000" fill="hold" nodeType="click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500" fill="hold"/>
                                        <p:tgtEl>
                                          <p:spTgt spid="6"/>
                                        </p:tgtEl>
                                        <p:attrNameLst>
                                          <p:attrName>ppt_w</p:attrName>
                                        </p:attrNameLst>
                                      </p:cBhvr>
                                      <p:tavLst>
                                        <p:tav tm="0">
                                          <p:val>
                                            <p:strVal val="#ppt_w*2.5"/>
                                          </p:val>
                                        </p:tav>
                                        <p:tav tm="100000">
                                          <p:val>
                                            <p:strVal val="#ppt_w"/>
                                          </p:val>
                                        </p:tav>
                                      </p:tavLst>
                                    </p:anim>
                                    <p:anim calcmode="lin" valueType="num">
                                      <p:cBhvr>
                                        <p:cTn id="41" dur="500" fill="hold"/>
                                        <p:tgtEl>
                                          <p:spTgt spid="6"/>
                                        </p:tgtEl>
                                        <p:attrNameLst>
                                          <p:attrName>ppt_h</p:attrName>
                                        </p:attrNameLst>
                                      </p:cBhvr>
                                      <p:tavLst>
                                        <p:tav tm="0">
                                          <p:val>
                                            <p:strVal val="#ppt_h*0.01"/>
                                          </p:val>
                                        </p:tav>
                                        <p:tav tm="100000">
                                          <p:val>
                                            <p:strVal val="#ppt_h"/>
                                          </p:val>
                                        </p:tav>
                                      </p:tavLst>
                                    </p:anim>
                                    <p:anim calcmode="lin" valueType="num">
                                      <p:cBhvr>
                                        <p:cTn id="42" dur="500" fill="hold"/>
                                        <p:tgtEl>
                                          <p:spTgt spid="6"/>
                                        </p:tgtEl>
                                        <p:attrNameLst>
                                          <p:attrName>ppt_x</p:attrName>
                                        </p:attrNameLst>
                                      </p:cBhvr>
                                      <p:tavLst>
                                        <p:tav tm="0">
                                          <p:val>
                                            <p:strVal val="#ppt_x"/>
                                          </p:val>
                                        </p:tav>
                                        <p:tav tm="100000">
                                          <p:val>
                                            <p:strVal val="#ppt_x"/>
                                          </p:val>
                                        </p:tav>
                                      </p:tavLst>
                                    </p:anim>
                                    <p:anim calcmode="lin" valueType="num">
                                      <p:cBhvr>
                                        <p:cTn id="43" dur="500" fill="hold"/>
                                        <p:tgtEl>
                                          <p:spTgt spid="6"/>
                                        </p:tgtEl>
                                        <p:attrNameLst>
                                          <p:attrName>ppt_y</p:attrName>
                                        </p:attrNameLst>
                                      </p:cBhvr>
                                      <p:tavLst>
                                        <p:tav tm="0">
                                          <p:val>
                                            <p:strVal val="#ppt_h+1"/>
                                          </p:val>
                                        </p:tav>
                                        <p:tav tm="100000">
                                          <p:val>
                                            <p:strVal val="#ppt_y"/>
                                          </p:val>
                                        </p:tav>
                                      </p:tavLst>
                                    </p:anim>
                                    <p:animEffect transition="in" filter="fade">
                                      <p:cBhvr>
                                        <p:cTn id="4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Digital images</a:t>
            </a:r>
            <a:endParaRPr lang="en-US" dirty="0"/>
          </a:p>
        </p:txBody>
      </p:sp>
      <p:sp>
        <p:nvSpPr>
          <p:cNvPr id="3" name="Content Placeholder 2"/>
          <p:cNvSpPr>
            <a:spLocks noGrp="1"/>
          </p:cNvSpPr>
          <p:nvPr>
            <p:ph idx="1"/>
          </p:nvPr>
        </p:nvSpPr>
        <p:spPr/>
        <p:txBody>
          <a:bodyPr>
            <a:normAutofit lnSpcReduction="10000"/>
          </a:bodyPr>
          <a:lstStyle/>
          <a:p>
            <a:r>
              <a:rPr lang="en-US" dirty="0" smtClean="0"/>
              <a:t>Resolution </a:t>
            </a:r>
            <a:r>
              <a:rPr lang="en-US" dirty="0" smtClean="0"/>
              <a:t>measures the </a:t>
            </a:r>
            <a:r>
              <a:rPr lang="en-US" dirty="0" smtClean="0"/>
              <a:t>amount of visual detail that </a:t>
            </a:r>
            <a:r>
              <a:rPr lang="en-US" dirty="0" smtClean="0"/>
              <a:t>an image holds.</a:t>
            </a:r>
          </a:p>
          <a:p>
            <a:pPr lvl="1"/>
            <a:r>
              <a:rPr lang="en-US" dirty="0" smtClean="0"/>
              <a:t>Higher resolution means greater capacity for visual detail</a:t>
            </a:r>
            <a:endParaRPr lang="en-US" dirty="0" smtClean="0"/>
          </a:p>
          <a:p>
            <a:pPr lvl="1"/>
            <a:r>
              <a:rPr lang="en-US" dirty="0" smtClean="0"/>
              <a:t>Defined as the number of columns and rows</a:t>
            </a:r>
          </a:p>
          <a:p>
            <a:pPr lvl="1"/>
            <a:r>
              <a:rPr lang="en-US" dirty="0" smtClean="0"/>
              <a:t>Common: 640x480, 800x600, 1600x1200</a:t>
            </a:r>
          </a:p>
          <a:p>
            <a:pPr lvl="1"/>
            <a:r>
              <a:rPr lang="en-US" dirty="0" smtClean="0"/>
              <a:t>Read as 640 by 480</a:t>
            </a:r>
          </a:p>
          <a:p>
            <a:pPr lvl="1"/>
            <a:r>
              <a:rPr lang="en-US" dirty="0" smtClean="0"/>
              <a:t>Sometimes given as total pixel count such as</a:t>
            </a:r>
          </a:p>
          <a:p>
            <a:pPr lvl="2"/>
            <a:r>
              <a:rPr lang="en-US" dirty="0" smtClean="0">
                <a:solidFill>
                  <a:schemeClr val="tx2">
                    <a:lumMod val="60000"/>
                    <a:lumOff val="40000"/>
                  </a:schemeClr>
                </a:solidFill>
              </a:rPr>
              <a:t>800x600 == 4.8 Megapixel resolution</a:t>
            </a:r>
          </a:p>
          <a:p>
            <a:pPr lvl="1"/>
            <a:endParaRPr lang="en-US" dirty="0" smtClean="0"/>
          </a:p>
          <a:p>
            <a:r>
              <a:rPr lang="en-US" dirty="0" smtClean="0"/>
              <a:t>Aspect ratio</a:t>
            </a:r>
          </a:p>
          <a:p>
            <a:pPr lvl="1"/>
            <a:r>
              <a:rPr lang="en-US" dirty="0" smtClean="0"/>
              <a:t>Num of columns divided by rows</a:t>
            </a:r>
          </a:p>
          <a:p>
            <a:pPr lvl="1"/>
            <a:r>
              <a:rPr lang="en-US" dirty="0" smtClean="0"/>
              <a:t>4:3 OR 1.33</a:t>
            </a:r>
            <a:endParaRPr lang="en-US" dirty="0"/>
          </a:p>
        </p:txBody>
      </p:sp>
      <p:sp>
        <p:nvSpPr>
          <p:cNvPr id="4" name="Slide Number Placeholder 3"/>
          <p:cNvSpPr>
            <a:spLocks noGrp="1"/>
          </p:cNvSpPr>
          <p:nvPr>
            <p:ph type="sldNum" sz="quarter" idx="12"/>
          </p:nvPr>
        </p:nvSpPr>
        <p:spPr/>
        <p:txBody>
          <a:bodyPr/>
          <a:lstStyle/>
          <a:p>
            <a:pPr>
              <a:defRPr/>
            </a:pPr>
            <a:fld id="{AD5BAECE-F4D6-48A2-96AA-26B0245878EE}" type="slidenum">
              <a:rPr lang="en-US" smtClean="0"/>
              <a:pPr>
                <a:defRPr/>
              </a:pPr>
              <a:t>7</a:t>
            </a:fld>
            <a:endParaRPr lang="en-US"/>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D5BAECE-F4D6-48A2-96AA-26B0245878EE}" type="slidenum">
              <a:rPr lang="en-US" smtClean="0"/>
              <a:pPr/>
              <a:t>8</a:t>
            </a:fld>
            <a:endParaRPr lang="en-US"/>
          </a:p>
        </p:txBody>
      </p:sp>
      <p:pic>
        <p:nvPicPr>
          <p:cNvPr id="5" name="Picture 4" descr="Napolean4x5.png"/>
          <p:cNvPicPr>
            <a:picLocks noChangeAspect="1"/>
          </p:cNvPicPr>
          <p:nvPr/>
        </p:nvPicPr>
        <p:blipFill>
          <a:blip r:embed="rId3"/>
          <a:stretch>
            <a:fillRect/>
          </a:stretch>
        </p:blipFill>
        <p:spPr>
          <a:xfrm>
            <a:off x="1524000" y="228600"/>
            <a:ext cx="2414016" cy="3017519"/>
          </a:xfrm>
          <a:prstGeom prst="rect">
            <a:avLst/>
          </a:prstGeom>
          <a:ln>
            <a:solidFill>
              <a:schemeClr val="tx1"/>
            </a:solidFill>
          </a:ln>
          <a:effectLst>
            <a:outerShdw blurRad="292100" dist="139700" dir="2700000" algn="tl" rotWithShape="0">
              <a:srgbClr val="333333">
                <a:alpha val="65000"/>
              </a:srgbClr>
            </a:outerShdw>
          </a:effectLst>
        </p:spPr>
      </p:pic>
      <p:pic>
        <p:nvPicPr>
          <p:cNvPr id="9" name="Picture 8" descr="Napolean360x450.png"/>
          <p:cNvPicPr>
            <a:picLocks noChangeAspect="1"/>
          </p:cNvPicPr>
          <p:nvPr/>
        </p:nvPicPr>
        <p:blipFill>
          <a:blip r:embed="rId4"/>
          <a:stretch>
            <a:fillRect/>
          </a:stretch>
        </p:blipFill>
        <p:spPr>
          <a:xfrm>
            <a:off x="4114800" y="3429000"/>
            <a:ext cx="2414016" cy="3017519"/>
          </a:xfrm>
          <a:prstGeom prst="rect">
            <a:avLst/>
          </a:prstGeom>
          <a:ln>
            <a:solidFill>
              <a:schemeClr val="tx1"/>
            </a:solidFill>
          </a:ln>
          <a:effectLst>
            <a:outerShdw blurRad="292100" dist="139700" dir="2700000" algn="tl" rotWithShape="0">
              <a:srgbClr val="333333">
                <a:alpha val="65000"/>
              </a:srgbClr>
            </a:outerShdw>
          </a:effectLst>
        </p:spPr>
      </p:pic>
      <p:pic>
        <p:nvPicPr>
          <p:cNvPr id="10" name="Picture 9" descr="Napolean20x25.png"/>
          <p:cNvPicPr>
            <a:picLocks noChangeAspect="1"/>
          </p:cNvPicPr>
          <p:nvPr/>
        </p:nvPicPr>
        <p:blipFill>
          <a:blip r:embed="rId5"/>
          <a:stretch>
            <a:fillRect/>
          </a:stretch>
        </p:blipFill>
        <p:spPr>
          <a:xfrm>
            <a:off x="4114800" y="228600"/>
            <a:ext cx="2414016" cy="3017519"/>
          </a:xfrm>
          <a:prstGeom prst="rect">
            <a:avLst/>
          </a:prstGeom>
          <a:ln>
            <a:solidFill>
              <a:schemeClr val="tx1"/>
            </a:solidFill>
          </a:ln>
          <a:effectLst>
            <a:outerShdw blurRad="292100" dist="139700" dir="2700000" algn="tl" rotWithShape="0">
              <a:srgbClr val="333333">
                <a:alpha val="65000"/>
              </a:srgbClr>
            </a:outerShdw>
          </a:effectLst>
        </p:spPr>
      </p:pic>
      <p:pic>
        <p:nvPicPr>
          <p:cNvPr id="11" name="Picture 10" descr="Napolean100x125.png"/>
          <p:cNvPicPr>
            <a:picLocks noChangeAspect="1"/>
          </p:cNvPicPr>
          <p:nvPr/>
        </p:nvPicPr>
        <p:blipFill>
          <a:blip r:embed="rId6"/>
          <a:stretch>
            <a:fillRect/>
          </a:stretch>
        </p:blipFill>
        <p:spPr>
          <a:xfrm>
            <a:off x="1524000" y="3429000"/>
            <a:ext cx="2414016" cy="3017519"/>
          </a:xfrm>
          <a:prstGeom prst="rect">
            <a:avLst/>
          </a:prstGeom>
          <a:ln>
            <a:solidFill>
              <a:schemeClr val="tx1"/>
            </a:solidFill>
          </a:ln>
          <a:effectLst>
            <a:outerShdw blurRad="292100" dist="139700" dir="2700000" algn="tl" rotWithShape="0">
              <a:srgbClr val="333333">
                <a:alpha val="65000"/>
              </a:srgbClr>
            </a:outerShdw>
          </a:effectLst>
        </p:spPr>
      </p:pic>
      <p:graphicFrame>
        <p:nvGraphicFramePr>
          <p:cNvPr id="13" name="Table 12"/>
          <p:cNvGraphicFramePr>
            <a:graphicFrameLocks noGrp="1"/>
          </p:cNvGraphicFramePr>
          <p:nvPr/>
        </p:nvGraphicFramePr>
        <p:xfrm>
          <a:off x="7162800" y="304800"/>
          <a:ext cx="1524000" cy="660400"/>
        </p:xfrm>
        <a:graphic>
          <a:graphicData uri="http://schemas.openxmlformats.org/drawingml/2006/table">
            <a:tbl>
              <a:tblPr firstRow="1" bandRow="1">
                <a:tableStyleId>{5C22544A-7EE6-4342-B048-85BDC9FD1C3A}</a:tableStyleId>
              </a:tblPr>
              <a:tblGrid>
                <a:gridCol w="762000"/>
                <a:gridCol w="762000"/>
              </a:tblGrid>
              <a:tr h="330200">
                <a:tc>
                  <a:txBody>
                    <a:bodyPr/>
                    <a:lstStyle/>
                    <a:p>
                      <a:pPr algn="ctr"/>
                      <a:r>
                        <a:rPr lang="en-US" sz="1200" b="0" dirty="0" smtClean="0">
                          <a:solidFill>
                            <a:schemeClr val="tx1"/>
                          </a:solidFill>
                        </a:rPr>
                        <a:t>4x5</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200" b="0" dirty="0" smtClean="0">
                          <a:solidFill>
                            <a:schemeClr val="tx1"/>
                          </a:solidFill>
                        </a:rPr>
                        <a:t>20x25</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r h="330200">
                <a:tc>
                  <a:txBody>
                    <a:bodyPr/>
                    <a:lstStyle/>
                    <a:p>
                      <a:pPr algn="ctr"/>
                      <a:r>
                        <a:rPr lang="en-US" sz="1200" b="0" dirty="0" smtClean="0">
                          <a:solidFill>
                            <a:schemeClr val="tx1"/>
                          </a:solidFill>
                        </a:rPr>
                        <a:t>100x125</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r>
                        <a:rPr lang="en-US" sz="1200" b="0" dirty="0" smtClean="0">
                          <a:solidFill>
                            <a:schemeClr val="tx1"/>
                          </a:solidFill>
                        </a:rPr>
                        <a:t>360x450</a:t>
                      </a:r>
                      <a:endParaRPr lang="en-US" sz="1200" b="0" dirty="0">
                        <a:solidFill>
                          <a:schemeClr val="tx1"/>
                        </a:solidFill>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r>
            </a:tbl>
          </a:graphicData>
        </a:graphic>
      </p:graphicFrame>
      <p:sp>
        <p:nvSpPr>
          <p:cNvPr id="12" name="Rectangle 11"/>
          <p:cNvSpPr/>
          <p:nvPr/>
        </p:nvSpPr>
        <p:spPr>
          <a:xfrm rot="16200000">
            <a:off x="-882296" y="3168296"/>
            <a:ext cx="3657924" cy="369332"/>
          </a:xfrm>
          <a:prstGeom prst="rect">
            <a:avLst/>
          </a:prstGeom>
        </p:spPr>
        <p:txBody>
          <a:bodyPr wrap="none">
            <a:spAutoFit/>
          </a:bodyPr>
          <a:lstStyle/>
          <a:p>
            <a:r>
              <a:rPr lang="en-US" dirty="0" smtClean="0"/>
              <a:t>Effect of resolution on image quality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58" presetClass="entr" presetSubtype="0" accel="10000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p:cTn id="13" dur="500" fill="hold"/>
                                        <p:tgtEl>
                                          <p:spTgt spid="5"/>
                                        </p:tgtEl>
                                        <p:attrNameLst>
                                          <p:attrName>ppt_w</p:attrName>
                                        </p:attrNameLst>
                                      </p:cBhvr>
                                      <p:tavLst>
                                        <p:tav tm="0">
                                          <p:val>
                                            <p:strVal val="#ppt_w*2.5"/>
                                          </p:val>
                                        </p:tav>
                                        <p:tav tm="100000">
                                          <p:val>
                                            <p:strVal val="#ppt_w"/>
                                          </p:val>
                                        </p:tav>
                                      </p:tavLst>
                                    </p:anim>
                                    <p:anim calcmode="lin" valueType="num">
                                      <p:cBhvr>
                                        <p:cTn id="14" dur="500" fill="hold"/>
                                        <p:tgtEl>
                                          <p:spTgt spid="5"/>
                                        </p:tgtEl>
                                        <p:attrNameLst>
                                          <p:attrName>ppt_h</p:attrName>
                                        </p:attrNameLst>
                                      </p:cBhvr>
                                      <p:tavLst>
                                        <p:tav tm="0">
                                          <p:val>
                                            <p:strVal val="#ppt_h*0.01"/>
                                          </p:val>
                                        </p:tav>
                                        <p:tav tm="100000">
                                          <p:val>
                                            <p:strVal val="#ppt_h"/>
                                          </p:val>
                                        </p:tav>
                                      </p:tavLst>
                                    </p:anim>
                                    <p:anim calcmode="lin" valueType="num">
                                      <p:cBhvr>
                                        <p:cTn id="15" dur="500" fill="hold"/>
                                        <p:tgtEl>
                                          <p:spTgt spid="5"/>
                                        </p:tgtEl>
                                        <p:attrNameLst>
                                          <p:attrName>ppt_x</p:attrName>
                                        </p:attrNameLst>
                                      </p:cBhvr>
                                      <p:tavLst>
                                        <p:tav tm="0">
                                          <p:val>
                                            <p:strVal val="#ppt_x"/>
                                          </p:val>
                                        </p:tav>
                                        <p:tav tm="100000">
                                          <p:val>
                                            <p:strVal val="#ppt_x"/>
                                          </p:val>
                                        </p:tav>
                                      </p:tavLst>
                                    </p:anim>
                                    <p:anim calcmode="lin" valueType="num">
                                      <p:cBhvr>
                                        <p:cTn id="16" dur="500" fill="hold"/>
                                        <p:tgtEl>
                                          <p:spTgt spid="5"/>
                                        </p:tgtEl>
                                        <p:attrNameLst>
                                          <p:attrName>ppt_y</p:attrName>
                                        </p:attrNameLst>
                                      </p:cBhvr>
                                      <p:tavLst>
                                        <p:tav tm="0">
                                          <p:val>
                                            <p:strVal val="#ppt_h+1"/>
                                          </p:val>
                                        </p:tav>
                                        <p:tav tm="100000">
                                          <p:val>
                                            <p:strVal val="#ppt_y"/>
                                          </p:val>
                                        </p:tav>
                                      </p:tavLst>
                                    </p:anim>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58" presetClass="entr" presetSubtype="0" accel="100000"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 calcmode="lin" valueType="num">
                                      <p:cBhvr>
                                        <p:cTn id="22" dur="500" fill="hold"/>
                                        <p:tgtEl>
                                          <p:spTgt spid="10"/>
                                        </p:tgtEl>
                                        <p:attrNameLst>
                                          <p:attrName>ppt_w</p:attrName>
                                        </p:attrNameLst>
                                      </p:cBhvr>
                                      <p:tavLst>
                                        <p:tav tm="0">
                                          <p:val>
                                            <p:strVal val="#ppt_w*2.5"/>
                                          </p:val>
                                        </p:tav>
                                        <p:tav tm="100000">
                                          <p:val>
                                            <p:strVal val="#ppt_w"/>
                                          </p:val>
                                        </p:tav>
                                      </p:tavLst>
                                    </p:anim>
                                    <p:anim calcmode="lin" valueType="num">
                                      <p:cBhvr>
                                        <p:cTn id="23" dur="500" fill="hold"/>
                                        <p:tgtEl>
                                          <p:spTgt spid="10"/>
                                        </p:tgtEl>
                                        <p:attrNameLst>
                                          <p:attrName>ppt_h</p:attrName>
                                        </p:attrNameLst>
                                      </p:cBhvr>
                                      <p:tavLst>
                                        <p:tav tm="0">
                                          <p:val>
                                            <p:strVal val="#ppt_h*0.01"/>
                                          </p:val>
                                        </p:tav>
                                        <p:tav tm="100000">
                                          <p:val>
                                            <p:strVal val="#ppt_h"/>
                                          </p:val>
                                        </p:tav>
                                      </p:tavLst>
                                    </p:anim>
                                    <p:anim calcmode="lin" valueType="num">
                                      <p:cBhvr>
                                        <p:cTn id="24" dur="500" fill="hold"/>
                                        <p:tgtEl>
                                          <p:spTgt spid="10"/>
                                        </p:tgtEl>
                                        <p:attrNameLst>
                                          <p:attrName>ppt_x</p:attrName>
                                        </p:attrNameLst>
                                      </p:cBhvr>
                                      <p:tavLst>
                                        <p:tav tm="0">
                                          <p:val>
                                            <p:strVal val="#ppt_x"/>
                                          </p:val>
                                        </p:tav>
                                        <p:tav tm="100000">
                                          <p:val>
                                            <p:strVal val="#ppt_x"/>
                                          </p:val>
                                        </p:tav>
                                      </p:tavLst>
                                    </p:anim>
                                    <p:anim calcmode="lin" valueType="num">
                                      <p:cBhvr>
                                        <p:cTn id="25" dur="500" fill="hold"/>
                                        <p:tgtEl>
                                          <p:spTgt spid="10"/>
                                        </p:tgtEl>
                                        <p:attrNameLst>
                                          <p:attrName>ppt_y</p:attrName>
                                        </p:attrNameLst>
                                      </p:cBhvr>
                                      <p:tavLst>
                                        <p:tav tm="0">
                                          <p:val>
                                            <p:strVal val="#ppt_h+1"/>
                                          </p:val>
                                        </p:tav>
                                        <p:tav tm="100000">
                                          <p:val>
                                            <p:strVal val="#ppt_y"/>
                                          </p:val>
                                        </p:tav>
                                      </p:tavLst>
                                    </p:anim>
                                    <p:animEffect transition="in" filter="fade">
                                      <p:cBhvr>
                                        <p:cTn id="26" dur="500"/>
                                        <p:tgtEl>
                                          <p:spTgt spid="10"/>
                                        </p:tgtEl>
                                      </p:cBhvr>
                                    </p:animEffect>
                                  </p:childTnLst>
                                </p:cTn>
                              </p:par>
                            </p:childTnLst>
                          </p:cTn>
                        </p:par>
                      </p:childTnLst>
                    </p:cTn>
                  </p:par>
                  <p:par>
                    <p:cTn id="27" fill="hold">
                      <p:stCondLst>
                        <p:cond delay="indefinite"/>
                      </p:stCondLst>
                      <p:childTnLst>
                        <p:par>
                          <p:cTn id="28" fill="hold">
                            <p:stCondLst>
                              <p:cond delay="0"/>
                            </p:stCondLst>
                            <p:childTnLst>
                              <p:par>
                                <p:cTn id="29" presetID="58" presetClass="entr" presetSubtype="0" accel="10000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p:cTn id="31" dur="500" fill="hold"/>
                                        <p:tgtEl>
                                          <p:spTgt spid="11"/>
                                        </p:tgtEl>
                                        <p:attrNameLst>
                                          <p:attrName>ppt_w</p:attrName>
                                        </p:attrNameLst>
                                      </p:cBhvr>
                                      <p:tavLst>
                                        <p:tav tm="0">
                                          <p:val>
                                            <p:strVal val="#ppt_w*2.5"/>
                                          </p:val>
                                        </p:tav>
                                        <p:tav tm="100000">
                                          <p:val>
                                            <p:strVal val="#ppt_w"/>
                                          </p:val>
                                        </p:tav>
                                      </p:tavLst>
                                    </p:anim>
                                    <p:anim calcmode="lin" valueType="num">
                                      <p:cBhvr>
                                        <p:cTn id="32" dur="500" fill="hold"/>
                                        <p:tgtEl>
                                          <p:spTgt spid="11"/>
                                        </p:tgtEl>
                                        <p:attrNameLst>
                                          <p:attrName>ppt_h</p:attrName>
                                        </p:attrNameLst>
                                      </p:cBhvr>
                                      <p:tavLst>
                                        <p:tav tm="0">
                                          <p:val>
                                            <p:strVal val="#ppt_h*0.01"/>
                                          </p:val>
                                        </p:tav>
                                        <p:tav tm="100000">
                                          <p:val>
                                            <p:strVal val="#ppt_h"/>
                                          </p:val>
                                        </p:tav>
                                      </p:tavLst>
                                    </p:anim>
                                    <p:anim calcmode="lin" valueType="num">
                                      <p:cBhvr>
                                        <p:cTn id="33" dur="500" fill="hold"/>
                                        <p:tgtEl>
                                          <p:spTgt spid="11"/>
                                        </p:tgtEl>
                                        <p:attrNameLst>
                                          <p:attrName>ppt_x</p:attrName>
                                        </p:attrNameLst>
                                      </p:cBhvr>
                                      <p:tavLst>
                                        <p:tav tm="0">
                                          <p:val>
                                            <p:strVal val="#ppt_x"/>
                                          </p:val>
                                        </p:tav>
                                        <p:tav tm="100000">
                                          <p:val>
                                            <p:strVal val="#ppt_x"/>
                                          </p:val>
                                        </p:tav>
                                      </p:tavLst>
                                    </p:anim>
                                    <p:anim calcmode="lin" valueType="num">
                                      <p:cBhvr>
                                        <p:cTn id="34" dur="500" fill="hold"/>
                                        <p:tgtEl>
                                          <p:spTgt spid="11"/>
                                        </p:tgtEl>
                                        <p:attrNameLst>
                                          <p:attrName>ppt_y</p:attrName>
                                        </p:attrNameLst>
                                      </p:cBhvr>
                                      <p:tavLst>
                                        <p:tav tm="0">
                                          <p:val>
                                            <p:strVal val="#ppt_h+1"/>
                                          </p:val>
                                        </p:tav>
                                        <p:tav tm="100000">
                                          <p:val>
                                            <p:strVal val="#ppt_y"/>
                                          </p:val>
                                        </p:tav>
                                      </p:tavLst>
                                    </p:anim>
                                    <p:animEffect transition="in" filter="fade">
                                      <p:cBhvr>
                                        <p:cTn id="35" dur="500"/>
                                        <p:tgtEl>
                                          <p:spTgt spid="11"/>
                                        </p:tgtEl>
                                      </p:cBhvr>
                                    </p:animEffect>
                                  </p:childTnLst>
                                </p:cTn>
                              </p:par>
                            </p:childTnLst>
                          </p:cTn>
                        </p:par>
                      </p:childTnLst>
                    </p:cTn>
                  </p:par>
                  <p:par>
                    <p:cTn id="36" fill="hold">
                      <p:stCondLst>
                        <p:cond delay="indefinite"/>
                      </p:stCondLst>
                      <p:childTnLst>
                        <p:par>
                          <p:cTn id="37" fill="hold">
                            <p:stCondLst>
                              <p:cond delay="0"/>
                            </p:stCondLst>
                            <p:childTnLst>
                              <p:par>
                                <p:cTn id="38" presetID="58" presetClass="entr" presetSubtype="0" accel="100000" fill="hold" nodeType="clickEffect">
                                  <p:stCondLst>
                                    <p:cond delay="0"/>
                                  </p:stCondLst>
                                  <p:childTnLst>
                                    <p:set>
                                      <p:cBhvr>
                                        <p:cTn id="39" dur="1" fill="hold">
                                          <p:stCondLst>
                                            <p:cond delay="0"/>
                                          </p:stCondLst>
                                        </p:cTn>
                                        <p:tgtEl>
                                          <p:spTgt spid="9"/>
                                        </p:tgtEl>
                                        <p:attrNameLst>
                                          <p:attrName>style.visibility</p:attrName>
                                        </p:attrNameLst>
                                      </p:cBhvr>
                                      <p:to>
                                        <p:strVal val="visible"/>
                                      </p:to>
                                    </p:set>
                                    <p:anim calcmode="lin" valueType="num">
                                      <p:cBhvr>
                                        <p:cTn id="40" dur="500" fill="hold"/>
                                        <p:tgtEl>
                                          <p:spTgt spid="9"/>
                                        </p:tgtEl>
                                        <p:attrNameLst>
                                          <p:attrName>ppt_w</p:attrName>
                                        </p:attrNameLst>
                                      </p:cBhvr>
                                      <p:tavLst>
                                        <p:tav tm="0">
                                          <p:val>
                                            <p:strVal val="#ppt_w*2.5"/>
                                          </p:val>
                                        </p:tav>
                                        <p:tav tm="100000">
                                          <p:val>
                                            <p:strVal val="#ppt_w"/>
                                          </p:val>
                                        </p:tav>
                                      </p:tavLst>
                                    </p:anim>
                                    <p:anim calcmode="lin" valueType="num">
                                      <p:cBhvr>
                                        <p:cTn id="41" dur="500" fill="hold"/>
                                        <p:tgtEl>
                                          <p:spTgt spid="9"/>
                                        </p:tgtEl>
                                        <p:attrNameLst>
                                          <p:attrName>ppt_h</p:attrName>
                                        </p:attrNameLst>
                                      </p:cBhvr>
                                      <p:tavLst>
                                        <p:tav tm="0">
                                          <p:val>
                                            <p:strVal val="#ppt_h*0.01"/>
                                          </p:val>
                                        </p:tav>
                                        <p:tav tm="100000">
                                          <p:val>
                                            <p:strVal val="#ppt_h"/>
                                          </p:val>
                                        </p:tav>
                                      </p:tavLst>
                                    </p:anim>
                                    <p:anim calcmode="lin" valueType="num">
                                      <p:cBhvr>
                                        <p:cTn id="42" dur="500" fill="hold"/>
                                        <p:tgtEl>
                                          <p:spTgt spid="9"/>
                                        </p:tgtEl>
                                        <p:attrNameLst>
                                          <p:attrName>ppt_x</p:attrName>
                                        </p:attrNameLst>
                                      </p:cBhvr>
                                      <p:tavLst>
                                        <p:tav tm="0">
                                          <p:val>
                                            <p:strVal val="#ppt_x"/>
                                          </p:val>
                                        </p:tav>
                                        <p:tav tm="100000">
                                          <p:val>
                                            <p:strVal val="#ppt_x"/>
                                          </p:val>
                                        </p:tav>
                                      </p:tavLst>
                                    </p:anim>
                                    <p:anim calcmode="lin" valueType="num">
                                      <p:cBhvr>
                                        <p:cTn id="43" dur="500" fill="hold"/>
                                        <p:tgtEl>
                                          <p:spTgt spid="9"/>
                                        </p:tgtEl>
                                        <p:attrNameLst>
                                          <p:attrName>ppt_y</p:attrName>
                                        </p:attrNameLst>
                                      </p:cBhvr>
                                      <p:tavLst>
                                        <p:tav tm="0">
                                          <p:val>
                                            <p:strVal val="#ppt_h+1"/>
                                          </p:val>
                                        </p:tav>
                                        <p:tav tm="100000">
                                          <p:val>
                                            <p:strVal val="#ppt_y"/>
                                          </p:val>
                                        </p:tav>
                                      </p:tavLst>
                                    </p:anim>
                                    <p:animEffect transition="in" filter="fade">
                                      <p:cBhvr>
                                        <p:cTn id="4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Image Frequency</a:t>
            </a:r>
            <a:endParaRPr lang="en-US" dirty="0"/>
          </a:p>
        </p:txBody>
      </p:sp>
      <p:sp>
        <p:nvSpPr>
          <p:cNvPr id="3" name="Content Placeholder 2"/>
          <p:cNvSpPr>
            <a:spLocks noGrp="1"/>
          </p:cNvSpPr>
          <p:nvPr>
            <p:ph idx="1"/>
          </p:nvPr>
        </p:nvSpPr>
        <p:spPr/>
        <p:txBody>
          <a:bodyPr/>
          <a:lstStyle/>
          <a:p>
            <a:r>
              <a:rPr lang="en-US" dirty="0" smtClean="0"/>
              <a:t>Image frequency is a measure of the amount of change in color that occurs over spatial distance</a:t>
            </a:r>
          </a:p>
          <a:p>
            <a:pPr lvl="1"/>
            <a:r>
              <a:rPr lang="en-US" dirty="0" smtClean="0"/>
              <a:t>Large intensity change </a:t>
            </a:r>
            <a:r>
              <a:rPr lang="en-US" dirty="0" smtClean="0"/>
              <a:t>over small distance is high frequency</a:t>
            </a:r>
          </a:p>
          <a:p>
            <a:pPr lvl="1"/>
            <a:r>
              <a:rPr lang="en-US" dirty="0" smtClean="0"/>
              <a:t>Small </a:t>
            </a:r>
            <a:r>
              <a:rPr lang="en-US" dirty="0" smtClean="0"/>
              <a:t>intensity change </a:t>
            </a:r>
            <a:r>
              <a:rPr lang="en-US" dirty="0" smtClean="0"/>
              <a:t>over large distance is low frequency</a:t>
            </a:r>
            <a:br>
              <a:rPr lang="en-US" dirty="0" smtClean="0"/>
            </a:br>
            <a:endParaRPr lang="en-US" dirty="0" smtClean="0"/>
          </a:p>
          <a:p>
            <a:r>
              <a:rPr lang="en-US" dirty="0" smtClean="0"/>
              <a:t>Frequency is directly related to resolution.  </a:t>
            </a:r>
          </a:p>
          <a:p>
            <a:pPr lvl="1"/>
            <a:r>
              <a:rPr lang="en-US" dirty="0" smtClean="0"/>
              <a:t>Higher resolution images are able to represent higher frequencies than lower resolution images.  </a:t>
            </a:r>
          </a:p>
          <a:p>
            <a:pPr lvl="1"/>
            <a:r>
              <a:rPr lang="en-US" dirty="0" smtClean="0"/>
              <a:t>Higher resolution images do not necessarily contain high frequency content but they have the capacity.</a:t>
            </a:r>
          </a:p>
          <a:p>
            <a:pPr lvl="1"/>
            <a:r>
              <a:rPr lang="en-US" dirty="0" smtClean="0"/>
              <a:t>Most images contain low and high frequencies in different regions</a:t>
            </a:r>
            <a:endParaRPr lang="en-US" dirty="0"/>
          </a:p>
        </p:txBody>
      </p:sp>
      <p:sp>
        <p:nvSpPr>
          <p:cNvPr id="4" name="Slide Number Placeholder 3"/>
          <p:cNvSpPr>
            <a:spLocks noGrp="1"/>
          </p:cNvSpPr>
          <p:nvPr>
            <p:ph type="sldNum" sz="quarter" idx="12"/>
          </p:nvPr>
        </p:nvSpPr>
        <p:spPr/>
        <p:txBody>
          <a:bodyPr/>
          <a:lstStyle/>
          <a:p>
            <a:pPr>
              <a:defRPr/>
            </a:pPr>
            <a:fld id="{AD5BAECE-F4D6-48A2-96AA-26B0245878EE}" type="slidenum">
              <a:rPr lang="en-US" smtClean="0"/>
              <a:pPr>
                <a:defRPr/>
              </a:pPr>
              <a:t>9</a:t>
            </a:fld>
            <a:endParaRPr lang="en-US"/>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2758</TotalTime>
  <Words>1124</Words>
  <Application>Microsoft Office PowerPoint</Application>
  <PresentationFormat>On-screen Show (4:3)</PresentationFormat>
  <Paragraphs>174</Paragraphs>
  <Slides>26</Slides>
  <Notes>26</Notes>
  <HiddenSlides>0</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Origin</vt:lpstr>
      <vt:lpstr>Digital Images</vt:lpstr>
      <vt:lpstr>Image Types</vt:lpstr>
      <vt:lpstr>Image Types Example</vt:lpstr>
      <vt:lpstr>Digital Image Terms and Structure</vt:lpstr>
      <vt:lpstr>Color Depth</vt:lpstr>
      <vt:lpstr>Slide 6</vt:lpstr>
      <vt:lpstr>Digital images</vt:lpstr>
      <vt:lpstr>Slide 8</vt:lpstr>
      <vt:lpstr>Image Frequency</vt:lpstr>
      <vt:lpstr>Image Frequency</vt:lpstr>
      <vt:lpstr>Characterizing a Digital Image</vt:lpstr>
      <vt:lpstr>Image acquisition</vt:lpstr>
      <vt:lpstr>CCD</vt:lpstr>
      <vt:lpstr>Imaging</vt:lpstr>
      <vt:lpstr>Sampling and Quantization example</vt:lpstr>
      <vt:lpstr>Sampling and Quantization example</vt:lpstr>
      <vt:lpstr>Sampling and Quantization</vt:lpstr>
      <vt:lpstr>Sampling</vt:lpstr>
      <vt:lpstr>Sampling Rate and Aliasing</vt:lpstr>
      <vt:lpstr>Sampling Rate and Aliasing</vt:lpstr>
      <vt:lpstr>Image Aliasing Example</vt:lpstr>
      <vt:lpstr>Color image acquisition</vt:lpstr>
      <vt:lpstr>Color image acquisition</vt:lpstr>
      <vt:lpstr>Bayer Filter</vt:lpstr>
      <vt:lpstr>Demosaicing</vt:lpstr>
      <vt:lpstr>Color image acquisition</vt:lpstr>
    </vt:vector>
  </TitlesOfParts>
  <Company> </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Digital Images</dc:title>
  <dc:creator>Kenny Hunt</dc:creator>
  <cp:lastModifiedBy>kenny</cp:lastModifiedBy>
  <cp:revision>176</cp:revision>
  <dcterms:created xsi:type="dcterms:W3CDTF">2009-02-03T17:45:47Z</dcterms:created>
  <dcterms:modified xsi:type="dcterms:W3CDTF">2010-09-03T20:04:55Z</dcterms:modified>
</cp:coreProperties>
</file>