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95" r:id="rId3"/>
    <p:sldId id="296" r:id="rId4"/>
    <p:sldId id="259" r:id="rId5"/>
    <p:sldId id="322" r:id="rId6"/>
    <p:sldId id="325" r:id="rId7"/>
    <p:sldId id="297" r:id="rId8"/>
    <p:sldId id="298" r:id="rId9"/>
    <p:sldId id="324" r:id="rId10"/>
    <p:sldId id="300" r:id="rId11"/>
    <p:sldId id="323" r:id="rId12"/>
    <p:sldId id="301" r:id="rId13"/>
    <p:sldId id="265" r:id="rId14"/>
    <p:sldId id="302" r:id="rId15"/>
    <p:sldId id="326" r:id="rId16"/>
    <p:sldId id="304" r:id="rId17"/>
    <p:sldId id="306" r:id="rId18"/>
    <p:sldId id="314" r:id="rId19"/>
    <p:sldId id="307" r:id="rId20"/>
    <p:sldId id="308" r:id="rId21"/>
    <p:sldId id="309" r:id="rId22"/>
    <p:sldId id="310" r:id="rId23"/>
    <p:sldId id="311" r:id="rId24"/>
    <p:sldId id="312" r:id="rId25"/>
    <p:sldId id="315" r:id="rId26"/>
    <p:sldId id="327" r:id="rId27"/>
    <p:sldId id="328" r:id="rId28"/>
    <p:sldId id="329" r:id="rId29"/>
    <p:sldId id="330" r:id="rId30"/>
    <p:sldId id="318" r:id="rId31"/>
    <p:sldId id="283" r:id="rId32"/>
    <p:sldId id="319" r:id="rId33"/>
    <p:sldId id="320" r:id="rId34"/>
    <p:sldId id="32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FF00"/>
    <a:srgbClr val="FF00FF"/>
    <a:srgbClr val="00FFFF"/>
    <a:srgbClr val="D5D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57" d="100"/>
          <a:sy n="157" d="100"/>
        </p:scale>
        <p:origin x="-15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5" d="100"/>
          <a:sy n="125" d="100"/>
        </p:scale>
        <p:origin x="-419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CA6922-573F-47D6-9F39-8E75F0F7B43E}" type="datetimeFigureOut">
              <a:rPr lang="en-US" smtClean="0"/>
              <a:pPr/>
              <a:t>9/15/2010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B4C07F-1C57-4CA3-B4CC-E531A96E354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B4C07F-1C57-4CA3-B4CC-E531A96E354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CDF6120-F1F0-4C60-9FE9-39AC71A9C79D}" type="datetimeFigureOut">
              <a:rPr lang="en-US" smtClean="0"/>
              <a:pPr/>
              <a:t>9/15/2010</a:t>
            </a:fld>
            <a:endParaRPr lang="en-US" sz="1600" dirty="0"/>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DF6120-F1F0-4C60-9FE9-39AC71A9C79D}" type="datetimeFigureOut">
              <a:rPr lang="en-US" smtClean="0"/>
              <a:pPr/>
              <a:t>9/15/2010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DF6120-F1F0-4C60-9FE9-39AC71A9C79D}" type="datetimeFigureOut">
              <a:rPr lang="en-US" smtClean="0"/>
              <a:pPr/>
              <a:t>9/15/2010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CDF6120-F1F0-4C60-9FE9-39AC71A9C79D}" type="datetimeFigureOut">
              <a:rPr lang="en-US" smtClean="0"/>
              <a:pPr/>
              <a:t>9/15/2010</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CDF6120-F1F0-4C60-9FE9-39AC71A9C79D}" type="datetimeFigureOut">
              <a:rPr lang="en-US" smtClean="0"/>
              <a:pPr/>
              <a:t>9/15/2010</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p>
        </p:txBody>
      </p:sp>
      <p:sp>
        <p:nvSpPr>
          <p:cNvPr id="6" name="Slide Number Placeholder 5"/>
          <p:cNvSpPr>
            <a:spLocks noGrp="1"/>
          </p:cNvSpPr>
          <p:nvPr>
            <p:ph type="sldNum" sz="quarter" idx="12"/>
          </p:nvPr>
        </p:nvSpPr>
        <p:spPr>
          <a:xfrm>
            <a:off x="1069848" y="6355080"/>
            <a:ext cx="1520952" cy="365760"/>
          </a:xfrm>
        </p:spPr>
        <p:txBody>
          <a:bodyPr/>
          <a:lstStyle/>
          <a:p>
            <a:fld id="{EA7C8D44-3667-46F6-9772-CC52308E2A7F}" type="slidenum">
              <a:rPr kumimoji="0" lang="en-US" smtClean="0"/>
              <a:pPr/>
              <a:t>‹#›</a:t>
            </a:fld>
            <a:endParaRPr kumimoji="0"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CDF6120-F1F0-4C60-9FE9-39AC71A9C79D}" type="datetimeFigureOut">
              <a:rPr lang="en-US" smtClean="0"/>
              <a:pPr/>
              <a:t>9/15/2010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CDF6120-F1F0-4C60-9FE9-39AC71A9C79D}" type="datetimeFigureOut">
              <a:rPr lang="en-US" smtClean="0"/>
              <a:pPr/>
              <a:t>9/15/2010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DF6120-F1F0-4C60-9FE9-39AC71A9C79D}" type="datetimeFigureOut">
              <a:rPr lang="en-US" smtClean="0"/>
              <a:pPr/>
              <a:t>9/15/2010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F6120-F1F0-4C60-9FE9-39AC71A9C79D}" type="datetimeFigureOut">
              <a:rPr lang="en-US" smtClean="0"/>
              <a:pPr/>
              <a:t>9/15/2010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DF6120-F1F0-4C60-9FE9-39AC71A9C79D}" type="datetimeFigureOut">
              <a:rPr lang="en-US" smtClean="0"/>
              <a:pPr/>
              <a:t>9/15/2010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DF6120-F1F0-4C60-9FE9-39AC71A9C79D}" type="datetimeFigureOut">
              <a:rPr lang="en-US" smtClean="0"/>
              <a:pPr/>
              <a:t>9/15/2010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CDF6120-F1F0-4C60-9FE9-39AC71A9C79D}" type="datetimeFigureOut">
              <a:rPr lang="en-US" smtClean="0"/>
              <a:pPr/>
              <a:t>9/15/2010</a:t>
            </a:fld>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Images</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C</a:t>
            </a:r>
            <a:r>
              <a:rPr lang="en-US" dirty="0" smtClean="0">
                <a:solidFill>
                  <a:srgbClr val="00B050"/>
                </a:solidFill>
              </a:rPr>
              <a:t>o</a:t>
            </a:r>
            <a:r>
              <a:rPr lang="en-US" dirty="0" smtClean="0">
                <a:solidFill>
                  <a:srgbClr val="0070C0"/>
                </a:solidFill>
              </a:rPr>
              <a:t>l</a:t>
            </a:r>
            <a:r>
              <a:rPr lang="en-US" dirty="0" smtClean="0">
                <a:solidFill>
                  <a:srgbClr val="7030A0"/>
                </a:solidFill>
              </a:rPr>
              <a:t>o</a:t>
            </a:r>
            <a:r>
              <a:rPr lang="en-US" dirty="0" smtClean="0"/>
              <a:t>r</a:t>
            </a:r>
            <a:endParaRPr lang="en-US" dirty="0"/>
          </a:p>
        </p:txBody>
      </p:sp>
      <p:pic>
        <p:nvPicPr>
          <p:cNvPr id="98306" name="Picture 2" descr="File:Vincent Willem van Gogh 135.jpg"/>
          <p:cNvPicPr>
            <a:picLocks noChangeAspect="1" noChangeArrowheads="1"/>
          </p:cNvPicPr>
          <p:nvPr/>
        </p:nvPicPr>
        <p:blipFill>
          <a:blip r:embed="rId3"/>
          <a:srcRect/>
          <a:stretch>
            <a:fillRect/>
          </a:stretch>
        </p:blipFill>
        <p:spPr bwMode="auto">
          <a:xfrm>
            <a:off x="914400" y="228600"/>
            <a:ext cx="3937848" cy="31242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CMY</a:t>
            </a:r>
            <a:endParaRPr lang="en-US" dirty="0"/>
          </a:p>
        </p:txBody>
      </p:sp>
      <p:sp>
        <p:nvSpPr>
          <p:cNvPr id="3" name="Content Placeholder 2"/>
          <p:cNvSpPr>
            <a:spLocks noGrp="1"/>
          </p:cNvSpPr>
          <p:nvPr>
            <p:ph sz="quarter" idx="1"/>
          </p:nvPr>
        </p:nvSpPr>
        <p:spPr/>
        <p:txBody>
          <a:bodyPr/>
          <a:lstStyle/>
          <a:p>
            <a:r>
              <a:rPr lang="en-US" dirty="0" smtClean="0"/>
              <a:t>CMY</a:t>
            </a:r>
          </a:p>
          <a:p>
            <a:pPr lvl="1"/>
            <a:r>
              <a:rPr lang="en-US" dirty="0" smtClean="0"/>
              <a:t>Similar to RGB and has the same color space but the coordinates are inverted such that the origin is white and black is at location &lt;1,1,1&gt;</a:t>
            </a:r>
          </a:p>
        </p:txBody>
      </p:sp>
      <p:pic>
        <p:nvPicPr>
          <p:cNvPr id="4" name="Content Placeholder 7" descr="CMY.bmp"/>
          <p:cNvPicPr>
            <a:picLocks noChangeAspect="1"/>
          </p:cNvPicPr>
          <p:nvPr/>
        </p:nvPicPr>
        <p:blipFill>
          <a:blip r:embed="rId3"/>
          <a:stretch>
            <a:fillRect/>
          </a:stretch>
        </p:blipFill>
        <p:spPr>
          <a:xfrm>
            <a:off x="4648200" y="3505200"/>
            <a:ext cx="3352800" cy="2514600"/>
          </a:xfrm>
          <a:prstGeom prst="rect">
            <a:avLst/>
          </a:prstGeom>
          <a:ln>
            <a:solidFill>
              <a:schemeClr val="bg1"/>
            </a:solidFill>
          </a:ln>
          <a:effectLst>
            <a:outerShdw blurRad="292100" dist="139700" dir="2700000" algn="tl" rotWithShape="0">
              <a:srgbClr val="333333">
                <a:alpha val="65000"/>
              </a:srgbClr>
            </a:outerShdw>
          </a:effectLst>
        </p:spPr>
      </p:pic>
      <p:pic>
        <p:nvPicPr>
          <p:cNvPr id="5" name="Picture 4" descr="RGBCube.png"/>
          <p:cNvPicPr>
            <a:picLocks noChangeAspect="1"/>
          </p:cNvPicPr>
          <p:nvPr/>
        </p:nvPicPr>
        <p:blipFill>
          <a:blip r:embed="rId4"/>
          <a:stretch>
            <a:fillRect/>
          </a:stretch>
        </p:blipFill>
        <p:spPr>
          <a:xfrm>
            <a:off x="1219200" y="3505200"/>
            <a:ext cx="2960813" cy="2514600"/>
          </a:xfrm>
          <a:prstGeom prst="rect">
            <a:avLst/>
          </a:prstGeom>
          <a:ln>
            <a:solidFill>
              <a:schemeClr val="bg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RGB Color Space</a:t>
            </a:r>
            <a:endParaRPr lang="en-US" dirty="0"/>
          </a:p>
        </p:txBody>
      </p:sp>
      <p:pic>
        <p:nvPicPr>
          <p:cNvPr id="2050" name="Picture 2"/>
          <p:cNvPicPr>
            <a:picLocks noChangeAspect="1" noChangeArrowheads="1"/>
          </p:cNvPicPr>
          <p:nvPr/>
        </p:nvPicPr>
        <p:blipFill>
          <a:blip r:embed="rId3"/>
          <a:srcRect/>
          <a:stretch>
            <a:fillRect/>
          </a:stretch>
        </p:blipFill>
        <p:spPr bwMode="auto">
          <a:xfrm>
            <a:off x="1905000" y="1295400"/>
            <a:ext cx="5048250" cy="4803486"/>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from RGB to CMY</a:t>
            </a:r>
            <a:endParaRPr lang="en-US" dirty="0"/>
          </a:p>
        </p:txBody>
      </p:sp>
      <p:sp>
        <p:nvSpPr>
          <p:cNvPr id="3" name="Content Placeholder 2"/>
          <p:cNvSpPr>
            <a:spLocks noGrp="1"/>
          </p:cNvSpPr>
          <p:nvPr>
            <p:ph sz="quarter" idx="1"/>
          </p:nvPr>
        </p:nvSpPr>
        <p:spPr>
          <a:xfrm>
            <a:off x="457200" y="1219200"/>
            <a:ext cx="8229600" cy="990600"/>
          </a:xfrm>
        </p:spPr>
        <p:txBody>
          <a:bodyPr>
            <a:normAutofit/>
          </a:bodyPr>
          <a:lstStyle/>
          <a:p>
            <a:r>
              <a:rPr lang="en-US" dirty="0" smtClean="0"/>
              <a:t>Given a color in normalized RGB space as &lt;R,G,B&gt;, the same color in CMY space is given as &lt;C,M,Y&gt; where</a:t>
            </a:r>
            <a:endParaRPr lang="en-US" dirty="0"/>
          </a:p>
        </p:txBody>
      </p:sp>
      <p:pic>
        <p:nvPicPr>
          <p:cNvPr id="3075" name="Picture 3"/>
          <p:cNvPicPr>
            <a:picLocks noChangeAspect="1" noChangeArrowheads="1"/>
          </p:cNvPicPr>
          <p:nvPr/>
        </p:nvPicPr>
        <p:blipFill>
          <a:blip r:embed="rId3"/>
          <a:srcRect/>
          <a:stretch>
            <a:fillRect/>
          </a:stretch>
        </p:blipFill>
        <p:spPr bwMode="auto">
          <a:xfrm>
            <a:off x="2133600" y="2667000"/>
            <a:ext cx="5000625" cy="241935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CMYK</a:t>
            </a:r>
            <a:endParaRPr lang="en-US" dirty="0"/>
          </a:p>
        </p:txBody>
      </p:sp>
      <p:sp>
        <p:nvSpPr>
          <p:cNvPr id="3" name="Content Placeholder 2"/>
          <p:cNvSpPr>
            <a:spLocks noGrp="1"/>
          </p:cNvSpPr>
          <p:nvPr>
            <p:ph idx="1"/>
          </p:nvPr>
        </p:nvSpPr>
        <p:spPr/>
        <p:txBody>
          <a:bodyPr>
            <a:normAutofit fontScale="92500"/>
          </a:bodyPr>
          <a:lstStyle/>
          <a:p>
            <a:r>
              <a:rPr lang="en-US" dirty="0" smtClean="0"/>
              <a:t>CMYK augments CMY by the addition of a black channel</a:t>
            </a:r>
          </a:p>
          <a:p>
            <a:pPr lvl="1"/>
            <a:r>
              <a:rPr lang="en-US" dirty="0" smtClean="0"/>
              <a:t>CMY and CMYK are mathematically ‘equally expressive’</a:t>
            </a:r>
          </a:p>
          <a:p>
            <a:pPr lvl="1"/>
            <a:r>
              <a:rPr lang="en-US" dirty="0" smtClean="0"/>
              <a:t>Color printers often user 4 or 5 colors</a:t>
            </a:r>
          </a:p>
          <a:p>
            <a:pPr lvl="1"/>
            <a:endParaRPr lang="en-US" dirty="0" smtClean="0"/>
          </a:p>
          <a:p>
            <a:r>
              <a:rPr lang="en-US" dirty="0" smtClean="0"/>
              <a:t>CMYK is of practical benefit</a:t>
            </a:r>
          </a:p>
          <a:p>
            <a:pPr lvl="1"/>
            <a:r>
              <a:rPr lang="en-US" dirty="0" smtClean="0"/>
              <a:t>Conservation of ink.  Many images have large black areas and it is wasteful to mix three pigments to form one black dot.</a:t>
            </a:r>
          </a:p>
          <a:p>
            <a:pPr lvl="1"/>
            <a:r>
              <a:rPr lang="en-US" dirty="0" smtClean="0"/>
              <a:t>Creation of black pixels.  In actual practice, mixing maximal amounts of cyan, magenta and yellow pigments creates a color that is not really black (dark muddy instead).  Black ink is ‘blacker’.</a:t>
            </a:r>
          </a:p>
          <a:p>
            <a:pPr lvl="1"/>
            <a:r>
              <a:rPr lang="en-US" dirty="0" smtClean="0"/>
              <a:t>Creation of crisp edges.  Mixing three colors to create black will also yield blurred edges since the dots may not be precisely aligned with each other.</a:t>
            </a:r>
          </a:p>
        </p:txBody>
      </p:sp>
      <p:sp>
        <p:nvSpPr>
          <p:cNvPr id="4" name="Slide Number Placeholder 3"/>
          <p:cNvSpPr>
            <a:spLocks noGrp="1"/>
          </p:cNvSpPr>
          <p:nvPr>
            <p:ph type="sldNum" sz="quarter" idx="12"/>
          </p:nvPr>
        </p:nvSpPr>
        <p:spPr/>
        <p:txBody>
          <a:bodyPr/>
          <a:lstStyle/>
          <a:p>
            <a:pPr>
              <a:defRPr/>
            </a:pPr>
            <a:fld id="{AD5BAECE-F4D6-48A2-96AA-26B0245878EE}"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from CMY to CMYK</a:t>
            </a:r>
            <a:endParaRPr lang="en-US" dirty="0"/>
          </a:p>
        </p:txBody>
      </p:sp>
      <p:sp>
        <p:nvSpPr>
          <p:cNvPr id="3" name="Content Placeholder 2"/>
          <p:cNvSpPr>
            <a:spLocks noGrp="1"/>
          </p:cNvSpPr>
          <p:nvPr>
            <p:ph sz="quarter" idx="1"/>
          </p:nvPr>
        </p:nvSpPr>
        <p:spPr>
          <a:xfrm>
            <a:off x="457200" y="1219200"/>
            <a:ext cx="8229600" cy="1219200"/>
          </a:xfrm>
        </p:spPr>
        <p:txBody>
          <a:bodyPr>
            <a:normAutofit lnSpcReduction="10000"/>
          </a:bodyPr>
          <a:lstStyle/>
          <a:p>
            <a:r>
              <a:rPr lang="en-US" dirty="0" smtClean="0"/>
              <a:t>Given a color in normalized CMY space as &lt;C’, M’, Y’&gt; the same color in CMYK space is given by Equation 3.2 as &lt;C,M,Y,K&gt; where</a:t>
            </a:r>
            <a:endParaRPr lang="en-US" dirty="0"/>
          </a:p>
        </p:txBody>
      </p:sp>
      <p:sp>
        <p:nvSpPr>
          <p:cNvPr id="5" name="Content Placeholder 2"/>
          <p:cNvSpPr txBox="1">
            <a:spLocks/>
          </p:cNvSpPr>
          <p:nvPr/>
        </p:nvSpPr>
        <p:spPr>
          <a:xfrm>
            <a:off x="533400" y="4419600"/>
            <a:ext cx="8229600" cy="12192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K is</a:t>
            </a:r>
            <a:r>
              <a:rPr kumimoji="0" lang="en-US" sz="2600" b="0" i="0" u="none" strike="noStrike" kern="1200" cap="none" spc="0" normalizeH="0" noProof="0" dirty="0" smtClean="0">
                <a:ln>
                  <a:noFill/>
                </a:ln>
                <a:solidFill>
                  <a:schemeClr val="tx1"/>
                </a:solidFill>
                <a:effectLst/>
                <a:uLnTx/>
                <a:uFillTx/>
                <a:latin typeface="+mn-lt"/>
                <a:ea typeface="+mn-ea"/>
                <a:cs typeface="+mn-cs"/>
              </a:rPr>
              <a:t> a measure of the ‘blackness’ of the color and </a:t>
            </a:r>
            <a:r>
              <a:rPr lang="en-US" sz="2600" dirty="0" smtClean="0"/>
              <a:t>essentially serves as an offset after which the remaining amounts of cyan, magenta and yellow are ‘added’</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a:srcRect/>
          <a:stretch>
            <a:fillRect/>
          </a:stretch>
        </p:blipFill>
        <p:spPr bwMode="auto">
          <a:xfrm>
            <a:off x="457200" y="2819400"/>
            <a:ext cx="8041009" cy="9906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HSB</a:t>
            </a:r>
            <a:endParaRPr lang="en-US" dirty="0"/>
          </a:p>
        </p:txBody>
      </p:sp>
      <p:sp>
        <p:nvSpPr>
          <p:cNvPr id="3" name="Content Placeholder 2"/>
          <p:cNvSpPr>
            <a:spLocks noGrp="1"/>
          </p:cNvSpPr>
          <p:nvPr>
            <p:ph sz="quarter" idx="1"/>
          </p:nvPr>
        </p:nvSpPr>
        <p:spPr/>
        <p:txBody>
          <a:bodyPr/>
          <a:lstStyle/>
          <a:p>
            <a:r>
              <a:rPr lang="en-US" dirty="0" smtClean="0"/>
              <a:t>HSB Color Model</a:t>
            </a:r>
          </a:p>
          <a:p>
            <a:pPr lvl="1"/>
            <a:r>
              <a:rPr lang="en-US" dirty="0" smtClean="0"/>
              <a:t>Decomposes color according to perception rather than according to how it is physically sensed.</a:t>
            </a:r>
          </a:p>
          <a:p>
            <a:pPr lvl="1"/>
            <a:endParaRPr lang="en-US" dirty="0" smtClean="0"/>
          </a:p>
          <a:p>
            <a:pPr lvl="1"/>
            <a:r>
              <a:rPr lang="en-US" dirty="0" smtClean="0"/>
              <a:t>A point within the HSB gamut is </a:t>
            </a:r>
            <a:r>
              <a:rPr lang="en-US" dirty="0" err="1" smtClean="0"/>
              <a:t>deﬁned</a:t>
            </a:r>
            <a:r>
              <a:rPr lang="en-US" dirty="0" smtClean="0"/>
              <a:t> by </a:t>
            </a:r>
          </a:p>
          <a:p>
            <a:pPr lvl="2"/>
            <a:r>
              <a:rPr lang="en-US" dirty="0" smtClean="0"/>
              <a:t>Hue (the chromaticity or pure color)</a:t>
            </a:r>
          </a:p>
          <a:p>
            <a:pPr lvl="2"/>
            <a:r>
              <a:rPr lang="en-US" dirty="0" smtClean="0"/>
              <a:t>Saturation (the vividness or dullness of the color)</a:t>
            </a:r>
          </a:p>
          <a:p>
            <a:pPr lvl="2"/>
            <a:r>
              <a:rPr lang="en-US" dirty="0" smtClean="0"/>
              <a:t>Brightness (the intensity of the color). </a:t>
            </a:r>
          </a:p>
          <a:p>
            <a:pPr lvl="2">
              <a:buNone/>
            </a:pPr>
            <a:endParaRPr lang="en-US" dirty="0" smtClean="0"/>
          </a:p>
        </p:txBody>
      </p:sp>
      <p:pic>
        <p:nvPicPr>
          <p:cNvPr id="4098" name="Picture 2"/>
          <p:cNvPicPr>
            <a:picLocks noChangeAspect="1" noChangeArrowheads="1"/>
          </p:cNvPicPr>
          <p:nvPr/>
        </p:nvPicPr>
        <p:blipFill>
          <a:blip r:embed="rId3"/>
          <a:srcRect/>
          <a:stretch>
            <a:fillRect/>
          </a:stretch>
        </p:blipFill>
        <p:spPr bwMode="auto">
          <a:xfrm>
            <a:off x="1905000" y="4648200"/>
            <a:ext cx="4953000" cy="1411899"/>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98"/>
                                        </p:tgtEl>
                                        <p:attrNameLst>
                                          <p:attrName>style.visibility</p:attrName>
                                        </p:attrNameLst>
                                      </p:cBhvr>
                                      <p:to>
                                        <p:strVal val="visible"/>
                                      </p:to>
                                    </p:set>
                                    <p:anim calcmode="lin" valueType="num">
                                      <p:cBhvr additive="base">
                                        <p:cTn id="35" dur="500" fill="hold"/>
                                        <p:tgtEl>
                                          <p:spTgt spid="4098"/>
                                        </p:tgtEl>
                                        <p:attrNameLst>
                                          <p:attrName>ppt_x</p:attrName>
                                        </p:attrNameLst>
                                      </p:cBhvr>
                                      <p:tavLst>
                                        <p:tav tm="0">
                                          <p:val>
                                            <p:strVal val="#ppt_x"/>
                                          </p:val>
                                        </p:tav>
                                        <p:tav tm="100000">
                                          <p:val>
                                            <p:strVal val="#ppt_x"/>
                                          </p:val>
                                        </p:tav>
                                      </p:tavLst>
                                    </p:anim>
                                    <p:anim calcmode="lin" valueType="num">
                                      <p:cBhvr additive="base">
                                        <p:cTn id="3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and Brightness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Any color can be decomposed into</a:t>
            </a:r>
          </a:p>
          <a:p>
            <a:pPr lvl="1"/>
            <a:r>
              <a:rPr lang="en-US" dirty="0" smtClean="0"/>
              <a:t>A brightness component.  This corresponds to the ‘grayscale’ version of the color</a:t>
            </a:r>
          </a:p>
          <a:p>
            <a:pPr lvl="1"/>
            <a:r>
              <a:rPr lang="en-US" dirty="0" smtClean="0"/>
              <a:t>A color component.  All other information is ‘color’ or ‘</a:t>
            </a:r>
            <a:r>
              <a:rPr lang="en-US" dirty="0" err="1" smtClean="0"/>
              <a:t>chroma</a:t>
            </a:r>
            <a:r>
              <a:rPr lang="en-US" dirty="0" smtClean="0"/>
              <a:t>’</a:t>
            </a:r>
          </a:p>
          <a:p>
            <a:r>
              <a:rPr lang="en-US" dirty="0" smtClean="0"/>
              <a:t>In RGB and CMY space, the brightness and </a:t>
            </a:r>
            <a:r>
              <a:rPr lang="en-US" dirty="0" err="1" smtClean="0"/>
              <a:t>chroma</a:t>
            </a:r>
            <a:r>
              <a:rPr lang="en-US" dirty="0" smtClean="0"/>
              <a:t> are distributed over each of the three components</a:t>
            </a:r>
          </a:p>
          <a:p>
            <a:r>
              <a:rPr lang="en-US" dirty="0" smtClean="0"/>
              <a:t>Other color spaces explicitly divide a color into one brightness dimensions and two </a:t>
            </a:r>
            <a:r>
              <a:rPr lang="en-US" dirty="0" err="1" smtClean="0"/>
              <a:t>chroma</a:t>
            </a:r>
            <a:r>
              <a:rPr lang="en-US" dirty="0" smtClean="0"/>
              <a:t> dimensions</a:t>
            </a:r>
          </a:p>
          <a:p>
            <a:pPr lvl="1"/>
            <a:r>
              <a:rPr lang="en-US" dirty="0" smtClean="0"/>
              <a:t>HSB</a:t>
            </a:r>
          </a:p>
          <a:p>
            <a:pPr lvl="1"/>
            <a:r>
              <a:rPr lang="en-US" dirty="0" smtClean="0"/>
              <a:t>YIQ</a:t>
            </a:r>
          </a:p>
          <a:p>
            <a:pPr lvl="1"/>
            <a:r>
              <a:rPr lang="en-US" dirty="0" err="1" smtClean="0"/>
              <a:t>YCbCr</a:t>
            </a:r>
            <a:r>
              <a:rPr lang="en-US" dirty="0" smtClean="0"/>
              <a:t> </a:t>
            </a:r>
          </a:p>
          <a:p>
            <a:pPr lvl="1"/>
            <a:r>
              <a:rPr lang="en-US" dirty="0" smtClean="0"/>
              <a:t>Others…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HSB Color Model</a:t>
            </a:r>
            <a:endParaRPr lang="en-US" dirty="0"/>
          </a:p>
        </p:txBody>
      </p:sp>
      <p:sp>
        <p:nvSpPr>
          <p:cNvPr id="3" name="Content Placeholder 2"/>
          <p:cNvSpPr>
            <a:spLocks noGrp="1"/>
          </p:cNvSpPr>
          <p:nvPr>
            <p:ph sz="quarter" idx="1"/>
          </p:nvPr>
        </p:nvSpPr>
        <p:spPr>
          <a:xfrm>
            <a:off x="457200" y="1219200"/>
            <a:ext cx="8229600" cy="4953000"/>
          </a:xfrm>
        </p:spPr>
        <p:txBody>
          <a:bodyPr>
            <a:normAutofit/>
          </a:bodyPr>
          <a:lstStyle/>
          <a:p>
            <a:r>
              <a:rPr lang="en-US" dirty="0" smtClean="0"/>
              <a:t>The HSB color space is a cylinder and hence HSB coordinates are given with cylindrical coordinates </a:t>
            </a:r>
          </a:p>
          <a:p>
            <a:pPr lvl="1"/>
            <a:r>
              <a:rPr lang="en-US" dirty="0" smtClean="0"/>
              <a:t>hue=angle, saturation=radius, brightness=height</a:t>
            </a:r>
          </a:p>
          <a:p>
            <a:pPr lvl="1"/>
            <a:r>
              <a:rPr lang="en-US" dirty="0" smtClean="0"/>
              <a:t>Hue is an angular measure [0-360] that is often normalized to be [0-1] where 1 correspond to 360 degrees.</a:t>
            </a:r>
          </a:p>
          <a:p>
            <a:pPr lvl="1"/>
            <a:r>
              <a:rPr lang="en-US" dirty="0" smtClean="0"/>
              <a:t>Saturation is a percentage [0-1]</a:t>
            </a:r>
          </a:p>
          <a:p>
            <a:pPr lvl="1"/>
            <a:r>
              <a:rPr lang="en-US" dirty="0" smtClean="0"/>
              <a:t>Brightness is a percentage [0-1]</a:t>
            </a:r>
          </a:p>
          <a:p>
            <a:pPr lvl="1"/>
            <a:endParaRPr lang="en-US" dirty="0" smtClean="0"/>
          </a:p>
          <a:p>
            <a:r>
              <a:rPr lang="en-US" dirty="0" smtClean="0"/>
              <a:t>Fully saturated colors are the most vivid</a:t>
            </a:r>
          </a:p>
          <a:p>
            <a:r>
              <a:rPr lang="en-US" dirty="0" smtClean="0"/>
              <a:t>Fully de-saturated colors are grayscale (no color)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HSB Color Space</a:t>
            </a:r>
            <a:endParaRPr lang="en-US" dirty="0"/>
          </a:p>
        </p:txBody>
      </p:sp>
      <p:pic>
        <p:nvPicPr>
          <p:cNvPr id="3" name="Picture 2" descr="HSV.png"/>
          <p:cNvPicPr>
            <a:picLocks noChangeAspect="1"/>
          </p:cNvPicPr>
          <p:nvPr/>
        </p:nvPicPr>
        <p:blipFill>
          <a:blip r:embed="rId3"/>
          <a:stretch>
            <a:fillRect/>
          </a:stretch>
        </p:blipFill>
        <p:spPr>
          <a:xfrm>
            <a:off x="1219200" y="1371600"/>
            <a:ext cx="6673694" cy="4419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HSB Comments</a:t>
            </a:r>
            <a:endParaRPr lang="en-US" dirty="0"/>
          </a:p>
        </p:txBody>
      </p:sp>
      <p:sp>
        <p:nvSpPr>
          <p:cNvPr id="3" name="Content Placeholder 2"/>
          <p:cNvSpPr>
            <a:spLocks noGrp="1"/>
          </p:cNvSpPr>
          <p:nvPr>
            <p:ph sz="quarter" idx="1"/>
          </p:nvPr>
        </p:nvSpPr>
        <p:spPr/>
        <p:txBody>
          <a:bodyPr/>
          <a:lstStyle/>
          <a:p>
            <a:r>
              <a:rPr lang="en-US" dirty="0" smtClean="0"/>
              <a:t>Notes on the HSB model</a:t>
            </a:r>
          </a:p>
          <a:p>
            <a:pPr lvl="1"/>
            <a:r>
              <a:rPr lang="en-US" dirty="0" smtClean="0"/>
              <a:t>The center of the cylinder is the grayscale</a:t>
            </a:r>
          </a:p>
          <a:p>
            <a:pPr lvl="1"/>
            <a:r>
              <a:rPr lang="en-US" dirty="0" smtClean="0"/>
              <a:t>Red is given as &lt;0, 1, 1&gt; while gray is given as &lt;0, 0, .5&gt;</a:t>
            </a:r>
          </a:p>
          <a:p>
            <a:pPr lvl="1"/>
            <a:r>
              <a:rPr lang="en-US" dirty="0" smtClean="0"/>
              <a:t>If intensity is zero then what do H and S mean?</a:t>
            </a:r>
          </a:p>
          <a:p>
            <a:pPr lvl="1"/>
            <a:r>
              <a:rPr lang="en-US" dirty="0" smtClean="0"/>
              <a:t>HSB is computationally problematic since hue is cyclic.   A hue value of 0 is equal to a hue value of 1.</a:t>
            </a:r>
          </a:p>
          <a:p>
            <a:pPr lvl="1"/>
            <a:r>
              <a:rPr lang="en-US" dirty="0" smtClean="0"/>
              <a:t>HSB is useful since when filtering an image we often need to process only the brightness band.  Using HSB space we can process only brightness without altering the color.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t>
            </a:r>
            <a:endParaRPr lang="en-US" dirty="0"/>
          </a:p>
        </p:txBody>
      </p:sp>
      <p:sp>
        <p:nvSpPr>
          <p:cNvPr id="3" name="Content Placeholder 2"/>
          <p:cNvSpPr>
            <a:spLocks noGrp="1"/>
          </p:cNvSpPr>
          <p:nvPr>
            <p:ph sz="quarter" idx="1"/>
          </p:nvPr>
        </p:nvSpPr>
        <p:spPr/>
        <p:txBody>
          <a:bodyPr>
            <a:normAutofit/>
          </a:bodyPr>
          <a:lstStyle/>
          <a:p>
            <a:pPr>
              <a:lnSpc>
                <a:spcPct val="90000"/>
              </a:lnSpc>
            </a:pPr>
            <a:r>
              <a:rPr lang="en-US" sz="2400" dirty="0" smtClean="0"/>
              <a:t>The human eye combines 3 primary colors using the 3 different types of cones to discern all visible colors.  This suggests that color is a 3-dimensional entity.</a:t>
            </a:r>
          </a:p>
          <a:p>
            <a:pPr>
              <a:lnSpc>
                <a:spcPct val="90000"/>
              </a:lnSpc>
            </a:pPr>
            <a:endParaRPr lang="en-US" sz="2400" dirty="0" smtClean="0"/>
          </a:p>
          <a:p>
            <a:pPr>
              <a:lnSpc>
                <a:spcPct val="90000"/>
              </a:lnSpc>
            </a:pPr>
            <a:r>
              <a:rPr lang="en-US" sz="2400" dirty="0" smtClean="0"/>
              <a:t>Color Model</a:t>
            </a:r>
          </a:p>
          <a:p>
            <a:pPr lvl="1">
              <a:lnSpc>
                <a:spcPct val="90000"/>
              </a:lnSpc>
            </a:pPr>
            <a:r>
              <a:rPr lang="en-US" sz="2100" dirty="0" smtClean="0"/>
              <a:t>Is an abstract mathematical system for representing color.</a:t>
            </a:r>
          </a:p>
          <a:p>
            <a:pPr lvl="1">
              <a:lnSpc>
                <a:spcPct val="90000"/>
              </a:lnSpc>
            </a:pPr>
            <a:r>
              <a:rPr lang="en-US" sz="2100" dirty="0" smtClean="0"/>
              <a:t>Is a 3 dimensional abstractions.</a:t>
            </a:r>
          </a:p>
          <a:p>
            <a:pPr lvl="1">
              <a:lnSpc>
                <a:spcPct val="90000"/>
              </a:lnSpc>
            </a:pPr>
            <a:r>
              <a:rPr lang="en-US" sz="2100" dirty="0" smtClean="0"/>
              <a:t>Defines three primary colors along three dimensions</a:t>
            </a:r>
          </a:p>
          <a:p>
            <a:pPr lvl="1">
              <a:lnSpc>
                <a:spcPct val="90000"/>
              </a:lnSpc>
            </a:pPr>
            <a:r>
              <a:rPr lang="en-US" sz="2100" dirty="0" smtClean="0"/>
              <a:t>Is typically limited in the range of colors they can represent and hence often can’t represent all colors in the visible spectrum</a:t>
            </a:r>
          </a:p>
          <a:p>
            <a:pPr>
              <a:lnSpc>
                <a:spcPct val="90000"/>
              </a:lnSpc>
            </a:pPr>
            <a:endParaRPr lang="en-US" sz="2400" dirty="0" smtClean="0"/>
          </a:p>
          <a:p>
            <a:pPr>
              <a:lnSpc>
                <a:spcPct val="90000"/>
              </a:lnSpc>
            </a:pPr>
            <a:r>
              <a:rPr lang="en-US" sz="2400" dirty="0" smtClean="0"/>
              <a:t>Gamut or Color Space</a:t>
            </a:r>
          </a:p>
          <a:p>
            <a:pPr lvl="1">
              <a:lnSpc>
                <a:spcPct val="90000"/>
              </a:lnSpc>
            </a:pPr>
            <a:r>
              <a:rPr lang="en-US" sz="2100" dirty="0" smtClean="0"/>
              <a:t>The range of colors that are covered by a color model.</a:t>
            </a:r>
          </a:p>
          <a:p>
            <a:pPr lvl="1">
              <a:lnSpc>
                <a:spcPct val="90000"/>
              </a:lnSpc>
            </a:pPr>
            <a:endParaRPr lang="en-US" sz="21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from RGB to HSB</a:t>
            </a:r>
            <a:endParaRPr lang="en-US" dirty="0"/>
          </a:p>
        </p:txBody>
      </p:sp>
      <p:sp>
        <p:nvSpPr>
          <p:cNvPr id="3" name="Content Placeholder 2"/>
          <p:cNvSpPr>
            <a:spLocks noGrp="1"/>
          </p:cNvSpPr>
          <p:nvPr>
            <p:ph sz="quarter" idx="1"/>
          </p:nvPr>
        </p:nvSpPr>
        <p:spPr>
          <a:xfrm>
            <a:off x="457200" y="1219200"/>
            <a:ext cx="8229600" cy="990600"/>
          </a:xfrm>
        </p:spPr>
        <p:txBody>
          <a:bodyPr>
            <a:normAutofit fontScale="92500"/>
          </a:bodyPr>
          <a:lstStyle/>
          <a:p>
            <a:r>
              <a:rPr lang="en-US" dirty="0" smtClean="0"/>
              <a:t>Given a color in normalized RGB space, the corresponding color in HSB space is given as &lt;H,S,B&gt; where</a:t>
            </a:r>
            <a:endParaRPr lang="en-US" dirty="0"/>
          </a:p>
        </p:txBody>
      </p:sp>
      <p:pic>
        <p:nvPicPr>
          <p:cNvPr id="4" name="Picture 2"/>
          <p:cNvPicPr>
            <a:picLocks noChangeAspect="1" noChangeArrowheads="1"/>
          </p:cNvPicPr>
          <p:nvPr/>
        </p:nvPicPr>
        <p:blipFill>
          <a:blip r:embed="rId3"/>
          <a:srcRect/>
          <a:stretch>
            <a:fillRect/>
          </a:stretch>
        </p:blipFill>
        <p:spPr bwMode="auto">
          <a:xfrm>
            <a:off x="838200" y="2209800"/>
            <a:ext cx="7387332" cy="379095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YIQ Color Model</a:t>
            </a:r>
            <a:endParaRPr lang="en-US" dirty="0"/>
          </a:p>
        </p:txBody>
      </p:sp>
      <p:sp>
        <p:nvSpPr>
          <p:cNvPr id="3" name="Content Placeholder 2"/>
          <p:cNvSpPr>
            <a:spLocks noGrp="1"/>
          </p:cNvSpPr>
          <p:nvPr>
            <p:ph sz="quarter" idx="1"/>
          </p:nvPr>
        </p:nvSpPr>
        <p:spPr>
          <a:xfrm>
            <a:off x="457200" y="1219200"/>
            <a:ext cx="8229600" cy="4648200"/>
          </a:xfrm>
        </p:spPr>
        <p:txBody>
          <a:bodyPr>
            <a:normAutofit fontScale="77500" lnSpcReduction="20000"/>
          </a:bodyPr>
          <a:lstStyle/>
          <a:p>
            <a:r>
              <a:rPr lang="en-US" sz="2800" dirty="0" smtClean="0"/>
              <a:t>Like HSB, YIQ separates color into luminance and color channels</a:t>
            </a:r>
          </a:p>
          <a:p>
            <a:pPr lvl="1"/>
            <a:r>
              <a:rPr lang="en-US" sz="2400" dirty="0" smtClean="0"/>
              <a:t>Y : is the luminance or grayscale component</a:t>
            </a:r>
          </a:p>
          <a:p>
            <a:pPr lvl="1"/>
            <a:r>
              <a:rPr lang="en-US" sz="2400" dirty="0" smtClean="0"/>
              <a:t>I is the </a:t>
            </a:r>
            <a:r>
              <a:rPr lang="en-US" sz="2400" dirty="0" err="1" smtClean="0"/>
              <a:t>inphase</a:t>
            </a:r>
            <a:r>
              <a:rPr lang="en-US" sz="2400" dirty="0" smtClean="0"/>
              <a:t> component (amount of red-green)</a:t>
            </a:r>
          </a:p>
          <a:p>
            <a:pPr lvl="1"/>
            <a:r>
              <a:rPr lang="en-US" sz="2400" dirty="0" smtClean="0"/>
              <a:t>Q is the </a:t>
            </a:r>
            <a:r>
              <a:rPr lang="en-US" sz="2400" dirty="0" err="1" smtClean="0"/>
              <a:t>quadrature</a:t>
            </a:r>
            <a:r>
              <a:rPr lang="en-US" sz="2400" dirty="0" smtClean="0"/>
              <a:t> (amount of blue-yellow)</a:t>
            </a:r>
            <a:r>
              <a:rPr lang="en-US" sz="2000" dirty="0" smtClean="0"/>
              <a:t/>
            </a:r>
            <a:br>
              <a:rPr lang="en-US" sz="2000" dirty="0" smtClean="0"/>
            </a:br>
            <a:endParaRPr lang="en-US" sz="2000" dirty="0" smtClean="0"/>
          </a:p>
          <a:p>
            <a:r>
              <a:rPr lang="en-US" sz="2800" dirty="0" smtClean="0"/>
              <a:t>Used for TV broadcasts – backward compatible with monochrome TV standards</a:t>
            </a:r>
          </a:p>
          <a:p>
            <a:endParaRPr lang="en-US" sz="2800" dirty="0" smtClean="0"/>
          </a:p>
          <a:p>
            <a:r>
              <a:rPr lang="en-US" sz="2800" dirty="0" smtClean="0"/>
              <a:t>Human visual system is more sensitive to changes in </a:t>
            </a:r>
            <a:r>
              <a:rPr lang="en-US" sz="2800" b="1" dirty="0" smtClean="0"/>
              <a:t>intensity</a:t>
            </a:r>
            <a:r>
              <a:rPr lang="en-US" sz="2800" dirty="0" smtClean="0"/>
              <a:t> than in </a:t>
            </a:r>
            <a:r>
              <a:rPr lang="en-US" sz="2800" b="1" dirty="0" smtClean="0"/>
              <a:t>color</a:t>
            </a:r>
            <a:r>
              <a:rPr lang="en-US" sz="2800" dirty="0" smtClean="0"/>
              <a:t> hence in NTSC, the bandwidth of YIQ is 4MHz in Y, 1.5 MHz in I, and 0.6 MHz in Q.</a:t>
            </a:r>
          </a:p>
          <a:p>
            <a:endParaRPr lang="en-US" sz="2800" dirty="0" smtClean="0"/>
          </a:p>
          <a:p>
            <a:r>
              <a:rPr lang="en-US" sz="2800" dirty="0" smtClean="0"/>
              <a:t>The YIQ color space is a rotation and distortion of RGB such that the Y axis lies along the RGB grayscale, the I axis is oriented roughly to red-green and the Q axis to blue-yellow.</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RGB to YIQ</a:t>
            </a:r>
            <a:endParaRPr lang="en-US" dirty="0"/>
          </a:p>
        </p:txBody>
      </p:sp>
      <p:sp>
        <p:nvSpPr>
          <p:cNvPr id="3" name="Content Placeholder 2"/>
          <p:cNvSpPr>
            <a:spLocks noGrp="1"/>
          </p:cNvSpPr>
          <p:nvPr>
            <p:ph sz="quarter" idx="1"/>
          </p:nvPr>
        </p:nvSpPr>
        <p:spPr>
          <a:xfrm>
            <a:off x="457200" y="1219200"/>
            <a:ext cx="8229600" cy="1219200"/>
          </a:xfrm>
        </p:spPr>
        <p:txBody>
          <a:bodyPr/>
          <a:lstStyle/>
          <a:p>
            <a:r>
              <a:rPr lang="en-US" dirty="0" smtClean="0"/>
              <a:t>Given a color in normalized RGB space, the corresponding YIQ color is then given as &lt;Y,I,Q&gt; where</a:t>
            </a:r>
            <a:endParaRPr lang="en-US" dirty="0"/>
          </a:p>
        </p:txBody>
      </p:sp>
      <p:pic>
        <p:nvPicPr>
          <p:cNvPr id="6147" name="Picture 3"/>
          <p:cNvPicPr>
            <a:picLocks noChangeAspect="1" noChangeArrowheads="1"/>
          </p:cNvPicPr>
          <p:nvPr/>
        </p:nvPicPr>
        <p:blipFill>
          <a:blip r:embed="rId3"/>
          <a:srcRect/>
          <a:stretch>
            <a:fillRect/>
          </a:stretch>
        </p:blipFill>
        <p:spPr bwMode="auto">
          <a:xfrm>
            <a:off x="457200" y="2438400"/>
            <a:ext cx="8191500" cy="173355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YIQ comments</a:t>
            </a:r>
            <a:endParaRPr lang="en-US" dirty="0"/>
          </a:p>
        </p:txBody>
      </p:sp>
      <p:sp>
        <p:nvSpPr>
          <p:cNvPr id="3" name="Content Placeholder 2"/>
          <p:cNvSpPr>
            <a:spLocks noGrp="1"/>
          </p:cNvSpPr>
          <p:nvPr>
            <p:ph sz="quarter" idx="1"/>
          </p:nvPr>
        </p:nvSpPr>
        <p:spPr/>
        <p:txBody>
          <a:bodyPr/>
          <a:lstStyle/>
          <a:p>
            <a:r>
              <a:rPr lang="en-US" dirty="0" smtClean="0"/>
              <a:t>Note that the Y value is given as the weighted sum of RGB values such that</a:t>
            </a:r>
          </a:p>
          <a:p>
            <a:pPr lvl="1"/>
            <a:r>
              <a:rPr lang="en-US" dirty="0" smtClean="0"/>
              <a:t>about 60% of the brightness comes from green</a:t>
            </a:r>
          </a:p>
          <a:p>
            <a:pPr lvl="1"/>
            <a:r>
              <a:rPr lang="en-US" dirty="0" smtClean="0"/>
              <a:t>about 30% of the brightness comes from red</a:t>
            </a:r>
          </a:p>
          <a:p>
            <a:pPr lvl="1"/>
            <a:r>
              <a:rPr lang="en-US" dirty="0" smtClean="0"/>
              <a:t>about 10% of the brightness comes from blue</a:t>
            </a:r>
          </a:p>
          <a:p>
            <a:r>
              <a:rPr lang="en-US" dirty="0" smtClean="0"/>
              <a:t>This mirrors the human visual system since there are many more green cones than red and many more red cones than blue</a:t>
            </a:r>
          </a:p>
          <a:p>
            <a:r>
              <a:rPr lang="en-US" dirty="0" smtClean="0"/>
              <a:t>Also note that while Y is in [0, 1] the values of I and Q are NOT in [0,1]</a:t>
            </a:r>
          </a:p>
        </p:txBody>
      </p:sp>
      <p:pic>
        <p:nvPicPr>
          <p:cNvPr id="4" name="Picture 3"/>
          <p:cNvPicPr>
            <a:picLocks noChangeAspect="1" noChangeArrowheads="1"/>
          </p:cNvPicPr>
          <p:nvPr/>
        </p:nvPicPr>
        <p:blipFill>
          <a:blip r:embed="rId3"/>
          <a:srcRect/>
          <a:stretch>
            <a:fillRect/>
          </a:stretch>
        </p:blipFill>
        <p:spPr bwMode="auto">
          <a:xfrm>
            <a:off x="5181600" y="304800"/>
            <a:ext cx="3276600" cy="69342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YCbCr</a:t>
            </a:r>
            <a:r>
              <a:rPr lang="en-US" dirty="0" smtClean="0"/>
              <a:t> Color Model</a:t>
            </a:r>
            <a:endParaRPr lang="en-US" dirty="0"/>
          </a:p>
        </p:txBody>
      </p:sp>
      <p:sp>
        <p:nvSpPr>
          <p:cNvPr id="3" name="Content Placeholder 2"/>
          <p:cNvSpPr>
            <a:spLocks noGrp="1"/>
          </p:cNvSpPr>
          <p:nvPr>
            <p:ph sz="quarter" idx="1"/>
          </p:nvPr>
        </p:nvSpPr>
        <p:spPr/>
        <p:txBody>
          <a:bodyPr/>
          <a:lstStyle/>
          <a:p>
            <a:r>
              <a:rPr lang="en-US" dirty="0" err="1" smtClean="0"/>
              <a:t>YCbCr</a:t>
            </a:r>
            <a:r>
              <a:rPr lang="en-US" dirty="0" smtClean="0"/>
              <a:t> is similar to YIQ : essentially a rotation around the Y axis</a:t>
            </a:r>
          </a:p>
          <a:p>
            <a:pPr lvl="1"/>
            <a:r>
              <a:rPr lang="en-US" dirty="0" smtClean="0"/>
              <a:t>Y is luminance</a:t>
            </a:r>
          </a:p>
          <a:p>
            <a:pPr lvl="1"/>
            <a:r>
              <a:rPr lang="en-US" dirty="0" err="1" smtClean="0"/>
              <a:t>Cb</a:t>
            </a:r>
            <a:r>
              <a:rPr lang="en-US" dirty="0" smtClean="0"/>
              <a:t> is a measure of ‘blueness’</a:t>
            </a:r>
          </a:p>
          <a:p>
            <a:pPr lvl="1"/>
            <a:r>
              <a:rPr lang="en-US" dirty="0" smtClean="0"/>
              <a:t>Cr is a measure of ‘redness’</a:t>
            </a:r>
          </a:p>
          <a:p>
            <a:endParaRPr lang="en-US" dirty="0" smtClean="0"/>
          </a:p>
          <a:p>
            <a:r>
              <a:rPr lang="en-US" dirty="0" smtClean="0"/>
              <a:t>Often called YUV</a:t>
            </a:r>
          </a:p>
          <a:p>
            <a:r>
              <a:rPr lang="en-US" dirty="0" smtClean="0"/>
              <a:t>Used in the JPEG file format and component video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from RGB to </a:t>
            </a:r>
            <a:r>
              <a:rPr lang="en-US" dirty="0" err="1" smtClean="0"/>
              <a:t>YCbCr</a:t>
            </a:r>
            <a:endParaRPr lang="en-US" dirty="0"/>
          </a:p>
        </p:txBody>
      </p:sp>
      <p:sp>
        <p:nvSpPr>
          <p:cNvPr id="3" name="Content Placeholder 2"/>
          <p:cNvSpPr>
            <a:spLocks noGrp="1"/>
          </p:cNvSpPr>
          <p:nvPr>
            <p:ph sz="quarter" idx="1"/>
          </p:nvPr>
        </p:nvSpPr>
        <p:spPr>
          <a:xfrm>
            <a:off x="457200" y="1219200"/>
            <a:ext cx="8229600" cy="1371600"/>
          </a:xfrm>
        </p:spPr>
        <p:txBody>
          <a:bodyPr>
            <a:normAutofit/>
          </a:bodyPr>
          <a:lstStyle/>
          <a:p>
            <a:r>
              <a:rPr lang="en-US" dirty="0" smtClean="0"/>
              <a:t>Given a color in normalized RGB space, the corresponding </a:t>
            </a:r>
            <a:r>
              <a:rPr lang="en-US" b="1" i="1" dirty="0" smtClean="0"/>
              <a:t>8-bit</a:t>
            </a:r>
            <a:r>
              <a:rPr lang="en-US" dirty="0" smtClean="0"/>
              <a:t> </a:t>
            </a:r>
            <a:r>
              <a:rPr lang="en-US" dirty="0" err="1" smtClean="0"/>
              <a:t>YCbCr</a:t>
            </a:r>
            <a:r>
              <a:rPr lang="en-US" dirty="0" smtClean="0"/>
              <a:t> color is given as &lt;Y, </a:t>
            </a:r>
            <a:r>
              <a:rPr lang="en-US" dirty="0" err="1" smtClean="0"/>
              <a:t>Cb</a:t>
            </a:r>
            <a:r>
              <a:rPr lang="en-US" dirty="0" smtClean="0"/>
              <a:t>, Cr&gt; where</a:t>
            </a:r>
            <a:endParaRPr lang="en-US" dirty="0"/>
          </a:p>
        </p:txBody>
      </p:sp>
      <p:pic>
        <p:nvPicPr>
          <p:cNvPr id="7170" name="Picture 2"/>
          <p:cNvPicPr>
            <a:picLocks noChangeAspect="1" noChangeArrowheads="1"/>
          </p:cNvPicPr>
          <p:nvPr/>
        </p:nvPicPr>
        <p:blipFill>
          <a:blip r:embed="rId3"/>
          <a:srcRect/>
          <a:stretch>
            <a:fillRect/>
          </a:stretch>
        </p:blipFill>
        <p:spPr bwMode="auto">
          <a:xfrm>
            <a:off x="685800" y="2743200"/>
            <a:ext cx="7791450" cy="1285875"/>
          </a:xfrm>
          <a:prstGeom prst="rect">
            <a:avLst/>
          </a:prstGeom>
          <a:ln>
            <a:solidFill>
              <a:schemeClr val="tx1"/>
            </a:solid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457200" y="4572000"/>
            <a:ext cx="8229600" cy="114300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Note that Y is in [16, 235]</a:t>
            </a:r>
            <a:r>
              <a:rPr kumimoji="0" lang="en-US" sz="2600" b="0" i="0" u="none" strike="noStrike" kern="1200" cap="none" spc="0" normalizeH="0" noProof="0" dirty="0" smtClean="0">
                <a:ln>
                  <a:noFill/>
                </a:ln>
                <a:solidFill>
                  <a:schemeClr val="tx1"/>
                </a:solidFill>
                <a:effectLst/>
                <a:uLnTx/>
                <a:uFillTx/>
                <a:latin typeface="+mn-lt"/>
                <a:ea typeface="+mn-ea"/>
                <a:cs typeface="+mn-cs"/>
              </a:rPr>
              <a:t> while </a:t>
            </a:r>
            <a:r>
              <a:rPr kumimoji="0" lang="en-US" sz="2600" b="0" i="0" u="none" strike="noStrike" kern="1200" cap="none" spc="0" normalizeH="0" noProof="0" dirty="0" err="1" smtClean="0">
                <a:ln>
                  <a:noFill/>
                </a:ln>
                <a:solidFill>
                  <a:schemeClr val="tx1"/>
                </a:solidFill>
                <a:effectLst/>
                <a:uLnTx/>
                <a:uFillTx/>
                <a:latin typeface="+mn-lt"/>
                <a:ea typeface="+mn-ea"/>
                <a:cs typeface="+mn-cs"/>
              </a:rPr>
              <a:t>Cb</a:t>
            </a:r>
            <a:r>
              <a:rPr kumimoji="0" lang="en-US" sz="2600" b="0" i="0" u="none" strike="noStrike" kern="1200" cap="none" spc="0" normalizeH="0" noProof="0" dirty="0" smtClean="0">
                <a:ln>
                  <a:noFill/>
                </a:ln>
                <a:solidFill>
                  <a:schemeClr val="tx1"/>
                </a:solidFill>
                <a:effectLst/>
                <a:uLnTx/>
                <a:uFillTx/>
                <a:latin typeface="+mn-lt"/>
                <a:ea typeface="+mn-ea"/>
                <a:cs typeface="+mn-cs"/>
              </a:rPr>
              <a:t> and Cr are in [16, 240].  In practice, scaling is often used to convert into the full dynamic range of [0, 255].</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RGB Channels</a:t>
            </a:r>
            <a:endParaRPr lang="en-US" dirty="0"/>
          </a:p>
        </p:txBody>
      </p:sp>
      <p:pic>
        <p:nvPicPr>
          <p:cNvPr id="6150" name="Picture 6"/>
          <p:cNvPicPr>
            <a:picLocks noChangeAspect="1" noChangeArrowheads="1"/>
          </p:cNvPicPr>
          <p:nvPr/>
        </p:nvPicPr>
        <p:blipFill>
          <a:blip r:embed="rId3"/>
          <a:srcRect/>
          <a:stretch>
            <a:fillRect/>
          </a:stretch>
        </p:blipFill>
        <p:spPr bwMode="auto">
          <a:xfrm>
            <a:off x="609600" y="1219200"/>
            <a:ext cx="3276599" cy="2536856"/>
          </a:xfrm>
          <a:prstGeom prst="rect">
            <a:avLst/>
          </a:prstGeom>
          <a:ln>
            <a:solidFill>
              <a:schemeClr val="tx1"/>
            </a:solidFill>
          </a:ln>
          <a:effectLst>
            <a:outerShdw blurRad="292100" dist="139700" dir="2700000" algn="tl" rotWithShape="0">
              <a:srgbClr val="333333">
                <a:alpha val="65000"/>
              </a:srgbClr>
            </a:outerShdw>
          </a:effectLst>
        </p:spPr>
      </p:pic>
      <p:pic>
        <p:nvPicPr>
          <p:cNvPr id="6151" name="Picture 7"/>
          <p:cNvPicPr>
            <a:picLocks noChangeAspect="1" noChangeArrowheads="1"/>
          </p:cNvPicPr>
          <p:nvPr/>
        </p:nvPicPr>
        <p:blipFill>
          <a:blip r:embed="rId4"/>
          <a:srcRect/>
          <a:stretch>
            <a:fillRect/>
          </a:stretch>
        </p:blipFill>
        <p:spPr bwMode="auto">
          <a:xfrm>
            <a:off x="4114800" y="1219200"/>
            <a:ext cx="3276600" cy="2536858"/>
          </a:xfrm>
          <a:prstGeom prst="rect">
            <a:avLst/>
          </a:prstGeom>
          <a:ln>
            <a:solidFill>
              <a:schemeClr val="tx1"/>
            </a:solidFill>
          </a:ln>
          <a:effectLst>
            <a:outerShdw blurRad="292100" dist="139700" dir="2700000" algn="tl" rotWithShape="0">
              <a:srgbClr val="333333">
                <a:alpha val="65000"/>
              </a:srgbClr>
            </a:outerShdw>
          </a:effectLst>
        </p:spPr>
      </p:pic>
      <p:pic>
        <p:nvPicPr>
          <p:cNvPr id="6152" name="Picture 8"/>
          <p:cNvPicPr>
            <a:picLocks noChangeAspect="1" noChangeArrowheads="1"/>
          </p:cNvPicPr>
          <p:nvPr/>
        </p:nvPicPr>
        <p:blipFill>
          <a:blip r:embed="rId5"/>
          <a:srcRect/>
          <a:stretch>
            <a:fillRect/>
          </a:stretch>
        </p:blipFill>
        <p:spPr bwMode="auto">
          <a:xfrm>
            <a:off x="609600" y="3962399"/>
            <a:ext cx="3276600" cy="2536857"/>
          </a:xfrm>
          <a:prstGeom prst="rect">
            <a:avLst/>
          </a:prstGeom>
          <a:ln>
            <a:solidFill>
              <a:schemeClr val="tx1"/>
            </a:solidFill>
          </a:ln>
          <a:effectLst>
            <a:outerShdw blurRad="292100" dist="139700" dir="2700000" algn="tl" rotWithShape="0">
              <a:srgbClr val="333333">
                <a:alpha val="65000"/>
              </a:srgbClr>
            </a:outerShdw>
          </a:effectLst>
        </p:spPr>
      </p:pic>
      <p:pic>
        <p:nvPicPr>
          <p:cNvPr id="6153" name="Picture 9"/>
          <p:cNvPicPr>
            <a:picLocks noChangeAspect="1" noChangeArrowheads="1"/>
          </p:cNvPicPr>
          <p:nvPr/>
        </p:nvPicPr>
        <p:blipFill>
          <a:blip r:embed="rId6"/>
          <a:srcRect/>
          <a:stretch>
            <a:fillRect/>
          </a:stretch>
        </p:blipFill>
        <p:spPr bwMode="auto">
          <a:xfrm>
            <a:off x="4114800" y="3962400"/>
            <a:ext cx="3276600" cy="2536857"/>
          </a:xfrm>
          <a:prstGeom prst="rect">
            <a:avLst/>
          </a:prstGeom>
          <a:ln>
            <a:solidFill>
              <a:schemeClr val="tx1"/>
            </a:solidFill>
          </a:ln>
          <a:effectLst>
            <a:outerShdw blurRad="292100" dist="139700" dir="2700000" algn="tl" rotWithShape="0">
              <a:srgbClr val="333333">
                <a:alpha val="65000"/>
              </a:srgbClr>
            </a:outerShdw>
          </a:effectLst>
        </p:spPr>
      </p:pic>
      <p:graphicFrame>
        <p:nvGraphicFramePr>
          <p:cNvPr id="11" name="Table 10"/>
          <p:cNvGraphicFramePr>
            <a:graphicFrameLocks noGrp="1"/>
          </p:cNvGraphicFramePr>
          <p:nvPr/>
        </p:nvGraphicFramePr>
        <p:xfrm>
          <a:off x="7543800" y="1219200"/>
          <a:ext cx="1295400" cy="614680"/>
        </p:xfrm>
        <a:graphic>
          <a:graphicData uri="http://schemas.openxmlformats.org/drawingml/2006/table">
            <a:tbl>
              <a:tblPr firstRow="1" bandRow="1">
                <a:tableStyleId>{5C22544A-7EE6-4342-B048-85BDC9FD1C3A}</a:tableStyleId>
              </a:tblPr>
              <a:tblGrid>
                <a:gridCol w="647700"/>
                <a:gridCol w="647700"/>
              </a:tblGrid>
              <a:tr h="307340">
                <a:tc>
                  <a:txBody>
                    <a:bodyPr/>
                    <a:lstStyle/>
                    <a:p>
                      <a:pPr algn="ctr"/>
                      <a:r>
                        <a:rPr lang="en-US" sz="1200" b="0" dirty="0" smtClean="0">
                          <a:solidFill>
                            <a:schemeClr val="tx1"/>
                          </a:solidFill>
                        </a:rPr>
                        <a:t>Source</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0" dirty="0" smtClean="0">
                          <a:solidFill>
                            <a:schemeClr val="tx1"/>
                          </a:solidFill>
                        </a:rPr>
                        <a:t>Red</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07340">
                <a:tc>
                  <a:txBody>
                    <a:bodyPr/>
                    <a:lstStyle/>
                    <a:p>
                      <a:pPr algn="ctr"/>
                      <a:r>
                        <a:rPr lang="en-US" sz="1200" b="0" dirty="0" smtClean="0">
                          <a:solidFill>
                            <a:schemeClr val="tx1"/>
                          </a:solidFill>
                        </a:rPr>
                        <a:t>Green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b="0" dirty="0" smtClean="0">
                          <a:solidFill>
                            <a:schemeClr val="tx1"/>
                          </a:solidFill>
                        </a:rPr>
                        <a:t>Blue</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CMY Channels</a:t>
            </a:r>
            <a:endParaRPr lang="en-US" dirty="0"/>
          </a:p>
        </p:txBody>
      </p:sp>
      <p:pic>
        <p:nvPicPr>
          <p:cNvPr id="6150" name="Picture 6"/>
          <p:cNvPicPr>
            <a:picLocks noChangeAspect="1" noChangeArrowheads="1"/>
          </p:cNvPicPr>
          <p:nvPr/>
        </p:nvPicPr>
        <p:blipFill>
          <a:blip r:embed="rId3"/>
          <a:srcRect/>
          <a:stretch>
            <a:fillRect/>
          </a:stretch>
        </p:blipFill>
        <p:spPr bwMode="auto">
          <a:xfrm>
            <a:off x="609600" y="1219200"/>
            <a:ext cx="3276599" cy="2536856"/>
          </a:xfrm>
          <a:prstGeom prst="rect">
            <a:avLst/>
          </a:prstGeom>
          <a:ln>
            <a:solidFill>
              <a:schemeClr val="tx1"/>
            </a:solidFill>
          </a:ln>
          <a:effectLst>
            <a:outerShdw blurRad="292100" dist="139700" dir="2700000" algn="tl" rotWithShape="0">
              <a:srgbClr val="333333">
                <a:alpha val="65000"/>
              </a:srgbClr>
            </a:outerShdw>
          </a:effectLst>
        </p:spPr>
      </p:pic>
      <p:graphicFrame>
        <p:nvGraphicFramePr>
          <p:cNvPr id="11" name="Table 10"/>
          <p:cNvGraphicFramePr>
            <a:graphicFrameLocks noGrp="1"/>
          </p:cNvGraphicFramePr>
          <p:nvPr/>
        </p:nvGraphicFramePr>
        <p:xfrm>
          <a:off x="7543800" y="1219200"/>
          <a:ext cx="1447800" cy="614680"/>
        </p:xfrm>
        <a:graphic>
          <a:graphicData uri="http://schemas.openxmlformats.org/drawingml/2006/table">
            <a:tbl>
              <a:tblPr firstRow="1" bandRow="1">
                <a:tableStyleId>{5C22544A-7EE6-4342-B048-85BDC9FD1C3A}</a:tableStyleId>
              </a:tblPr>
              <a:tblGrid>
                <a:gridCol w="723900"/>
                <a:gridCol w="723900"/>
              </a:tblGrid>
              <a:tr h="307340">
                <a:tc>
                  <a:txBody>
                    <a:bodyPr/>
                    <a:lstStyle/>
                    <a:p>
                      <a:pPr algn="ctr"/>
                      <a:r>
                        <a:rPr lang="en-US" sz="1200" b="0" dirty="0" smtClean="0">
                          <a:solidFill>
                            <a:schemeClr val="tx1"/>
                          </a:solidFill>
                        </a:rPr>
                        <a:t>Source</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0" dirty="0" smtClean="0">
                          <a:solidFill>
                            <a:schemeClr val="tx1"/>
                          </a:solidFill>
                        </a:rPr>
                        <a:t>Cyan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307340">
                <a:tc>
                  <a:txBody>
                    <a:bodyPr/>
                    <a:lstStyle/>
                    <a:p>
                      <a:pPr algn="ctr"/>
                      <a:r>
                        <a:rPr lang="en-US" sz="1200" b="0" dirty="0" smtClean="0">
                          <a:solidFill>
                            <a:schemeClr val="tx1"/>
                          </a:solidFill>
                        </a:rPr>
                        <a:t>Magenta</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a:r>
                        <a:rPr lang="en-US" sz="1200" b="0" dirty="0" smtClean="0">
                          <a:solidFill>
                            <a:schemeClr val="tx1"/>
                          </a:solidFill>
                        </a:rPr>
                        <a:t>Yellow</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pic>
        <p:nvPicPr>
          <p:cNvPr id="7170" name="Picture 2"/>
          <p:cNvPicPr>
            <a:picLocks noChangeAspect="1" noChangeArrowheads="1"/>
          </p:cNvPicPr>
          <p:nvPr/>
        </p:nvPicPr>
        <p:blipFill>
          <a:blip r:embed="rId4"/>
          <a:srcRect/>
          <a:stretch>
            <a:fillRect/>
          </a:stretch>
        </p:blipFill>
        <p:spPr bwMode="auto">
          <a:xfrm>
            <a:off x="4114800" y="1219200"/>
            <a:ext cx="3276600" cy="2536857"/>
          </a:xfrm>
          <a:prstGeom prst="rect">
            <a:avLst/>
          </a:prstGeom>
          <a:ln>
            <a:solidFill>
              <a:schemeClr val="tx1"/>
            </a:solidFill>
          </a:ln>
          <a:effectLst>
            <a:outerShdw blurRad="292100" dist="139700" dir="2700000" algn="tl" rotWithShape="0">
              <a:srgbClr val="333333">
                <a:alpha val="65000"/>
              </a:srgbClr>
            </a:outerShdw>
          </a:effectLst>
        </p:spPr>
      </p:pic>
      <p:pic>
        <p:nvPicPr>
          <p:cNvPr id="7171" name="Picture 3"/>
          <p:cNvPicPr>
            <a:picLocks noChangeAspect="1" noChangeArrowheads="1"/>
          </p:cNvPicPr>
          <p:nvPr/>
        </p:nvPicPr>
        <p:blipFill>
          <a:blip r:embed="rId5"/>
          <a:srcRect/>
          <a:stretch>
            <a:fillRect/>
          </a:stretch>
        </p:blipFill>
        <p:spPr bwMode="auto">
          <a:xfrm>
            <a:off x="609600" y="3962400"/>
            <a:ext cx="3276600" cy="2536857"/>
          </a:xfrm>
          <a:prstGeom prst="rect">
            <a:avLst/>
          </a:prstGeom>
          <a:ln>
            <a:solidFill>
              <a:schemeClr val="tx1"/>
            </a:solidFill>
          </a:ln>
          <a:effectLst>
            <a:outerShdw blurRad="292100" dist="139700" dir="2700000" algn="tl" rotWithShape="0">
              <a:srgbClr val="333333">
                <a:alpha val="65000"/>
              </a:srgbClr>
            </a:outerShdw>
          </a:effectLst>
        </p:spPr>
      </p:pic>
      <p:pic>
        <p:nvPicPr>
          <p:cNvPr id="7172" name="Picture 4"/>
          <p:cNvPicPr>
            <a:picLocks noChangeAspect="1" noChangeArrowheads="1"/>
          </p:cNvPicPr>
          <p:nvPr/>
        </p:nvPicPr>
        <p:blipFill>
          <a:blip r:embed="rId6"/>
          <a:srcRect/>
          <a:stretch>
            <a:fillRect/>
          </a:stretch>
        </p:blipFill>
        <p:spPr bwMode="auto">
          <a:xfrm>
            <a:off x="4114800" y="3962401"/>
            <a:ext cx="3276600" cy="2536857"/>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HSB Channels</a:t>
            </a:r>
            <a:endParaRPr lang="en-US" dirty="0"/>
          </a:p>
        </p:txBody>
      </p:sp>
      <p:pic>
        <p:nvPicPr>
          <p:cNvPr id="6150" name="Picture 6"/>
          <p:cNvPicPr>
            <a:picLocks noChangeAspect="1" noChangeArrowheads="1"/>
          </p:cNvPicPr>
          <p:nvPr/>
        </p:nvPicPr>
        <p:blipFill>
          <a:blip r:embed="rId3"/>
          <a:srcRect/>
          <a:stretch>
            <a:fillRect/>
          </a:stretch>
        </p:blipFill>
        <p:spPr bwMode="auto">
          <a:xfrm>
            <a:off x="609600" y="1219200"/>
            <a:ext cx="3276599" cy="2536856"/>
          </a:xfrm>
          <a:prstGeom prst="rect">
            <a:avLst/>
          </a:prstGeom>
          <a:ln>
            <a:solidFill>
              <a:schemeClr val="tx1"/>
            </a:solidFill>
          </a:ln>
          <a:effectLst>
            <a:outerShdw blurRad="292100" dist="139700" dir="2700000" algn="tl" rotWithShape="0">
              <a:srgbClr val="333333">
                <a:alpha val="65000"/>
              </a:srgbClr>
            </a:outerShdw>
          </a:effectLst>
        </p:spPr>
      </p:pic>
      <p:graphicFrame>
        <p:nvGraphicFramePr>
          <p:cNvPr id="11" name="Table 10"/>
          <p:cNvGraphicFramePr>
            <a:graphicFrameLocks noGrp="1"/>
          </p:cNvGraphicFramePr>
          <p:nvPr/>
        </p:nvGraphicFramePr>
        <p:xfrm>
          <a:off x="7543800" y="1201420"/>
          <a:ext cx="1524000" cy="536713"/>
        </p:xfrm>
        <a:graphic>
          <a:graphicData uri="http://schemas.openxmlformats.org/drawingml/2006/table">
            <a:tbl>
              <a:tblPr firstRow="1" bandRow="1">
                <a:tableStyleId>{5C22544A-7EE6-4342-B048-85BDC9FD1C3A}</a:tableStyleId>
              </a:tblPr>
              <a:tblGrid>
                <a:gridCol w="802105"/>
                <a:gridCol w="721895"/>
              </a:tblGrid>
              <a:tr h="182107">
                <a:tc>
                  <a:txBody>
                    <a:bodyPr/>
                    <a:lstStyle/>
                    <a:p>
                      <a:pPr algn="ctr"/>
                      <a:r>
                        <a:rPr lang="en-US" sz="1000" b="0" dirty="0" smtClean="0">
                          <a:solidFill>
                            <a:schemeClr val="tx1"/>
                          </a:solidFill>
                        </a:rPr>
                        <a:t>Source</a:t>
                      </a:r>
                      <a:endParaRPr 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0" dirty="0" smtClean="0">
                          <a:solidFill>
                            <a:schemeClr val="tx1"/>
                          </a:solidFill>
                        </a:rPr>
                        <a:t>Hue</a:t>
                      </a:r>
                      <a:endParaRPr 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tcPr>
                </a:tc>
              </a:tr>
              <a:tr h="292873">
                <a:tc>
                  <a:txBody>
                    <a:bodyPr/>
                    <a:lstStyle/>
                    <a:p>
                      <a:pPr algn="ctr"/>
                      <a:r>
                        <a:rPr lang="en-US" sz="1000" b="0" dirty="0" smtClean="0">
                          <a:solidFill>
                            <a:schemeClr val="tx1"/>
                          </a:solidFill>
                        </a:rPr>
                        <a:t>Saturation</a:t>
                      </a:r>
                      <a:endParaRPr 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DDEBCF"/>
                        </a:gs>
                        <a:gs pos="50000">
                          <a:srgbClr val="9CB86E"/>
                        </a:gs>
                        <a:gs pos="100000">
                          <a:srgbClr val="156B13"/>
                        </a:gs>
                      </a:gsLst>
                      <a:lin ang="10800000" scaled="1"/>
                      <a:tileRect/>
                    </a:gradFill>
                  </a:tcPr>
                </a:tc>
                <a:tc>
                  <a:txBody>
                    <a:bodyPr/>
                    <a:lstStyle/>
                    <a:p>
                      <a:pPr algn="ctr"/>
                      <a:r>
                        <a:rPr lang="en-US" sz="1000" b="0" dirty="0" smtClean="0">
                          <a:solidFill>
                            <a:schemeClr val="tx1"/>
                          </a:solidFill>
                        </a:rPr>
                        <a:t>Brightness</a:t>
                      </a:r>
                      <a:endParaRPr 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pic>
        <p:nvPicPr>
          <p:cNvPr id="8194" name="Picture 2"/>
          <p:cNvPicPr>
            <a:picLocks noChangeAspect="1" noChangeArrowheads="1"/>
          </p:cNvPicPr>
          <p:nvPr/>
        </p:nvPicPr>
        <p:blipFill>
          <a:blip r:embed="rId4"/>
          <a:srcRect/>
          <a:stretch>
            <a:fillRect/>
          </a:stretch>
        </p:blipFill>
        <p:spPr bwMode="auto">
          <a:xfrm>
            <a:off x="4114800" y="1219200"/>
            <a:ext cx="3247852" cy="2514600"/>
          </a:xfrm>
          <a:prstGeom prst="rect">
            <a:avLst/>
          </a:prstGeom>
          <a:ln>
            <a:solidFill>
              <a:schemeClr val="tx1"/>
            </a:solidFill>
          </a:ln>
          <a:effectLst>
            <a:outerShdw blurRad="292100" dist="139700" dir="2700000" algn="tl" rotWithShape="0">
              <a:srgbClr val="333333">
                <a:alpha val="65000"/>
              </a:srgbClr>
            </a:outerShdw>
          </a:effectLst>
        </p:spPr>
      </p:pic>
      <p:pic>
        <p:nvPicPr>
          <p:cNvPr id="8195" name="Picture 3"/>
          <p:cNvPicPr>
            <a:picLocks noChangeAspect="1" noChangeArrowheads="1"/>
          </p:cNvPicPr>
          <p:nvPr/>
        </p:nvPicPr>
        <p:blipFill>
          <a:blip r:embed="rId5"/>
          <a:srcRect/>
          <a:stretch>
            <a:fillRect/>
          </a:stretch>
        </p:blipFill>
        <p:spPr bwMode="auto">
          <a:xfrm>
            <a:off x="609600" y="3962400"/>
            <a:ext cx="3276600" cy="2536857"/>
          </a:xfrm>
          <a:prstGeom prst="rect">
            <a:avLst/>
          </a:prstGeom>
          <a:ln>
            <a:solidFill>
              <a:schemeClr val="tx1"/>
            </a:solidFill>
          </a:ln>
          <a:effectLst>
            <a:outerShdw blurRad="292100" dist="139700" dir="2700000" algn="tl" rotWithShape="0">
              <a:srgbClr val="333333">
                <a:alpha val="65000"/>
              </a:srgbClr>
            </a:outerShdw>
          </a:effectLst>
        </p:spPr>
      </p:pic>
      <p:pic>
        <p:nvPicPr>
          <p:cNvPr id="8196" name="Picture 4"/>
          <p:cNvPicPr>
            <a:picLocks noChangeAspect="1" noChangeArrowheads="1"/>
          </p:cNvPicPr>
          <p:nvPr/>
        </p:nvPicPr>
        <p:blipFill>
          <a:blip r:embed="rId6"/>
          <a:srcRect/>
          <a:stretch>
            <a:fillRect/>
          </a:stretch>
        </p:blipFill>
        <p:spPr bwMode="auto">
          <a:xfrm>
            <a:off x="4114799" y="3962400"/>
            <a:ext cx="3276601" cy="2536858"/>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YCbCr</a:t>
            </a:r>
            <a:r>
              <a:rPr lang="en-US" dirty="0" smtClean="0"/>
              <a:t> Channels</a:t>
            </a:r>
            <a:endParaRPr lang="en-US" dirty="0"/>
          </a:p>
        </p:txBody>
      </p:sp>
      <p:pic>
        <p:nvPicPr>
          <p:cNvPr id="6150" name="Picture 6"/>
          <p:cNvPicPr>
            <a:picLocks noChangeAspect="1" noChangeArrowheads="1"/>
          </p:cNvPicPr>
          <p:nvPr/>
        </p:nvPicPr>
        <p:blipFill>
          <a:blip r:embed="rId3"/>
          <a:srcRect/>
          <a:stretch>
            <a:fillRect/>
          </a:stretch>
        </p:blipFill>
        <p:spPr bwMode="auto">
          <a:xfrm>
            <a:off x="609600" y="1219200"/>
            <a:ext cx="3276599" cy="2536856"/>
          </a:xfrm>
          <a:prstGeom prst="rect">
            <a:avLst/>
          </a:prstGeom>
          <a:ln>
            <a:solidFill>
              <a:schemeClr val="tx1"/>
            </a:solidFill>
          </a:ln>
          <a:effectLst>
            <a:outerShdw blurRad="292100" dist="139700" dir="2700000" algn="tl" rotWithShape="0">
              <a:srgbClr val="333333">
                <a:alpha val="65000"/>
              </a:srgbClr>
            </a:outerShdw>
          </a:effectLst>
        </p:spPr>
      </p:pic>
      <p:graphicFrame>
        <p:nvGraphicFramePr>
          <p:cNvPr id="11" name="Table 10"/>
          <p:cNvGraphicFramePr>
            <a:graphicFrameLocks noGrp="1"/>
          </p:cNvGraphicFramePr>
          <p:nvPr/>
        </p:nvGraphicFramePr>
        <p:xfrm>
          <a:off x="7543800" y="1201420"/>
          <a:ext cx="1524000" cy="536713"/>
        </p:xfrm>
        <a:graphic>
          <a:graphicData uri="http://schemas.openxmlformats.org/drawingml/2006/table">
            <a:tbl>
              <a:tblPr firstRow="1" bandRow="1">
                <a:tableStyleId>{5C22544A-7EE6-4342-B048-85BDC9FD1C3A}</a:tableStyleId>
              </a:tblPr>
              <a:tblGrid>
                <a:gridCol w="802105"/>
                <a:gridCol w="721895"/>
              </a:tblGrid>
              <a:tr h="182107">
                <a:tc>
                  <a:txBody>
                    <a:bodyPr/>
                    <a:lstStyle/>
                    <a:p>
                      <a:pPr algn="ctr"/>
                      <a:r>
                        <a:rPr lang="en-US" sz="1000" b="0" dirty="0" smtClean="0">
                          <a:solidFill>
                            <a:schemeClr val="tx1"/>
                          </a:solidFill>
                        </a:rPr>
                        <a:t>Source</a:t>
                      </a:r>
                      <a:endParaRPr 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0" dirty="0" smtClean="0">
                          <a:solidFill>
                            <a:schemeClr val="tx1"/>
                          </a:solidFill>
                        </a:rPr>
                        <a:t>Y</a:t>
                      </a:r>
                      <a:endParaRPr 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92873">
                <a:tc>
                  <a:txBody>
                    <a:bodyPr/>
                    <a:lstStyle/>
                    <a:p>
                      <a:pPr algn="ctr"/>
                      <a:r>
                        <a:rPr lang="en-US" sz="1000" b="0" dirty="0" err="1" smtClean="0">
                          <a:solidFill>
                            <a:schemeClr val="tx1"/>
                          </a:solidFill>
                        </a:rPr>
                        <a:t>Cb</a:t>
                      </a:r>
                      <a:endParaRPr 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000" b="0" dirty="0" smtClean="0">
                          <a:solidFill>
                            <a:schemeClr val="tx1"/>
                          </a:solidFill>
                        </a:rPr>
                        <a:t>Cr</a:t>
                      </a:r>
                      <a:endParaRPr 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r>
            </a:tbl>
          </a:graphicData>
        </a:graphic>
      </p:graphicFrame>
      <p:pic>
        <p:nvPicPr>
          <p:cNvPr id="8196" name="Picture 4"/>
          <p:cNvPicPr>
            <a:picLocks noChangeAspect="1" noChangeArrowheads="1"/>
          </p:cNvPicPr>
          <p:nvPr/>
        </p:nvPicPr>
        <p:blipFill>
          <a:blip r:embed="rId4"/>
          <a:srcRect/>
          <a:stretch>
            <a:fillRect/>
          </a:stretch>
        </p:blipFill>
        <p:spPr bwMode="auto">
          <a:xfrm>
            <a:off x="4114800" y="1219200"/>
            <a:ext cx="3276601" cy="2536858"/>
          </a:xfrm>
          <a:prstGeom prst="rect">
            <a:avLst/>
          </a:prstGeom>
          <a:ln>
            <a:solidFill>
              <a:schemeClr val="tx1"/>
            </a:solidFill>
          </a:ln>
          <a:effectLst>
            <a:outerShdw blurRad="292100" dist="139700" dir="2700000" algn="tl" rotWithShape="0">
              <a:srgbClr val="333333">
                <a:alpha val="65000"/>
              </a:srgbClr>
            </a:outerShdw>
          </a:effectLst>
        </p:spPr>
      </p:pic>
      <p:pic>
        <p:nvPicPr>
          <p:cNvPr id="9218" name="Picture 2"/>
          <p:cNvPicPr>
            <a:picLocks noChangeAspect="1" noChangeArrowheads="1"/>
          </p:cNvPicPr>
          <p:nvPr/>
        </p:nvPicPr>
        <p:blipFill>
          <a:blip r:embed="rId5"/>
          <a:srcRect/>
          <a:stretch>
            <a:fillRect/>
          </a:stretch>
        </p:blipFill>
        <p:spPr bwMode="auto">
          <a:xfrm>
            <a:off x="609600" y="3962400"/>
            <a:ext cx="3276600" cy="2536857"/>
          </a:xfrm>
          <a:prstGeom prst="rect">
            <a:avLst/>
          </a:prstGeom>
          <a:ln>
            <a:solidFill>
              <a:schemeClr val="tx1"/>
            </a:solidFill>
          </a:ln>
          <a:effectLst>
            <a:outerShdw blurRad="292100" dist="139700" dir="2700000" algn="tl" rotWithShape="0">
              <a:srgbClr val="333333">
                <a:alpha val="65000"/>
              </a:srgbClr>
            </a:outerShdw>
          </a:effectLst>
        </p:spPr>
      </p:pic>
      <p:pic>
        <p:nvPicPr>
          <p:cNvPr id="9219" name="Picture 3"/>
          <p:cNvPicPr>
            <a:picLocks noChangeAspect="1" noChangeArrowheads="1"/>
          </p:cNvPicPr>
          <p:nvPr/>
        </p:nvPicPr>
        <p:blipFill>
          <a:blip r:embed="rId6"/>
          <a:srcRect/>
          <a:stretch>
            <a:fillRect/>
          </a:stretch>
        </p:blipFill>
        <p:spPr bwMode="auto">
          <a:xfrm>
            <a:off x="4114800" y="3962400"/>
            <a:ext cx="3276600" cy="2536858"/>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Models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Color models can be classified as either additive or subtractive.</a:t>
            </a:r>
          </a:p>
          <a:p>
            <a:endParaRPr lang="en-US" dirty="0" smtClean="0"/>
          </a:p>
          <a:p>
            <a:r>
              <a:rPr lang="en-US" dirty="0" smtClean="0"/>
              <a:t>Additive:</a:t>
            </a:r>
          </a:p>
          <a:p>
            <a:pPr lvl="1"/>
            <a:r>
              <a:rPr lang="en-US" dirty="0" smtClean="0"/>
              <a:t>Assumes that light is used to generate colors.</a:t>
            </a:r>
          </a:p>
          <a:p>
            <a:pPr lvl="1"/>
            <a:r>
              <a:rPr lang="en-US" dirty="0" smtClean="0"/>
              <a:t>Human perception is additive since black is the absence of light and white the presence of all wavelengths of light.</a:t>
            </a:r>
          </a:p>
          <a:p>
            <a:pPr lvl="1"/>
            <a:r>
              <a:rPr lang="en-US" dirty="0" smtClean="0"/>
              <a:t>Devices: computer monitor, LCD screens, projectors</a:t>
            </a:r>
          </a:p>
          <a:p>
            <a:pPr lvl="1"/>
            <a:endParaRPr lang="en-US" dirty="0" smtClean="0"/>
          </a:p>
          <a:p>
            <a:r>
              <a:rPr lang="en-US" dirty="0" smtClean="0"/>
              <a:t>Subtractive:</a:t>
            </a:r>
          </a:p>
          <a:p>
            <a:pPr lvl="1"/>
            <a:r>
              <a:rPr lang="en-US" dirty="0" smtClean="0"/>
              <a:t>Assumes that pigment is used to generate colors.  White light is reflected off of an object which ‘absorbs’ or ‘subtracts’ certain wavelengths.  The viewer then sees the light that is not absorbed.</a:t>
            </a:r>
          </a:p>
          <a:p>
            <a:pPr lvl="1"/>
            <a:r>
              <a:rPr lang="en-US" dirty="0" smtClean="0"/>
              <a:t>The absence of pigment is “white” (blank piece of paper) while the presence of all types of pigment is “black”.</a:t>
            </a:r>
          </a:p>
          <a:p>
            <a:pPr lvl="1"/>
            <a:r>
              <a:rPr lang="en-US" dirty="0" smtClean="0"/>
              <a:t>Devices: painting, pencils, pen, printers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Similarity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Quantifying the difference between two colors</a:t>
            </a:r>
          </a:p>
          <a:p>
            <a:pPr lvl="1"/>
            <a:r>
              <a:rPr lang="en-US" dirty="0" smtClean="0"/>
              <a:t>L1 metric is the taxi-cab distance</a:t>
            </a:r>
          </a:p>
          <a:p>
            <a:pPr lvl="1"/>
            <a:r>
              <a:rPr lang="en-US" dirty="0" smtClean="0"/>
              <a:t>L2 metric is the straight-line distance|</a:t>
            </a:r>
          </a:p>
          <a:p>
            <a:pPr lvl="1"/>
            <a:endParaRPr lang="en-US" dirty="0" smtClean="0"/>
          </a:p>
          <a:p>
            <a:pPr lvl="1"/>
            <a:endParaRPr lang="en-US" dirty="0" smtClean="0"/>
          </a:p>
          <a:p>
            <a:pPr lvl="1">
              <a:buNone/>
            </a:pPr>
            <a:r>
              <a:rPr lang="en-US" dirty="0" smtClean="0"/>
              <a:t/>
            </a:r>
            <a:br>
              <a:rPr lang="en-US" dirty="0" smtClean="0"/>
            </a:br>
            <a:r>
              <a:rPr lang="en-US" dirty="0" smtClean="0"/>
              <a:t/>
            </a:r>
            <a:br>
              <a:rPr lang="en-US" dirty="0" smtClean="0"/>
            </a:br>
            <a:endParaRPr lang="en-US" dirty="0" smtClean="0"/>
          </a:p>
          <a:p>
            <a:r>
              <a:rPr lang="en-US" dirty="0" smtClean="0"/>
              <a:t>Distances are often normalized to the interval [0-1]</a:t>
            </a:r>
          </a:p>
          <a:p>
            <a:pPr lvl="1"/>
            <a:r>
              <a:rPr lang="en-US" dirty="0" smtClean="0"/>
              <a:t>Compute the distance in normalized color space</a:t>
            </a:r>
          </a:p>
          <a:p>
            <a:pPr lvl="1"/>
            <a:r>
              <a:rPr lang="en-US" dirty="0" smtClean="0"/>
              <a:t>Divide by maximum possible distance in that space</a:t>
            </a:r>
          </a:p>
          <a:p>
            <a:pPr lvl="1"/>
            <a:r>
              <a:rPr lang="en-US" dirty="0" smtClean="0"/>
              <a:t>What is the max possible in RGB, CMY, YIQ, </a:t>
            </a:r>
            <a:r>
              <a:rPr lang="en-US" dirty="0" err="1" smtClean="0"/>
              <a:t>YCbCr</a:t>
            </a:r>
            <a:r>
              <a:rPr lang="en-US" dirty="0" smtClean="0"/>
              <a:t>, HSB?</a:t>
            </a:r>
          </a:p>
          <a:p>
            <a:endParaRPr lang="en-US" dirty="0"/>
          </a:p>
        </p:txBody>
      </p:sp>
      <p:pic>
        <p:nvPicPr>
          <p:cNvPr id="10242" name="Picture 2"/>
          <p:cNvPicPr>
            <a:picLocks noChangeAspect="1" noChangeArrowheads="1"/>
          </p:cNvPicPr>
          <p:nvPr/>
        </p:nvPicPr>
        <p:blipFill>
          <a:blip r:embed="rId3"/>
          <a:srcRect/>
          <a:stretch>
            <a:fillRect/>
          </a:stretch>
        </p:blipFill>
        <p:spPr bwMode="auto">
          <a:xfrm>
            <a:off x="1371600" y="2819400"/>
            <a:ext cx="6400800" cy="957288"/>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2"/>
                                        </p:tgtEl>
                                        <p:attrNameLst>
                                          <p:attrName>style.visibility</p:attrName>
                                        </p:attrNameLst>
                                      </p:cBhvr>
                                      <p:to>
                                        <p:strVal val="visible"/>
                                      </p:to>
                                    </p:set>
                                    <p:anim calcmode="lin" valueType="num">
                                      <p:cBhvr additive="base">
                                        <p:cTn id="25" dur="500" fill="hold"/>
                                        <p:tgtEl>
                                          <p:spTgt spid="10242"/>
                                        </p:tgtEl>
                                        <p:attrNameLst>
                                          <p:attrName>ppt_x</p:attrName>
                                        </p:attrNameLst>
                                      </p:cBhvr>
                                      <p:tavLst>
                                        <p:tav tm="0">
                                          <p:val>
                                            <p:strVal val="#ppt_x"/>
                                          </p:val>
                                        </p:tav>
                                        <p:tav tm="100000">
                                          <p:val>
                                            <p:strVal val="#ppt_x"/>
                                          </p:val>
                                        </p:tav>
                                      </p:tavLst>
                                    </p:anim>
                                    <p:anim calcmode="lin" valueType="num">
                                      <p:cBhvr additive="base">
                                        <p:cTn id="26"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Distance in RGB space</a:t>
            </a:r>
            <a:endParaRPr lang="en-US" dirty="0"/>
          </a:p>
        </p:txBody>
      </p:sp>
      <p:pic>
        <p:nvPicPr>
          <p:cNvPr id="5" name="Content Placeholder 4" descr="DistanceMetric.bmp"/>
          <p:cNvPicPr>
            <a:picLocks noGrp="1" noChangeAspect="1"/>
          </p:cNvPicPr>
          <p:nvPr>
            <p:ph idx="1"/>
          </p:nvPr>
        </p:nvPicPr>
        <p:blipFill>
          <a:blip r:embed="rId3"/>
          <a:stretch>
            <a:fillRect/>
          </a:stretch>
        </p:blipFill>
        <p:spPr>
          <a:xfrm>
            <a:off x="1600200" y="1524000"/>
            <a:ext cx="6034617" cy="4525963"/>
          </a:xfrm>
        </p:spPr>
      </p:pic>
      <p:sp>
        <p:nvSpPr>
          <p:cNvPr id="4" name="Slide Number Placeholder 3"/>
          <p:cNvSpPr>
            <a:spLocks noGrp="1"/>
          </p:cNvSpPr>
          <p:nvPr>
            <p:ph type="sldNum" sz="quarter" idx="12"/>
          </p:nvPr>
        </p:nvSpPr>
        <p:spPr/>
        <p:txBody>
          <a:bodyPr/>
          <a:lstStyle/>
          <a:p>
            <a:pPr>
              <a:defRPr/>
            </a:pPr>
            <a:fld id="{AD5BAECE-F4D6-48A2-96AA-26B0245878EE}"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class in Java</a:t>
            </a:r>
            <a:endParaRPr lang="en-US" dirty="0"/>
          </a:p>
        </p:txBody>
      </p:sp>
      <p:sp>
        <p:nvSpPr>
          <p:cNvPr id="3" name="Content Placeholder 2"/>
          <p:cNvSpPr>
            <a:spLocks noGrp="1"/>
          </p:cNvSpPr>
          <p:nvPr>
            <p:ph sz="quarter" idx="1"/>
          </p:nvPr>
        </p:nvSpPr>
        <p:spPr>
          <a:xfrm>
            <a:off x="457200" y="1219200"/>
            <a:ext cx="8229600" cy="1676400"/>
          </a:xfrm>
        </p:spPr>
        <p:txBody>
          <a:bodyPr/>
          <a:lstStyle/>
          <a:p>
            <a:r>
              <a:rPr lang="en-US" dirty="0" smtClean="0"/>
              <a:t>Java has a class named “</a:t>
            </a:r>
            <a:r>
              <a:rPr lang="en-US" dirty="0" err="1" smtClean="0"/>
              <a:t>java.awt.Color</a:t>
            </a:r>
            <a:r>
              <a:rPr lang="en-US" dirty="0" smtClean="0"/>
              <a:t>”</a:t>
            </a:r>
          </a:p>
          <a:p>
            <a:pPr lvl="1"/>
            <a:r>
              <a:rPr lang="en-US" dirty="0" smtClean="0"/>
              <a:t>Is able to represent a color in any color space</a:t>
            </a:r>
          </a:p>
          <a:p>
            <a:pPr lvl="1"/>
            <a:r>
              <a:rPr lang="en-US" dirty="0" smtClean="0"/>
              <a:t>The default color space is RGB</a:t>
            </a:r>
          </a:p>
          <a:p>
            <a:pPr>
              <a:buNone/>
            </a:pPr>
            <a:endParaRPr lang="en-US" dirty="0"/>
          </a:p>
        </p:txBody>
      </p:sp>
      <p:graphicFrame>
        <p:nvGraphicFramePr>
          <p:cNvPr id="4" name="Table 3"/>
          <p:cNvGraphicFramePr>
            <a:graphicFrameLocks noGrp="1"/>
          </p:cNvGraphicFramePr>
          <p:nvPr/>
        </p:nvGraphicFramePr>
        <p:xfrm>
          <a:off x="1600200" y="2819400"/>
          <a:ext cx="6096000" cy="237236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en-US" sz="2800" dirty="0" smtClean="0"/>
                        <a:t>Color</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+Color(r:float,g:float,b:float)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+Color(r:int,g:int,b:int)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a:t>
                      </a:r>
                      <a:r>
                        <a:rPr lang="en-US" dirty="0" err="1" smtClean="0"/>
                        <a:t>getRed</a:t>
                      </a:r>
                      <a:r>
                        <a:rPr lang="en-US" dirty="0" smtClean="0"/>
                        <a:t>():</a:t>
                      </a:r>
                      <a:r>
                        <a:rPr lang="en-US" dirty="0" err="1" smtClean="0"/>
                        <a:t>int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a:t>
                      </a:r>
                      <a:r>
                        <a:rPr lang="en-US" dirty="0" err="1" smtClean="0"/>
                        <a:t>getGreen</a:t>
                      </a:r>
                      <a:r>
                        <a:rPr lang="en-US" dirty="0" smtClean="0"/>
                        <a:t>():</a:t>
                      </a:r>
                      <a:r>
                        <a:rPr lang="en-US" dirty="0" err="1" smtClean="0"/>
                        <a:t>int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a:t>
                      </a:r>
                      <a:r>
                        <a:rPr lang="en-US" dirty="0" err="1" smtClean="0"/>
                        <a:t>getBlue</a:t>
                      </a:r>
                      <a:r>
                        <a:rPr lang="en-US" dirty="0" smtClean="0"/>
                        <a:t>():</a:t>
                      </a:r>
                      <a:r>
                        <a:rPr lang="en-US" dirty="0" err="1" smtClean="0"/>
                        <a:t>int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class</a:t>
            </a:r>
            <a:endParaRPr lang="en-US" dirty="0"/>
          </a:p>
        </p:txBody>
      </p:sp>
      <p:sp>
        <p:nvSpPr>
          <p:cNvPr id="3" name="Content Placeholder 2"/>
          <p:cNvSpPr>
            <a:spLocks noGrp="1"/>
          </p:cNvSpPr>
          <p:nvPr>
            <p:ph sz="quarter" idx="1"/>
          </p:nvPr>
        </p:nvSpPr>
        <p:spPr/>
        <p:txBody>
          <a:bodyPr/>
          <a:lstStyle/>
          <a:p>
            <a:r>
              <a:rPr lang="en-US" dirty="0" smtClean="0"/>
              <a:t>Two constructors:</a:t>
            </a:r>
          </a:p>
          <a:p>
            <a:pPr lvl="1"/>
            <a:r>
              <a:rPr lang="en-US" dirty="0" smtClean="0"/>
              <a:t>Color(float </a:t>
            </a:r>
            <a:r>
              <a:rPr lang="en-US" dirty="0" err="1" smtClean="0"/>
              <a:t>r,float</a:t>
            </a:r>
            <a:r>
              <a:rPr lang="en-US" dirty="0" smtClean="0"/>
              <a:t> </a:t>
            </a:r>
            <a:r>
              <a:rPr lang="en-US" dirty="0" err="1" smtClean="0"/>
              <a:t>g,float</a:t>
            </a:r>
            <a:r>
              <a:rPr lang="en-US" dirty="0" smtClean="0"/>
              <a:t> b): uses normalized coordinates such that r, g, and b are in [0,1].  If the values are outside of [0,1] only the fractional portion is used.</a:t>
            </a:r>
          </a:p>
          <a:p>
            <a:pPr lvl="1"/>
            <a:r>
              <a:rPr lang="en-US" dirty="0" smtClean="0"/>
              <a:t>Color(</a:t>
            </a:r>
            <a:r>
              <a:rPr lang="en-US" dirty="0" err="1" smtClean="0"/>
              <a:t>int</a:t>
            </a:r>
            <a:r>
              <a:rPr lang="en-US" dirty="0" smtClean="0"/>
              <a:t> r, </a:t>
            </a:r>
            <a:r>
              <a:rPr lang="en-US" dirty="0" err="1" smtClean="0"/>
              <a:t>int</a:t>
            </a:r>
            <a:r>
              <a:rPr lang="en-US" dirty="0" smtClean="0"/>
              <a:t> g, </a:t>
            </a:r>
            <a:r>
              <a:rPr lang="en-US" dirty="0" err="1" smtClean="0"/>
              <a:t>int</a:t>
            </a:r>
            <a:r>
              <a:rPr lang="en-US" dirty="0" smtClean="0"/>
              <a:t> b): uses 8-bit coordinates such that r, g, and b are in [0, 255].  Values outside of those ranges are truncated.</a:t>
            </a:r>
          </a:p>
          <a:p>
            <a:pPr lvl="1"/>
            <a:endParaRPr lang="en-US" dirty="0" smtClean="0"/>
          </a:p>
          <a:p>
            <a:r>
              <a:rPr lang="en-US" dirty="0" smtClean="0"/>
              <a:t>Query methods</a:t>
            </a:r>
          </a:p>
          <a:p>
            <a:pPr lvl="1"/>
            <a:r>
              <a:rPr lang="en-US" dirty="0" smtClean="0"/>
              <a:t>The </a:t>
            </a:r>
            <a:r>
              <a:rPr lang="en-US" dirty="0" err="1" smtClean="0"/>
              <a:t>getRed</a:t>
            </a:r>
            <a:r>
              <a:rPr lang="en-US" dirty="0" smtClean="0"/>
              <a:t>, </a:t>
            </a:r>
            <a:r>
              <a:rPr lang="en-US" dirty="0" err="1" smtClean="0"/>
              <a:t>getGreen</a:t>
            </a:r>
            <a:r>
              <a:rPr lang="en-US" dirty="0" smtClean="0"/>
              <a:t> and </a:t>
            </a:r>
            <a:r>
              <a:rPr lang="en-US" dirty="0" err="1" smtClean="0"/>
              <a:t>getBlue</a:t>
            </a:r>
            <a:r>
              <a:rPr lang="en-US" dirty="0" smtClean="0"/>
              <a:t> methods return the red, green, or blue component as an 8-bit value.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imaging.utilities.ColorUtilities</a:t>
            </a:r>
            <a:endParaRPr lang="en-US" dirty="0"/>
          </a:p>
        </p:txBody>
      </p:sp>
      <p:sp>
        <p:nvSpPr>
          <p:cNvPr id="3" name="Content Placeholder 2"/>
          <p:cNvSpPr>
            <a:spLocks noGrp="1"/>
          </p:cNvSpPr>
          <p:nvPr>
            <p:ph sz="quarter" idx="1"/>
          </p:nvPr>
        </p:nvSpPr>
        <p:spPr>
          <a:xfrm>
            <a:off x="457200" y="1219200"/>
            <a:ext cx="8229600" cy="2133600"/>
          </a:xfrm>
        </p:spPr>
        <p:txBody>
          <a:bodyPr>
            <a:normAutofit fontScale="92500"/>
          </a:bodyPr>
          <a:lstStyle/>
          <a:p>
            <a:r>
              <a:rPr lang="en-US" dirty="0" smtClean="0"/>
              <a:t>Consider writing a custom class that processes color information</a:t>
            </a:r>
          </a:p>
          <a:p>
            <a:r>
              <a:rPr lang="en-US" dirty="0" smtClean="0"/>
              <a:t>The </a:t>
            </a:r>
            <a:r>
              <a:rPr lang="en-US" dirty="0" err="1" smtClean="0"/>
              <a:t>ColorUtilities</a:t>
            </a:r>
            <a:r>
              <a:rPr lang="en-US" dirty="0" smtClean="0"/>
              <a:t> class is a collection of static methods to process colors</a:t>
            </a:r>
          </a:p>
          <a:p>
            <a:r>
              <a:rPr lang="en-US" dirty="0" smtClean="0"/>
              <a:t>Consider how to complete and use the following methods</a:t>
            </a:r>
            <a:endParaRPr lang="en-US" dirty="0"/>
          </a:p>
        </p:txBody>
      </p:sp>
      <p:sp>
        <p:nvSpPr>
          <p:cNvPr id="4" name="TextBox 3"/>
          <p:cNvSpPr txBox="1"/>
          <p:nvPr/>
        </p:nvSpPr>
        <p:spPr>
          <a:xfrm>
            <a:off x="457200" y="3581400"/>
            <a:ext cx="8305800" cy="2308324"/>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b="1" dirty="0" smtClean="0">
                <a:latin typeface="Courier New" pitchFamily="49" charset="0"/>
                <a:cs typeface="Courier New" pitchFamily="49" charset="0"/>
              </a:rPr>
              <a:t>package </a:t>
            </a:r>
            <a:r>
              <a:rPr lang="en-US" sz="1600" b="1" dirty="0" err="1" smtClean="0">
                <a:latin typeface="Courier New" pitchFamily="49" charset="0"/>
                <a:cs typeface="Courier New" pitchFamily="49" charset="0"/>
              </a:rPr>
              <a:t>imaging.utilities</a:t>
            </a:r>
            <a:r>
              <a:rPr lang="en-US" sz="1600" b="1" dirty="0" smtClean="0">
                <a:latin typeface="Courier New" pitchFamily="49" charset="0"/>
                <a:cs typeface="Courier New" pitchFamily="49" charset="0"/>
              </a:rPr>
              <a:t>;</a:t>
            </a:r>
          </a:p>
          <a:p>
            <a:endParaRPr lang="en-US" sz="1600" b="1" dirty="0" smtClean="0">
              <a:latin typeface="Courier New" pitchFamily="49" charset="0"/>
              <a:cs typeface="Courier New" pitchFamily="49" charset="0"/>
            </a:endParaRPr>
          </a:p>
          <a:p>
            <a:r>
              <a:rPr lang="en-US" sz="1600" b="1" dirty="0" smtClean="0">
                <a:latin typeface="Courier New" pitchFamily="49" charset="0"/>
                <a:cs typeface="Courier New" pitchFamily="49" charset="0"/>
              </a:rPr>
              <a:t>public class </a:t>
            </a:r>
            <a:r>
              <a:rPr lang="en-US" sz="1600" b="1" dirty="0" err="1" smtClean="0">
                <a:latin typeface="Courier New" pitchFamily="49" charset="0"/>
                <a:cs typeface="Courier New" pitchFamily="49" charset="0"/>
              </a:rPr>
              <a:t>ColorUtilities</a:t>
            </a:r>
            <a:r>
              <a:rPr lang="en-US" sz="1600" b="1" dirty="0" smtClean="0">
                <a:latin typeface="Courier New" pitchFamily="49" charset="0"/>
                <a:cs typeface="Courier New" pitchFamily="49" charset="0"/>
              </a:rPr>
              <a:t> {</a:t>
            </a:r>
          </a:p>
          <a:p>
            <a:r>
              <a:rPr lang="en-US" sz="1600" b="1" dirty="0" smtClean="0">
                <a:latin typeface="Courier New" pitchFamily="49" charset="0"/>
                <a:cs typeface="Courier New" pitchFamily="49" charset="0"/>
              </a:rPr>
              <a:t>  public static float </a:t>
            </a:r>
            <a:r>
              <a:rPr lang="en-US" sz="1600" b="1" dirty="0" err="1" smtClean="0">
                <a:latin typeface="Courier New" pitchFamily="49" charset="0"/>
                <a:cs typeface="Courier New" pitchFamily="49" charset="0"/>
              </a:rPr>
              <a:t>taxiCabDistance</a:t>
            </a:r>
            <a:r>
              <a:rPr lang="en-US" sz="1600" b="1" dirty="0" smtClean="0">
                <a:latin typeface="Courier New" pitchFamily="49" charset="0"/>
                <a:cs typeface="Courier New" pitchFamily="49" charset="0"/>
              </a:rPr>
              <a:t>(Color c1, Color c2) { …</a:t>
            </a:r>
          </a:p>
          <a:p>
            <a:r>
              <a:rPr lang="en-US" sz="1600" b="1" dirty="0" smtClean="0">
                <a:latin typeface="Courier New" pitchFamily="49" charset="0"/>
                <a:cs typeface="Courier New" pitchFamily="49" charset="0"/>
              </a:rPr>
              <a:t>  }</a:t>
            </a:r>
          </a:p>
          <a:p>
            <a:endParaRPr lang="en-US" sz="1600" b="1" dirty="0" smtClean="0">
              <a:latin typeface="Courier New" pitchFamily="49" charset="0"/>
              <a:cs typeface="Courier New" pitchFamily="49" charset="0"/>
            </a:endParaRPr>
          </a:p>
          <a:p>
            <a:r>
              <a:rPr lang="en-US" sz="1600" b="1" dirty="0" smtClean="0">
                <a:latin typeface="Courier New" pitchFamily="49" charset="0"/>
                <a:cs typeface="Courier New" pitchFamily="49" charset="0"/>
              </a:rPr>
              <a:t>  public static float </a:t>
            </a:r>
            <a:r>
              <a:rPr lang="en-US" sz="1600" b="1" dirty="0" err="1" smtClean="0">
                <a:latin typeface="Courier New" pitchFamily="49" charset="0"/>
                <a:cs typeface="Courier New" pitchFamily="49" charset="0"/>
              </a:rPr>
              <a:t>euclidianDistance</a:t>
            </a:r>
            <a:r>
              <a:rPr lang="en-US" sz="1600" b="1" dirty="0" smtClean="0">
                <a:latin typeface="Courier New" pitchFamily="49" charset="0"/>
                <a:cs typeface="Courier New" pitchFamily="49" charset="0"/>
              </a:rPr>
              <a:t>(Color c1, Color c2 { …</a:t>
            </a:r>
          </a:p>
          <a:p>
            <a:r>
              <a:rPr lang="en-US" sz="1600" b="1" dirty="0" smtClean="0">
                <a:latin typeface="Courier New" pitchFamily="49" charset="0"/>
                <a:cs typeface="Courier New" pitchFamily="49" charset="0"/>
              </a:rPr>
              <a:t>  }</a:t>
            </a:r>
          </a:p>
          <a:p>
            <a:r>
              <a:rPr lang="en-US" sz="1600" b="1" dirty="0" smtClean="0">
                <a:latin typeface="Courier New" pitchFamily="49" charset="0"/>
                <a:cs typeface="Courier New"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p:txBody>
          <a:bodyPr/>
          <a:lstStyle/>
          <a:p>
            <a:r>
              <a:rPr lang="en-US" dirty="0" smtClean="0"/>
              <a:t>Additive and Subtractive Color Models</a:t>
            </a:r>
          </a:p>
        </p:txBody>
      </p:sp>
      <p:sp>
        <p:nvSpPr>
          <p:cNvPr id="32771" name="Rectangle 1027"/>
          <p:cNvSpPr>
            <a:spLocks noGrp="1" noChangeArrowheads="1"/>
          </p:cNvSpPr>
          <p:nvPr>
            <p:ph idx="1"/>
          </p:nvPr>
        </p:nvSpPr>
        <p:spPr/>
        <p:txBody>
          <a:bodyPr/>
          <a:lstStyle/>
          <a:p>
            <a:r>
              <a:rPr lang="en-US" dirty="0" smtClean="0"/>
              <a:t>Primary colors of </a:t>
            </a:r>
            <a:r>
              <a:rPr lang="en-US" b="1" i="1" dirty="0" smtClean="0"/>
              <a:t>light</a:t>
            </a:r>
            <a:r>
              <a:rPr lang="en-US" dirty="0" smtClean="0"/>
              <a:t> are additive</a:t>
            </a:r>
          </a:p>
          <a:p>
            <a:pPr lvl="1"/>
            <a:r>
              <a:rPr lang="en-US" dirty="0" smtClean="0"/>
              <a:t>Primary colors are red, green, and blue</a:t>
            </a:r>
          </a:p>
          <a:p>
            <a:pPr lvl="1"/>
            <a:r>
              <a:rPr lang="en-US" dirty="0" smtClean="0"/>
              <a:t>Combining red + green + blue yields white</a:t>
            </a:r>
          </a:p>
          <a:p>
            <a:pPr lvl="1"/>
            <a:r>
              <a:rPr lang="en-US" dirty="0" smtClean="0"/>
              <a:t>No red, green or blue yields black (no light)</a:t>
            </a:r>
          </a:p>
          <a:p>
            <a:pPr lvl="1"/>
            <a:endParaRPr lang="en-US" dirty="0" smtClean="0"/>
          </a:p>
          <a:p>
            <a:r>
              <a:rPr lang="en-US" dirty="0" smtClean="0"/>
              <a:t>Primary colors of </a:t>
            </a:r>
            <a:r>
              <a:rPr lang="en-US" b="1" i="1" dirty="0" smtClean="0"/>
              <a:t>pigment</a:t>
            </a:r>
            <a:r>
              <a:rPr lang="en-US" dirty="0" smtClean="0"/>
              <a:t> are subtractive</a:t>
            </a:r>
          </a:p>
          <a:p>
            <a:pPr lvl="1"/>
            <a:r>
              <a:rPr lang="en-US" dirty="0" smtClean="0"/>
              <a:t>Primary colors are cyan, magenta, and yellow</a:t>
            </a:r>
          </a:p>
          <a:p>
            <a:pPr lvl="1"/>
            <a:r>
              <a:rPr lang="en-US" dirty="0" smtClean="0"/>
              <a:t>Combining cyan + magenta + yellow yields black</a:t>
            </a:r>
          </a:p>
          <a:p>
            <a:pPr lvl="1"/>
            <a:r>
              <a:rPr lang="en-US" dirty="0" smtClean="0"/>
              <a:t>No cyan, magenta or yellow yields white (white paper)</a:t>
            </a:r>
          </a:p>
        </p:txBody>
      </p:sp>
      <p:sp>
        <p:nvSpPr>
          <p:cNvPr id="4" name="Slide Number Placeholder 5"/>
          <p:cNvSpPr>
            <a:spLocks noGrp="1"/>
          </p:cNvSpPr>
          <p:nvPr>
            <p:ph type="sldNum" sz="quarter" idx="12"/>
          </p:nvPr>
        </p:nvSpPr>
        <p:spPr/>
        <p:txBody>
          <a:bodyPr/>
          <a:lstStyle/>
          <a:p>
            <a:pPr>
              <a:defRPr/>
            </a:pPr>
            <a:fld id="{6A9D4A7C-55DE-433A-A3B4-C4A284F86EC6}" type="slidenum">
              <a:rPr lang="en-US"/>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additive="base">
                                        <p:cTn id="11"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 calcmode="lin" valueType="num">
                                      <p:cBhvr additive="base">
                                        <p:cTn id="15"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77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 calcmode="lin" valueType="num">
                                      <p:cBhvr additive="base">
                                        <p:cTn id="19"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5" end="5"/>
                                            </p:txEl>
                                          </p:spTgt>
                                        </p:tgtEl>
                                        <p:attrNameLst>
                                          <p:attrName>style.visibility</p:attrName>
                                        </p:attrNameLst>
                                      </p:cBhvr>
                                      <p:to>
                                        <p:strVal val="visible"/>
                                      </p:to>
                                    </p:set>
                                    <p:anim calcmode="lin" valueType="num">
                                      <p:cBhvr additive="base">
                                        <p:cTn id="25"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771">
                                            <p:txEl>
                                              <p:pRg st="6" end="6"/>
                                            </p:txEl>
                                          </p:spTgt>
                                        </p:tgtEl>
                                        <p:attrNameLst>
                                          <p:attrName>style.visibility</p:attrName>
                                        </p:attrNameLst>
                                      </p:cBhvr>
                                      <p:to>
                                        <p:strVal val="visible"/>
                                      </p:to>
                                    </p:set>
                                    <p:anim calcmode="lin" valueType="num">
                                      <p:cBhvr additive="base">
                                        <p:cTn id="29"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771">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771">
                                            <p:txEl>
                                              <p:pRg st="7" end="7"/>
                                            </p:txEl>
                                          </p:spTgt>
                                        </p:tgtEl>
                                        <p:attrNameLst>
                                          <p:attrName>style.visibility</p:attrName>
                                        </p:attrNameLst>
                                      </p:cBhvr>
                                      <p:to>
                                        <p:strVal val="visible"/>
                                      </p:to>
                                    </p:set>
                                    <p:anim calcmode="lin" valueType="num">
                                      <p:cBhvr additive="base">
                                        <p:cTn id="33"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771">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771">
                                            <p:txEl>
                                              <p:pRg st="8" end="8"/>
                                            </p:txEl>
                                          </p:spTgt>
                                        </p:tgtEl>
                                        <p:attrNameLst>
                                          <p:attrName>style.visibility</p:attrName>
                                        </p:attrNameLst>
                                      </p:cBhvr>
                                      <p:to>
                                        <p:strVal val="visible"/>
                                      </p:to>
                                    </p:set>
                                    <p:anim calcmode="lin" valueType="num">
                                      <p:cBhvr additive="base">
                                        <p:cTn id="37" dur="5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RGB Color Model</a:t>
            </a:r>
            <a:endParaRPr lang="en-US" dirty="0"/>
          </a:p>
        </p:txBody>
      </p:sp>
      <p:sp>
        <p:nvSpPr>
          <p:cNvPr id="3" name="Content Placeholder 2"/>
          <p:cNvSpPr>
            <a:spLocks noGrp="1"/>
          </p:cNvSpPr>
          <p:nvPr>
            <p:ph sz="quarter" idx="1"/>
          </p:nvPr>
        </p:nvSpPr>
        <p:spPr/>
        <p:txBody>
          <a:bodyPr>
            <a:noAutofit/>
          </a:bodyPr>
          <a:lstStyle/>
          <a:p>
            <a:r>
              <a:rPr lang="en-US" sz="1800" dirty="0" smtClean="0"/>
              <a:t>RGB color model </a:t>
            </a:r>
          </a:p>
          <a:p>
            <a:pPr lvl="1"/>
            <a:r>
              <a:rPr lang="en-US" sz="1600" dirty="0" smtClean="0"/>
              <a:t>A common way of representing color in computing systems.</a:t>
            </a:r>
          </a:p>
          <a:p>
            <a:pPr lvl="1"/>
            <a:r>
              <a:rPr lang="en-US" sz="1600" dirty="0" smtClean="0"/>
              <a:t>The RGB model is additive.  </a:t>
            </a:r>
          </a:p>
          <a:p>
            <a:pPr lvl="2"/>
            <a:r>
              <a:rPr lang="en-US" sz="1400" dirty="0" smtClean="0"/>
              <a:t>Uses </a:t>
            </a:r>
            <a:r>
              <a:rPr lang="en-US" sz="1400" dirty="0" smtClean="0">
                <a:solidFill>
                  <a:srgbClr val="FF0000"/>
                </a:solidFill>
              </a:rPr>
              <a:t>red</a:t>
            </a:r>
            <a:r>
              <a:rPr lang="en-US" sz="1400" dirty="0" smtClean="0"/>
              <a:t>, </a:t>
            </a:r>
            <a:r>
              <a:rPr lang="en-US" sz="1400" dirty="0" smtClean="0">
                <a:solidFill>
                  <a:srgbClr val="00B050"/>
                </a:solidFill>
              </a:rPr>
              <a:t>green</a:t>
            </a:r>
            <a:r>
              <a:rPr lang="en-US" sz="1400" dirty="0" smtClean="0"/>
              <a:t>, and </a:t>
            </a:r>
            <a:r>
              <a:rPr lang="en-US" sz="1400" dirty="0" smtClean="0">
                <a:solidFill>
                  <a:srgbClr val="0070C0"/>
                </a:solidFill>
              </a:rPr>
              <a:t>blue</a:t>
            </a:r>
            <a:r>
              <a:rPr lang="en-US" sz="1400" dirty="0" smtClean="0"/>
              <a:t> as the primary colors.</a:t>
            </a:r>
          </a:p>
          <a:p>
            <a:pPr lvl="2"/>
            <a:r>
              <a:rPr lang="en-US" sz="1400" dirty="0" smtClean="0"/>
              <a:t>A color can be obtained by combining different amounts of these three primaries.</a:t>
            </a:r>
          </a:p>
          <a:p>
            <a:pPr lvl="2"/>
            <a:endParaRPr lang="en-US" sz="1400" dirty="0" smtClean="0"/>
          </a:p>
          <a:p>
            <a:r>
              <a:rPr lang="en-US" sz="1800" dirty="0" smtClean="0"/>
              <a:t>Analogy :  </a:t>
            </a:r>
          </a:p>
          <a:p>
            <a:pPr lvl="1"/>
            <a:r>
              <a:rPr lang="en-US" sz="1600" dirty="0" smtClean="0"/>
              <a:t>Consider a </a:t>
            </a:r>
            <a:r>
              <a:rPr lang="en-US" sz="1600" dirty="0" err="1" smtClean="0"/>
              <a:t>ﬂashlight</a:t>
            </a:r>
            <a:r>
              <a:rPr lang="en-US" sz="1600" dirty="0" smtClean="0"/>
              <a:t> that has a slider that chooses the strength of light emitted.  </a:t>
            </a:r>
          </a:p>
          <a:p>
            <a:pPr lvl="2"/>
            <a:r>
              <a:rPr lang="en-US" sz="1400" dirty="0" smtClean="0"/>
              <a:t>Setting the slider to zero, the </a:t>
            </a:r>
            <a:r>
              <a:rPr lang="en-US" sz="1400" dirty="0" err="1" smtClean="0"/>
              <a:t>ﬂashlight</a:t>
            </a:r>
            <a:r>
              <a:rPr lang="en-US" sz="1400" dirty="0" smtClean="0"/>
              <a:t> is turned completely off </a:t>
            </a:r>
          </a:p>
          <a:p>
            <a:pPr lvl="2"/>
            <a:r>
              <a:rPr lang="en-US" sz="1400" dirty="0" smtClean="0"/>
              <a:t>Setting the slider to one, the </a:t>
            </a:r>
            <a:r>
              <a:rPr lang="en-US" sz="1400" dirty="0" err="1" smtClean="0"/>
              <a:t>ﬂashlight</a:t>
            </a:r>
            <a:r>
              <a:rPr lang="en-US" sz="1400" dirty="0" smtClean="0"/>
              <a:t> generates as much light as it is capable of generating. </a:t>
            </a:r>
          </a:p>
          <a:p>
            <a:pPr lvl="2"/>
            <a:endParaRPr lang="en-US" sz="1400" dirty="0" smtClean="0"/>
          </a:p>
          <a:p>
            <a:pPr lvl="1"/>
            <a:r>
              <a:rPr lang="en-US" sz="1600" dirty="0" smtClean="0"/>
              <a:t>Consider three such </a:t>
            </a:r>
            <a:r>
              <a:rPr lang="en-US" sz="1600" dirty="0" err="1" smtClean="0"/>
              <a:t>ﬂashlights</a:t>
            </a:r>
            <a:endParaRPr lang="en-US" sz="1600" dirty="0" smtClean="0"/>
          </a:p>
          <a:p>
            <a:pPr lvl="2"/>
            <a:r>
              <a:rPr lang="en-US" sz="1400" dirty="0" smtClean="0"/>
              <a:t>Each light emits purely red; green; or blue light.</a:t>
            </a:r>
          </a:p>
          <a:p>
            <a:pPr lvl="2"/>
            <a:r>
              <a:rPr lang="en-US" sz="1400" dirty="0" smtClean="0"/>
              <a:t>If all three </a:t>
            </a:r>
            <a:r>
              <a:rPr lang="en-US" sz="1400" dirty="0" err="1" smtClean="0"/>
              <a:t>ﬂashlights</a:t>
            </a:r>
            <a:r>
              <a:rPr lang="en-US" sz="1400" dirty="0" smtClean="0"/>
              <a:t> are aimed at the same spot on a white wall any color can be projected onto the wall by adjusting the slider values on the three lights in different ways.</a:t>
            </a:r>
          </a:p>
          <a:p>
            <a:pPr lvl="3"/>
            <a:r>
              <a:rPr lang="en-US" sz="1200" dirty="0" smtClean="0"/>
              <a:t>If all sliders are set to zero: black</a:t>
            </a:r>
          </a:p>
          <a:p>
            <a:pPr lvl="3"/>
            <a:r>
              <a:rPr lang="en-US" sz="1200" dirty="0" smtClean="0"/>
              <a:t>If all sliders are set to one: white</a:t>
            </a:r>
          </a:p>
          <a:p>
            <a:pPr lvl="3"/>
            <a:r>
              <a:rPr lang="en-US" sz="1200" dirty="0" smtClean="0"/>
              <a:t>if all sliders are set to 0.5: gray</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 calcmode="lin" valueType="num">
                                      <p:cBhvr additive="base">
                                        <p:cTn id="5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 calcmode="lin" valueType="num">
                                      <p:cBhvr additive="base">
                                        <p:cTn id="6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 calcmode="lin" valueType="num">
                                      <p:cBhvr additive="base">
                                        <p:cTn id="6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CMY Color Model</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CMY color model </a:t>
            </a:r>
          </a:p>
          <a:p>
            <a:pPr lvl="1"/>
            <a:r>
              <a:rPr lang="en-US" dirty="0" smtClean="0"/>
              <a:t>A common way of representing color in computing systems.</a:t>
            </a:r>
          </a:p>
          <a:p>
            <a:pPr lvl="1"/>
            <a:r>
              <a:rPr lang="en-US" dirty="0" smtClean="0"/>
              <a:t>The CMY model is subtractive</a:t>
            </a:r>
          </a:p>
          <a:p>
            <a:pPr lvl="2"/>
            <a:r>
              <a:rPr lang="en-US" dirty="0" smtClean="0"/>
              <a:t>Uses </a:t>
            </a:r>
            <a:r>
              <a:rPr lang="en-US" dirty="0" smtClean="0">
                <a:solidFill>
                  <a:srgbClr val="00FFFF"/>
                </a:solidFill>
              </a:rPr>
              <a:t>cyan</a:t>
            </a:r>
            <a:r>
              <a:rPr lang="en-US" dirty="0" smtClean="0"/>
              <a:t>, </a:t>
            </a:r>
            <a:r>
              <a:rPr lang="en-US" dirty="0" smtClean="0">
                <a:solidFill>
                  <a:srgbClr val="FF00FF"/>
                </a:solidFill>
              </a:rPr>
              <a:t>magenta</a:t>
            </a:r>
            <a:r>
              <a:rPr lang="en-US" dirty="0" smtClean="0"/>
              <a:t>, and </a:t>
            </a:r>
            <a:r>
              <a:rPr lang="en-US" dirty="0" smtClean="0">
                <a:solidFill>
                  <a:srgbClr val="D5D000"/>
                </a:solidFill>
              </a:rPr>
              <a:t>yellow</a:t>
            </a:r>
            <a:r>
              <a:rPr lang="en-US" dirty="0" smtClean="0"/>
              <a:t> as the primary colors.</a:t>
            </a:r>
          </a:p>
          <a:p>
            <a:pPr lvl="2"/>
            <a:r>
              <a:rPr lang="en-US" dirty="0" smtClean="0"/>
              <a:t>A color can be obtained by combining different amounts of these three primaries.</a:t>
            </a:r>
          </a:p>
          <a:p>
            <a:pPr lvl="2"/>
            <a:endParaRPr lang="en-US" dirty="0" smtClean="0"/>
          </a:p>
          <a:p>
            <a:r>
              <a:rPr lang="en-US" dirty="0" smtClean="0"/>
              <a:t>Analogy:  </a:t>
            </a:r>
          </a:p>
          <a:p>
            <a:pPr lvl="1"/>
            <a:r>
              <a:rPr lang="en-US" dirty="0" smtClean="0"/>
              <a:t>Consider an artist working with a </a:t>
            </a:r>
            <a:r>
              <a:rPr lang="en-US" dirty="0" err="1" smtClean="0"/>
              <a:t>pallette</a:t>
            </a:r>
            <a:r>
              <a:rPr lang="en-US" dirty="0" smtClean="0"/>
              <a:t> of three paint colors.</a:t>
            </a:r>
          </a:p>
          <a:p>
            <a:pPr lvl="1"/>
            <a:r>
              <a:rPr lang="en-US" dirty="0" smtClean="0"/>
              <a:t>Consider mixing these colors together in various proportions:</a:t>
            </a:r>
          </a:p>
          <a:p>
            <a:pPr lvl="2"/>
            <a:r>
              <a:rPr lang="en-US" dirty="0" smtClean="0"/>
              <a:t>Any color can be generated on the canvas by adjusting the ratio of the pigments in different ways.</a:t>
            </a:r>
          </a:p>
          <a:p>
            <a:pPr lvl="3"/>
            <a:r>
              <a:rPr lang="en-US" dirty="0" smtClean="0"/>
              <a:t>If all pigments are thoroughly mixed together: black</a:t>
            </a:r>
          </a:p>
          <a:p>
            <a:pPr lvl="3"/>
            <a:r>
              <a:rPr lang="en-US" dirty="0" smtClean="0"/>
              <a:t>If all pigments are completely absent: white</a:t>
            </a:r>
          </a:p>
          <a:p>
            <a:pPr lvl="3"/>
            <a:r>
              <a:rPr lang="en-US" dirty="0" smtClean="0"/>
              <a:t>if all pigments are partially present on a white background: gray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a:t>
            </a:r>
            <a:endParaRPr lang="en-US" dirty="0"/>
          </a:p>
        </p:txBody>
      </p:sp>
      <p:pic>
        <p:nvPicPr>
          <p:cNvPr id="1027" name="Picture 3"/>
          <p:cNvPicPr>
            <a:picLocks noChangeAspect="1" noChangeArrowheads="1"/>
          </p:cNvPicPr>
          <p:nvPr/>
        </p:nvPicPr>
        <p:blipFill>
          <a:blip r:embed="rId3"/>
          <a:srcRect/>
          <a:stretch>
            <a:fillRect/>
          </a:stretch>
        </p:blipFill>
        <p:spPr bwMode="auto">
          <a:xfrm>
            <a:off x="685800" y="1371600"/>
            <a:ext cx="7588610" cy="44958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RGB Color Model</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RGB color model</a:t>
            </a:r>
          </a:p>
          <a:p>
            <a:pPr lvl="1"/>
            <a:r>
              <a:rPr lang="en-US" dirty="0" smtClean="0"/>
              <a:t>Color is defined by a 3-tuple that gives the amount of red, green and blue light in the color.</a:t>
            </a:r>
          </a:p>
          <a:p>
            <a:pPr lvl="2"/>
            <a:r>
              <a:rPr lang="en-US" dirty="0" smtClean="0"/>
              <a:t>Red is the first dimension</a:t>
            </a:r>
          </a:p>
          <a:p>
            <a:pPr lvl="2"/>
            <a:r>
              <a:rPr lang="en-US" dirty="0" smtClean="0"/>
              <a:t>Green is the second dimension</a:t>
            </a:r>
          </a:p>
          <a:p>
            <a:pPr lvl="2"/>
            <a:r>
              <a:rPr lang="en-US" dirty="0" smtClean="0"/>
              <a:t>Blue is the third dimension</a:t>
            </a:r>
          </a:p>
          <a:p>
            <a:pPr lvl="2"/>
            <a:endParaRPr lang="en-US" dirty="0" smtClean="0"/>
          </a:p>
          <a:p>
            <a:pPr lvl="1"/>
            <a:r>
              <a:rPr lang="en-US" dirty="0" smtClean="0"/>
              <a:t>The amount of each primary color is often given in normalized form as a value in the range 0 to 1</a:t>
            </a:r>
          </a:p>
          <a:p>
            <a:pPr lvl="2"/>
            <a:r>
              <a:rPr lang="en-US" dirty="0" smtClean="0"/>
              <a:t>0 means “none”</a:t>
            </a:r>
          </a:p>
          <a:p>
            <a:pPr lvl="2"/>
            <a:r>
              <a:rPr lang="en-US" dirty="0" smtClean="0"/>
              <a:t>1 means “maximum amount”</a:t>
            </a:r>
          </a:p>
          <a:p>
            <a:pPr lvl="2"/>
            <a:endParaRPr lang="en-US" dirty="0" smtClean="0"/>
          </a:p>
          <a:p>
            <a:pPr lvl="1"/>
            <a:r>
              <a:rPr lang="en-US" dirty="0" smtClean="0"/>
              <a:t>Examples:</a:t>
            </a:r>
          </a:p>
          <a:p>
            <a:pPr lvl="2"/>
            <a:r>
              <a:rPr lang="en-US" dirty="0" smtClean="0"/>
              <a:t>Red is then given as &lt;1, 0, 0&gt;</a:t>
            </a:r>
          </a:p>
          <a:p>
            <a:pPr lvl="2"/>
            <a:r>
              <a:rPr lang="en-US" dirty="0" smtClean="0"/>
              <a:t>Green is given as &lt;0, 1, 0&gt;</a:t>
            </a:r>
          </a:p>
          <a:p>
            <a:pPr lvl="2"/>
            <a:r>
              <a:rPr lang="en-US" dirty="0" smtClean="0"/>
              <a:t>Blue is given as &lt;0, 0, 1&gt;</a:t>
            </a:r>
          </a:p>
          <a:p>
            <a:pPr lvl="2"/>
            <a:r>
              <a:rPr lang="en-US" dirty="0" smtClean="0"/>
              <a:t>Define yellow, gray, magenta or dark green?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CMY Color Model</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CMY color model is a subtractive model</a:t>
            </a:r>
          </a:p>
          <a:p>
            <a:pPr lvl="1"/>
            <a:r>
              <a:rPr lang="en-US" dirty="0" smtClean="0"/>
              <a:t>Color is defined by a 3-tuple that gives the amount of cyan, magenta and yellow light in the color.</a:t>
            </a:r>
          </a:p>
          <a:p>
            <a:pPr lvl="2"/>
            <a:r>
              <a:rPr lang="en-US" dirty="0" smtClean="0"/>
              <a:t>Cyan is the first dimension</a:t>
            </a:r>
          </a:p>
          <a:p>
            <a:pPr lvl="2"/>
            <a:r>
              <a:rPr lang="en-US" dirty="0" smtClean="0"/>
              <a:t>Magenta is the second dimension</a:t>
            </a:r>
          </a:p>
          <a:p>
            <a:pPr lvl="2"/>
            <a:r>
              <a:rPr lang="en-US" dirty="0" smtClean="0"/>
              <a:t>Yellow is the third dimension</a:t>
            </a:r>
          </a:p>
          <a:p>
            <a:pPr lvl="2"/>
            <a:endParaRPr lang="en-US" dirty="0" smtClean="0"/>
          </a:p>
          <a:p>
            <a:pPr lvl="1"/>
            <a:r>
              <a:rPr lang="en-US" dirty="0" smtClean="0"/>
              <a:t>The amount of each primary color is often given in normalized form as a value in the range 0 to 1</a:t>
            </a:r>
          </a:p>
          <a:p>
            <a:pPr lvl="2"/>
            <a:r>
              <a:rPr lang="en-US" dirty="0" smtClean="0"/>
              <a:t>0 means “none”</a:t>
            </a:r>
          </a:p>
          <a:p>
            <a:pPr lvl="2"/>
            <a:r>
              <a:rPr lang="en-US" dirty="0" smtClean="0"/>
              <a:t>1 means “maximum amount”</a:t>
            </a:r>
          </a:p>
          <a:p>
            <a:pPr lvl="2"/>
            <a:endParaRPr lang="en-US" dirty="0" smtClean="0"/>
          </a:p>
          <a:p>
            <a:pPr lvl="1"/>
            <a:r>
              <a:rPr lang="en-US" dirty="0" smtClean="0"/>
              <a:t>Examples:</a:t>
            </a:r>
          </a:p>
          <a:p>
            <a:pPr lvl="2"/>
            <a:r>
              <a:rPr lang="en-US" dirty="0" smtClean="0"/>
              <a:t>Cyan is then given as &lt;1, 0, 0&gt;</a:t>
            </a:r>
          </a:p>
          <a:p>
            <a:pPr lvl="2"/>
            <a:r>
              <a:rPr lang="en-US" dirty="0" smtClean="0"/>
              <a:t>Magenta is given as &lt;0, 1, 0&gt;</a:t>
            </a:r>
          </a:p>
          <a:p>
            <a:pPr lvl="2"/>
            <a:r>
              <a:rPr lang="en-US" dirty="0" smtClean="0"/>
              <a:t>Yellow is given as &lt;0, 0, 1&gt;</a:t>
            </a:r>
          </a:p>
          <a:p>
            <a:pPr lvl="2"/>
            <a:r>
              <a:rPr lang="en-US" dirty="0" smtClean="0"/>
              <a:t>Define yellow, gray, magenta or dark green?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248</TotalTime>
  <Words>2005</Words>
  <Application>Microsoft Office PowerPoint</Application>
  <PresentationFormat>On-screen Show (4:3)</PresentationFormat>
  <Paragraphs>281</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Origin</vt:lpstr>
      <vt:lpstr>Digital Images</vt:lpstr>
      <vt:lpstr>Color</vt:lpstr>
      <vt:lpstr>Color Models</vt:lpstr>
      <vt:lpstr>Additive and Subtractive Color Models</vt:lpstr>
      <vt:lpstr>RGB Color Model</vt:lpstr>
      <vt:lpstr>CMY Color Model</vt:lpstr>
      <vt:lpstr>Illustration</vt:lpstr>
      <vt:lpstr>RGB Color Model</vt:lpstr>
      <vt:lpstr>CMY Color Model</vt:lpstr>
      <vt:lpstr>CMY</vt:lpstr>
      <vt:lpstr>RGB Color Space</vt:lpstr>
      <vt:lpstr>Conversion from RGB to CMY</vt:lpstr>
      <vt:lpstr>CMYK</vt:lpstr>
      <vt:lpstr>Conversion from CMY to CMYK</vt:lpstr>
      <vt:lpstr>HSB</vt:lpstr>
      <vt:lpstr>Color and Brightness</vt:lpstr>
      <vt:lpstr>HSB Color Model</vt:lpstr>
      <vt:lpstr>HSB Color Space</vt:lpstr>
      <vt:lpstr>HSB Comments</vt:lpstr>
      <vt:lpstr>Conversion from RGB to HSB</vt:lpstr>
      <vt:lpstr>YIQ Color Model</vt:lpstr>
      <vt:lpstr>Converting RGB to YIQ</vt:lpstr>
      <vt:lpstr>YIQ comments</vt:lpstr>
      <vt:lpstr>YCbCr Color Model</vt:lpstr>
      <vt:lpstr>Conversion from RGB to YCbCr</vt:lpstr>
      <vt:lpstr>RGB Channels</vt:lpstr>
      <vt:lpstr>CMY Channels</vt:lpstr>
      <vt:lpstr>HSB Channels</vt:lpstr>
      <vt:lpstr>YCbCr Channels</vt:lpstr>
      <vt:lpstr>Color Similarity</vt:lpstr>
      <vt:lpstr>Color Distance in RGB space</vt:lpstr>
      <vt:lpstr>Color class in Java</vt:lpstr>
      <vt:lpstr>Color class</vt:lpstr>
      <vt:lpstr>imaging.utilities.ColorUtilities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Images</dc:title>
  <dc:creator>Kenny Hunt</dc:creator>
  <cp:lastModifiedBy>kenny</cp:lastModifiedBy>
  <cp:revision>26</cp:revision>
  <dcterms:created xsi:type="dcterms:W3CDTF">2009-02-03T15:53:19Z</dcterms:created>
  <dcterms:modified xsi:type="dcterms:W3CDTF">2010-09-15T13:43:57Z</dcterms:modified>
</cp:coreProperties>
</file>