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4" r:id="rId3"/>
    <p:sldId id="285" r:id="rId4"/>
    <p:sldId id="260" r:id="rId5"/>
    <p:sldId id="291" r:id="rId6"/>
    <p:sldId id="261" r:id="rId7"/>
    <p:sldId id="262" r:id="rId8"/>
    <p:sldId id="286" r:id="rId9"/>
    <p:sldId id="264" r:id="rId10"/>
    <p:sldId id="265" r:id="rId11"/>
    <p:sldId id="287" r:id="rId12"/>
    <p:sldId id="289" r:id="rId13"/>
    <p:sldId id="267" r:id="rId14"/>
    <p:sldId id="269" r:id="rId15"/>
    <p:sldId id="288" r:id="rId16"/>
    <p:sldId id="272" r:id="rId17"/>
    <p:sldId id="290" r:id="rId18"/>
    <p:sldId id="274" r:id="rId19"/>
    <p:sldId id="292" r:id="rId20"/>
    <p:sldId id="275" r:id="rId21"/>
    <p:sldId id="276" r:id="rId22"/>
    <p:sldId id="293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3024E-9722-49B3-A453-E7CFF025CFC4}" type="datetimeFigureOut">
              <a:rPr lang="en-US" smtClean="0"/>
              <a:pPr/>
              <a:t>8/29/16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A247F-407F-4CF1-89C2-B7FDC7F0C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7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A247F-407F-4CF1-89C2-B7FDC7F0CC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0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36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A247F-407F-4CF1-89C2-B7FDC7F0CC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40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A247F-407F-4CF1-89C2-B7FDC7F0CC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71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08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8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A247F-407F-4CF1-89C2-B7FDC7F0CC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86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A247F-407F-4CF1-89C2-B7FDC7F0CC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68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A247F-407F-4CF1-89C2-B7FDC7F0CC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39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95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32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A247F-407F-4CF1-89C2-B7FDC7F0CC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5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5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A247F-407F-4CF1-89C2-B7FDC7F0CC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2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6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A247F-407F-4CF1-89C2-B7FDC7F0CC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8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2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A247F-407F-4CF1-89C2-B7FDC7F0CC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39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6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8/29/16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8/29/16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8/29/16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Optics and Human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physics of light</a:t>
            </a:r>
            <a:endParaRPr lang="en-US" dirty="0"/>
          </a:p>
        </p:txBody>
      </p:sp>
      <p:sp>
        <p:nvSpPr>
          <p:cNvPr id="3074" name="AutoShape 2" descr="File:Eye-diagram b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File:Eye-diagram b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upload.wikimedia.org/wikipedia/commons/thumb/b/b1/Eye-diagram_bg.svg/725px-Eye-diagram_bg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3781376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14400" y="62484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http://commons.wikimedia.org/wiki/File:Eye-diagram_bg.svg </a:t>
            </a:r>
            <a:endParaRPr lang="en-US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Eye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B80D-5E03-470B-AA73-EF0EFD99217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Schematic_diagram_of_the_human_eye_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95" y="914400"/>
            <a:ext cx="5388411" cy="547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Rods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Approximately 100-150 million rods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Non-uniform distribution across the retina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Sensitive to low-light levels (</a:t>
            </a:r>
            <a:r>
              <a:rPr lang="en-US" sz="2400" dirty="0" err="1" smtClean="0">
                <a:solidFill>
                  <a:schemeClr val="tx1"/>
                </a:solidFill>
              </a:rPr>
              <a:t>scotopic</a:t>
            </a:r>
            <a:r>
              <a:rPr lang="en-US" sz="2400" dirty="0" smtClean="0">
                <a:solidFill>
                  <a:schemeClr val="tx1"/>
                </a:solidFill>
              </a:rPr>
              <a:t> vision)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Lower resolution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/>
              <a:t>Cones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Approximately 6-7 million cones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Sensitive to higher-light levels (</a:t>
            </a:r>
            <a:r>
              <a:rPr lang="en-US" sz="2400" dirty="0" err="1" smtClean="0">
                <a:solidFill>
                  <a:schemeClr val="tx1"/>
                </a:solidFill>
              </a:rPr>
              <a:t>photopic</a:t>
            </a:r>
            <a:r>
              <a:rPr lang="en-US" sz="2400" dirty="0" smtClean="0">
                <a:solidFill>
                  <a:schemeClr val="tx1"/>
                </a:solidFill>
              </a:rPr>
              <a:t> vision)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High resolution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Detect color by the use of 3 different kinds of cones each of which is sensitive to red, green, or blue frequencies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Red (L cone) : 564-580 nm wavelengths (65% of all cones)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Green (M cone) : 534-545 nm wavelengths (30% of all cones)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Blue (S cone) : 420-440 nm wavelengths (5% of all cones)</a:t>
            </a:r>
            <a:endParaRPr lang="en-US" sz="21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ECA538F0-523A-404A-92FE-94555615F5A5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Cone (LMS) and Rod (R) responses</a:t>
            </a:r>
            <a:endParaRPr lang="en-US" dirty="0"/>
          </a:p>
        </p:txBody>
      </p:sp>
      <p:sp>
        <p:nvSpPr>
          <p:cNvPr id="22530" name="AutoShape 2" descr="File:Cone-respons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File:Cone-respons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Cone-respon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0"/>
            <a:ext cx="7289530" cy="45851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4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http://en.wikipedia.org/wiki/File:Cone-response.svg</a:t>
            </a:r>
            <a:endParaRPr lang="en-US" sz="1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ECA538F0-523A-404A-92FE-94555615F5A5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Photoreceptor density across retina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9D60-B07E-4001-B5D6-DAAF9FA649A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4" descr="RodConeDens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447800"/>
            <a:ext cx="6248400" cy="4394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between rods and cones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B80D-5E03-470B-AA73-EF0EFD992173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905000"/>
          <a:ext cx="800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Rods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Used for night vision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for day vision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Loss causes night blindness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 causes legal blindness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spatial resolution with higher noise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spatial resolution with lower noise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present in fovea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Concentrated in fovea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Slower time response to light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Quicker time response to light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 type of photosensitive</a:t>
                      </a:r>
                      <a:r>
                        <a:rPr lang="en-US" baseline="0" dirty="0" smtClean="0"/>
                        <a:t> pigment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Three types of photosensitive pigment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Emphasis</a:t>
                      </a:r>
                      <a:r>
                        <a:rPr lang="en-US" baseline="0" dirty="0" smtClean="0"/>
                        <a:t> on</a:t>
                      </a:r>
                      <a:r>
                        <a:rPr lang="en-US" dirty="0" smtClean="0"/>
                        <a:t> motion detection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Emphasis</a:t>
                      </a:r>
                      <a:r>
                        <a:rPr lang="en-US" baseline="0" dirty="0" smtClean="0"/>
                        <a:t> on detecting fine detail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and Human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Chromatic light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has a color component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Achromatic light</a:t>
            </a:r>
            <a:r>
              <a:rPr 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has no color component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has only one property – intensity</a:t>
            </a:r>
          </a:p>
          <a:p>
            <a:pPr lvl="1">
              <a:lnSpc>
                <a:spcPct val="9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2400" b="1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ECA538F0-523A-404A-92FE-94555615F5A5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Visual Perception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Light intensity</a:t>
            </a:r>
            <a:r>
              <a:rPr lang="en-US" sz="2800" i="0" dirty="0" smtClean="0"/>
              <a:t>:</a:t>
            </a:r>
            <a:endParaRPr lang="en-US" sz="2800" b="1" i="0" baseline="30000" dirty="0" smtClean="0"/>
          </a:p>
          <a:p>
            <a:pPr lvl="1"/>
            <a:r>
              <a:rPr lang="en-US" sz="2500" dirty="0" smtClean="0">
                <a:solidFill>
                  <a:schemeClr val="tx1"/>
                </a:solidFill>
              </a:rPr>
              <a:t>The lowest (darkest) perceptible intensity is the </a:t>
            </a:r>
            <a:r>
              <a:rPr lang="en-US" sz="2500" i="0" dirty="0" err="1" smtClean="0">
                <a:solidFill>
                  <a:schemeClr val="tx1"/>
                </a:solidFill>
              </a:rPr>
              <a:t>scotopic</a:t>
            </a:r>
            <a:r>
              <a:rPr lang="en-US" sz="2500" i="0" dirty="0" smtClean="0">
                <a:solidFill>
                  <a:schemeClr val="tx1"/>
                </a:solidFill>
              </a:rPr>
              <a:t> </a:t>
            </a:r>
            <a:r>
              <a:rPr lang="en-US" sz="2500" i="0" dirty="0">
                <a:solidFill>
                  <a:schemeClr val="tx1"/>
                </a:solidFill>
              </a:rPr>
              <a:t>threshold </a:t>
            </a:r>
            <a:endParaRPr lang="en-US" sz="2500" i="0" dirty="0" smtClean="0">
              <a:solidFill>
                <a:schemeClr val="tx1"/>
              </a:solidFill>
            </a:endParaRPr>
          </a:p>
          <a:p>
            <a:pPr lvl="1"/>
            <a:r>
              <a:rPr lang="en-US" sz="2500" dirty="0" smtClean="0">
                <a:solidFill>
                  <a:schemeClr val="tx1"/>
                </a:solidFill>
              </a:rPr>
              <a:t>The highest (brightest) perceptible intensity is the </a:t>
            </a:r>
            <a:r>
              <a:rPr lang="en-US" sz="2500" i="0" dirty="0" smtClean="0">
                <a:solidFill>
                  <a:schemeClr val="tx1"/>
                </a:solidFill>
              </a:rPr>
              <a:t>glare </a:t>
            </a:r>
            <a:r>
              <a:rPr lang="en-US" sz="2500" i="0" dirty="0">
                <a:solidFill>
                  <a:schemeClr val="tx1"/>
                </a:solidFill>
              </a:rPr>
              <a:t>limit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difference between these two levels is on the order of 10</a:t>
            </a:r>
            <a:r>
              <a:rPr lang="en-US" sz="2400" baseline="30000" dirty="0" smtClean="0">
                <a:solidFill>
                  <a:schemeClr val="tx1"/>
                </a:solidFill>
              </a:rPr>
              <a:t>10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We can’t </a:t>
            </a:r>
            <a:r>
              <a:rPr lang="en-US" sz="2400" dirty="0">
                <a:solidFill>
                  <a:schemeClr val="tx1"/>
                </a:solidFill>
              </a:rPr>
              <a:t>discriminate all these intensities at the same time</a:t>
            </a:r>
            <a:r>
              <a:rPr lang="en-US" sz="2400" i="0" dirty="0">
                <a:solidFill>
                  <a:schemeClr val="tx1"/>
                </a:solidFill>
              </a:rPr>
              <a:t>!  We adjust to an average value </a:t>
            </a:r>
            <a:r>
              <a:rPr lang="en-US" sz="2400" i="0" dirty="0" smtClean="0">
                <a:solidFill>
                  <a:schemeClr val="tx1"/>
                </a:solidFill>
              </a:rPr>
              <a:t>of </a:t>
            </a:r>
            <a:r>
              <a:rPr lang="en-US" sz="2400" dirty="0" smtClean="0">
                <a:solidFill>
                  <a:schemeClr val="tx1"/>
                </a:solidFill>
              </a:rPr>
              <a:t>light intensities </a:t>
            </a:r>
            <a:r>
              <a:rPr lang="en-US" sz="2400" i="0" dirty="0" smtClean="0">
                <a:solidFill>
                  <a:schemeClr val="tx1"/>
                </a:solidFill>
              </a:rPr>
              <a:t>and </a:t>
            </a:r>
            <a:r>
              <a:rPr lang="en-US" sz="2400" i="0" dirty="0">
                <a:solidFill>
                  <a:schemeClr val="tx1"/>
                </a:solidFill>
              </a:rPr>
              <a:t>then discriminate around the average.</a:t>
            </a:r>
          </a:p>
          <a:p>
            <a:pPr>
              <a:buFont typeface="Wingdings" pitchFamily="2" charset="2"/>
              <a:buNone/>
            </a:pPr>
            <a:endParaRPr lang="en-US" sz="2800" i="0" dirty="0"/>
          </a:p>
          <a:p>
            <a:r>
              <a:rPr lang="en-US" sz="2800" i="0" dirty="0" smtClean="0"/>
              <a:t>Log compression. </a:t>
            </a:r>
          </a:p>
          <a:p>
            <a:pPr lvl="1"/>
            <a:r>
              <a:rPr lang="en-US" sz="2500" dirty="0" smtClean="0"/>
              <a:t>Experimental results show that the relationship between the perceived amount of light and the actual amount of light in a scene are generally related logarithmically. </a:t>
            </a:r>
          </a:p>
          <a:p>
            <a:pPr lvl="2"/>
            <a:r>
              <a:rPr lang="en-US" sz="2100" dirty="0" smtClean="0"/>
              <a:t>The human visual system perceives brightness as the logarithm of the actual light intensity and interprets the image accordingly. </a:t>
            </a:r>
          </a:p>
          <a:p>
            <a:pPr lvl="2"/>
            <a:r>
              <a:rPr lang="en-US" sz="2100" dirty="0" smtClean="0"/>
              <a:t>Consider, for example, a bright light source that is approximately 6times brighter than another.  The eye will perceive the brighter light as approximately twice the brightness of the darker.</a:t>
            </a:r>
            <a:endParaRPr lang="en-US" sz="2100" i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E229-2174-4181-B15D-D845138E402B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 Adaptation</a:t>
            </a:r>
            <a:endParaRPr lang="en-US" dirty="0"/>
          </a:p>
        </p:txBody>
      </p:sp>
      <p:pic>
        <p:nvPicPr>
          <p:cNvPr id="3" name="Picture 2" descr="BrightnessAdapt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254" y="1371600"/>
            <a:ext cx="4841278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00200"/>
            <a:ext cx="3200400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Actual light intensity is (basically) log-compressed for perception. </a:t>
            </a:r>
          </a:p>
          <a:p>
            <a:endParaRPr lang="en-US" sz="1600" dirty="0" smtClean="0"/>
          </a:p>
          <a:p>
            <a:r>
              <a:rPr lang="en-US" sz="1600" dirty="0" smtClean="0"/>
              <a:t>Human vision can see light between the glare limit and </a:t>
            </a:r>
            <a:r>
              <a:rPr lang="en-US" sz="1600" dirty="0" err="1" smtClean="0"/>
              <a:t>scotopic</a:t>
            </a:r>
            <a:r>
              <a:rPr lang="en-US" sz="1600" dirty="0" smtClean="0"/>
              <a:t> threshold but not all levels at the same time.</a:t>
            </a:r>
          </a:p>
          <a:p>
            <a:endParaRPr lang="en-US" sz="1600" dirty="0" smtClean="0"/>
          </a:p>
          <a:p>
            <a:r>
              <a:rPr lang="en-US" sz="1600" dirty="0" smtClean="0"/>
              <a:t>The eye adjusts to an average value (the red dot) and can simultaneously see all light in a smaller range surrounding the adaptation level.</a:t>
            </a:r>
          </a:p>
          <a:p>
            <a:endParaRPr lang="en-US" sz="1600" dirty="0" smtClean="0"/>
          </a:p>
          <a:p>
            <a:r>
              <a:rPr lang="en-US" sz="1600" dirty="0" smtClean="0"/>
              <a:t>Light appears black at the bottom of the instantaneous range and white at the top of that range.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ECA538F0-523A-404A-92FE-94555615F5A5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Brightness </a:t>
            </a:r>
            <a:r>
              <a:rPr lang="en-US" dirty="0" smtClean="0">
                <a:solidFill>
                  <a:schemeClr val="tx1"/>
                </a:solidFill>
              </a:rPr>
              <a:t>Adaptation and </a:t>
            </a:r>
            <a:r>
              <a:rPr lang="en-US" dirty="0">
                <a:solidFill>
                  <a:schemeClr val="tx1"/>
                </a:solidFill>
              </a:rPr>
              <a:t>Mach Banding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75C1-F6CD-42DD-B9C6-622FBCF7761C}" type="slidenum">
              <a:rPr lang="en-US"/>
              <a:pPr/>
              <a:t>18</a:t>
            </a:fld>
            <a:endParaRPr lang="en-US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85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viewing any scene:</a:t>
            </a:r>
          </a:p>
          <a:p>
            <a:pPr lvl="1"/>
            <a:r>
              <a:rPr lang="en-US" sz="2400" dirty="0" smtClean="0"/>
              <a:t>The eye rapidly scans across the </a:t>
            </a:r>
            <a:r>
              <a:rPr lang="en-US" sz="2400" dirty="0" err="1" smtClean="0"/>
              <a:t>ﬁeld</a:t>
            </a:r>
            <a:r>
              <a:rPr lang="en-US" sz="2400" dirty="0" smtClean="0"/>
              <a:t> of view while coming to momentary rest at each point of particular interest. </a:t>
            </a:r>
          </a:p>
          <a:p>
            <a:pPr lvl="1"/>
            <a:r>
              <a:rPr lang="en-US" sz="2400" dirty="0" smtClean="0"/>
              <a:t>At each of these points the eye adapts to the average brightness of the local region surrounding the point of interest.   </a:t>
            </a:r>
          </a:p>
          <a:p>
            <a:pPr lvl="1"/>
            <a:r>
              <a:rPr lang="en-US" sz="2400" dirty="0" smtClean="0"/>
              <a:t>This phenomena is known as local brightness adaptation. </a:t>
            </a:r>
          </a:p>
          <a:p>
            <a:pPr lvl="2"/>
            <a:r>
              <a:rPr lang="en-US" sz="2100" dirty="0" smtClean="0"/>
              <a:t>Mach banding is a visual effect that results, in part, from local brightness adaptation.</a:t>
            </a:r>
          </a:p>
          <a:p>
            <a:pPr lvl="2"/>
            <a:r>
              <a:rPr lang="en-US" sz="2100" dirty="0" smtClean="0"/>
              <a:t>The eye over-shoots/under-shoots at edges where the brightness changes rapidly.  This causes ‘false perception’ of the intensities</a:t>
            </a:r>
          </a:p>
          <a:p>
            <a:pPr lvl="2"/>
            <a:r>
              <a:rPr lang="en-US" sz="2100" dirty="0" smtClean="0"/>
              <a:t>Examples follow….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Brightness </a:t>
            </a:r>
            <a:r>
              <a:rPr lang="en-US" dirty="0" smtClean="0">
                <a:solidFill>
                  <a:schemeClr val="tx1"/>
                </a:solidFill>
              </a:rPr>
              <a:t>Adaptation and </a:t>
            </a:r>
            <a:r>
              <a:rPr lang="en-US" dirty="0">
                <a:solidFill>
                  <a:schemeClr val="tx1"/>
                </a:solidFill>
              </a:rPr>
              <a:t>Mach Banding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75C1-F6CD-42DD-B9C6-622FBCF7761C}" type="slidenum">
              <a:rPr lang="en-US"/>
              <a:pPr/>
              <a:t>19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8058150" cy="247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</a:p>
          <a:p>
            <a:pPr lvl="1"/>
            <a:r>
              <a:rPr lang="en-US" dirty="0" smtClean="0"/>
              <a:t>Particles known as photons</a:t>
            </a:r>
          </a:p>
          <a:p>
            <a:pPr lvl="1"/>
            <a:r>
              <a:rPr lang="en-US" dirty="0" smtClean="0"/>
              <a:t>Act as ‘waves’</a:t>
            </a:r>
          </a:p>
          <a:p>
            <a:r>
              <a:rPr lang="en-US" dirty="0" smtClean="0"/>
              <a:t>Two fundamental properties</a:t>
            </a:r>
          </a:p>
          <a:p>
            <a:pPr lvl="1"/>
            <a:r>
              <a:rPr lang="en-US" dirty="0" smtClean="0"/>
              <a:t>Amplitude</a:t>
            </a:r>
          </a:p>
          <a:p>
            <a:pPr lvl="1"/>
            <a:r>
              <a:rPr lang="en-US" dirty="0" smtClean="0"/>
              <a:t>Wavelength </a:t>
            </a:r>
          </a:p>
          <a:p>
            <a:pPr lvl="2"/>
            <a:r>
              <a:rPr lang="en-US" dirty="0" smtClean="0"/>
              <a:t>Frequency is the inverse of wavelength</a:t>
            </a:r>
          </a:p>
          <a:p>
            <a:pPr lvl="2"/>
            <a:r>
              <a:rPr lang="en-US" dirty="0" smtClean="0"/>
              <a:t>Relationship between wavelength (lambda) and frequency (f</a:t>
            </a:r>
            <a:r>
              <a:rPr lang="en-US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943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Where c = speed of light = 299,792,458 m / s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ECA538F0-523A-404A-92FE-94555615F5A5}" type="slidenum">
              <a:rPr lang="en-US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25" y="4698172"/>
            <a:ext cx="3841750" cy="116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Brightness </a:t>
            </a:r>
            <a:r>
              <a:rPr lang="en-US" dirty="0" smtClean="0"/>
              <a:t>Adaptation</a:t>
            </a:r>
            <a:endParaRPr lang="en-US" dirty="0"/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0D372-A061-47F6-9CC7-7DAE9FC24690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524000" y="1371600"/>
            <a:ext cx="6019800" cy="4419600"/>
            <a:chOff x="1524000" y="1828800"/>
            <a:chExt cx="6019800" cy="4419600"/>
          </a:xfrm>
        </p:grpSpPr>
        <p:sp>
          <p:nvSpPr>
            <p:cNvPr id="182274" name="Rectangle 1026"/>
            <p:cNvSpPr>
              <a:spLocks noChangeArrowheads="1"/>
            </p:cNvSpPr>
            <p:nvPr/>
          </p:nvSpPr>
          <p:spPr bwMode="auto">
            <a:xfrm>
              <a:off x="1524000" y="1828800"/>
              <a:ext cx="6019800" cy="4419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276" name="Rectangle 1028"/>
            <p:cNvSpPr>
              <a:spLocks noChangeArrowheads="1"/>
            </p:cNvSpPr>
            <p:nvPr/>
          </p:nvSpPr>
          <p:spPr bwMode="auto">
            <a:xfrm>
              <a:off x="1828800" y="20574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24" name="Rectangle 1076"/>
            <p:cNvSpPr>
              <a:spLocks noChangeArrowheads="1"/>
            </p:cNvSpPr>
            <p:nvPr/>
          </p:nvSpPr>
          <p:spPr bwMode="auto">
            <a:xfrm>
              <a:off x="2514600" y="20574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25" name="Rectangle 1077"/>
            <p:cNvSpPr>
              <a:spLocks noChangeArrowheads="1"/>
            </p:cNvSpPr>
            <p:nvPr/>
          </p:nvSpPr>
          <p:spPr bwMode="auto">
            <a:xfrm>
              <a:off x="1828800" y="27432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26" name="Rectangle 1078"/>
            <p:cNvSpPr>
              <a:spLocks noChangeArrowheads="1"/>
            </p:cNvSpPr>
            <p:nvPr/>
          </p:nvSpPr>
          <p:spPr bwMode="auto">
            <a:xfrm>
              <a:off x="2514600" y="27432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27" name="Rectangle 1079"/>
            <p:cNvSpPr>
              <a:spLocks noChangeArrowheads="1"/>
            </p:cNvSpPr>
            <p:nvPr/>
          </p:nvSpPr>
          <p:spPr bwMode="auto">
            <a:xfrm>
              <a:off x="3200400" y="20574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28" name="Rectangle 1080"/>
            <p:cNvSpPr>
              <a:spLocks noChangeArrowheads="1"/>
            </p:cNvSpPr>
            <p:nvPr/>
          </p:nvSpPr>
          <p:spPr bwMode="auto">
            <a:xfrm>
              <a:off x="3886200" y="20574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29" name="Rectangle 1081"/>
            <p:cNvSpPr>
              <a:spLocks noChangeArrowheads="1"/>
            </p:cNvSpPr>
            <p:nvPr/>
          </p:nvSpPr>
          <p:spPr bwMode="auto">
            <a:xfrm>
              <a:off x="3200400" y="27432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30" name="Rectangle 1082"/>
            <p:cNvSpPr>
              <a:spLocks noChangeArrowheads="1"/>
            </p:cNvSpPr>
            <p:nvPr/>
          </p:nvSpPr>
          <p:spPr bwMode="auto">
            <a:xfrm>
              <a:off x="3886200" y="27432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31" name="Rectangle 1083"/>
            <p:cNvSpPr>
              <a:spLocks noChangeArrowheads="1"/>
            </p:cNvSpPr>
            <p:nvPr/>
          </p:nvSpPr>
          <p:spPr bwMode="auto">
            <a:xfrm>
              <a:off x="1828800" y="34290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32" name="Rectangle 1084"/>
            <p:cNvSpPr>
              <a:spLocks noChangeArrowheads="1"/>
            </p:cNvSpPr>
            <p:nvPr/>
          </p:nvSpPr>
          <p:spPr bwMode="auto">
            <a:xfrm>
              <a:off x="2514600" y="34290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33" name="Rectangle 1085"/>
            <p:cNvSpPr>
              <a:spLocks noChangeArrowheads="1"/>
            </p:cNvSpPr>
            <p:nvPr/>
          </p:nvSpPr>
          <p:spPr bwMode="auto">
            <a:xfrm>
              <a:off x="1828800" y="41148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34" name="Rectangle 1086"/>
            <p:cNvSpPr>
              <a:spLocks noChangeArrowheads="1"/>
            </p:cNvSpPr>
            <p:nvPr/>
          </p:nvSpPr>
          <p:spPr bwMode="auto">
            <a:xfrm>
              <a:off x="2514600" y="41148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35" name="Rectangle 1087"/>
            <p:cNvSpPr>
              <a:spLocks noChangeArrowheads="1"/>
            </p:cNvSpPr>
            <p:nvPr/>
          </p:nvSpPr>
          <p:spPr bwMode="auto">
            <a:xfrm>
              <a:off x="3200400" y="34290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36" name="Rectangle 1088"/>
            <p:cNvSpPr>
              <a:spLocks noChangeArrowheads="1"/>
            </p:cNvSpPr>
            <p:nvPr/>
          </p:nvSpPr>
          <p:spPr bwMode="auto">
            <a:xfrm>
              <a:off x="3886200" y="34290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37" name="Rectangle 1089"/>
            <p:cNvSpPr>
              <a:spLocks noChangeArrowheads="1"/>
            </p:cNvSpPr>
            <p:nvPr/>
          </p:nvSpPr>
          <p:spPr bwMode="auto">
            <a:xfrm>
              <a:off x="3200400" y="41148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38" name="Rectangle 1090"/>
            <p:cNvSpPr>
              <a:spLocks noChangeArrowheads="1"/>
            </p:cNvSpPr>
            <p:nvPr/>
          </p:nvSpPr>
          <p:spPr bwMode="auto">
            <a:xfrm>
              <a:off x="3886200" y="41148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39" name="Rectangle 1091"/>
            <p:cNvSpPr>
              <a:spLocks noChangeArrowheads="1"/>
            </p:cNvSpPr>
            <p:nvPr/>
          </p:nvSpPr>
          <p:spPr bwMode="auto">
            <a:xfrm>
              <a:off x="4572000" y="20574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40" name="Rectangle 1092"/>
            <p:cNvSpPr>
              <a:spLocks noChangeArrowheads="1"/>
            </p:cNvSpPr>
            <p:nvPr/>
          </p:nvSpPr>
          <p:spPr bwMode="auto">
            <a:xfrm>
              <a:off x="5257800" y="20574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41" name="Rectangle 1093"/>
            <p:cNvSpPr>
              <a:spLocks noChangeArrowheads="1"/>
            </p:cNvSpPr>
            <p:nvPr/>
          </p:nvSpPr>
          <p:spPr bwMode="auto">
            <a:xfrm>
              <a:off x="4572000" y="27432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42" name="Rectangle 1094"/>
            <p:cNvSpPr>
              <a:spLocks noChangeArrowheads="1"/>
            </p:cNvSpPr>
            <p:nvPr/>
          </p:nvSpPr>
          <p:spPr bwMode="auto">
            <a:xfrm>
              <a:off x="5257800" y="27432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43" name="Rectangle 1095"/>
            <p:cNvSpPr>
              <a:spLocks noChangeArrowheads="1"/>
            </p:cNvSpPr>
            <p:nvPr/>
          </p:nvSpPr>
          <p:spPr bwMode="auto">
            <a:xfrm>
              <a:off x="5943600" y="20574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44" name="Rectangle 1096"/>
            <p:cNvSpPr>
              <a:spLocks noChangeArrowheads="1"/>
            </p:cNvSpPr>
            <p:nvPr/>
          </p:nvSpPr>
          <p:spPr bwMode="auto">
            <a:xfrm>
              <a:off x="6629400" y="20574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45" name="Rectangle 1097"/>
            <p:cNvSpPr>
              <a:spLocks noChangeArrowheads="1"/>
            </p:cNvSpPr>
            <p:nvPr/>
          </p:nvSpPr>
          <p:spPr bwMode="auto">
            <a:xfrm>
              <a:off x="5943600" y="27432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46" name="Rectangle 1098"/>
            <p:cNvSpPr>
              <a:spLocks noChangeArrowheads="1"/>
            </p:cNvSpPr>
            <p:nvPr/>
          </p:nvSpPr>
          <p:spPr bwMode="auto">
            <a:xfrm>
              <a:off x="6629400" y="27432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47" name="Rectangle 1099"/>
            <p:cNvSpPr>
              <a:spLocks noChangeArrowheads="1"/>
            </p:cNvSpPr>
            <p:nvPr/>
          </p:nvSpPr>
          <p:spPr bwMode="auto">
            <a:xfrm>
              <a:off x="4572000" y="34290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48" name="Rectangle 1100"/>
            <p:cNvSpPr>
              <a:spLocks noChangeArrowheads="1"/>
            </p:cNvSpPr>
            <p:nvPr/>
          </p:nvSpPr>
          <p:spPr bwMode="auto">
            <a:xfrm>
              <a:off x="5257800" y="34290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49" name="Rectangle 1101"/>
            <p:cNvSpPr>
              <a:spLocks noChangeArrowheads="1"/>
            </p:cNvSpPr>
            <p:nvPr/>
          </p:nvSpPr>
          <p:spPr bwMode="auto">
            <a:xfrm>
              <a:off x="4572000" y="41148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50" name="Rectangle 1102"/>
            <p:cNvSpPr>
              <a:spLocks noChangeArrowheads="1"/>
            </p:cNvSpPr>
            <p:nvPr/>
          </p:nvSpPr>
          <p:spPr bwMode="auto">
            <a:xfrm>
              <a:off x="5257800" y="41148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51" name="Rectangle 1103"/>
            <p:cNvSpPr>
              <a:spLocks noChangeArrowheads="1"/>
            </p:cNvSpPr>
            <p:nvPr/>
          </p:nvSpPr>
          <p:spPr bwMode="auto">
            <a:xfrm>
              <a:off x="5943600" y="34290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52" name="Rectangle 1104"/>
            <p:cNvSpPr>
              <a:spLocks noChangeArrowheads="1"/>
            </p:cNvSpPr>
            <p:nvPr/>
          </p:nvSpPr>
          <p:spPr bwMode="auto">
            <a:xfrm>
              <a:off x="6629400" y="34290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53" name="Rectangle 1105"/>
            <p:cNvSpPr>
              <a:spLocks noChangeArrowheads="1"/>
            </p:cNvSpPr>
            <p:nvPr/>
          </p:nvSpPr>
          <p:spPr bwMode="auto">
            <a:xfrm>
              <a:off x="5943600" y="41148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54" name="Rectangle 1106"/>
            <p:cNvSpPr>
              <a:spLocks noChangeArrowheads="1"/>
            </p:cNvSpPr>
            <p:nvPr/>
          </p:nvSpPr>
          <p:spPr bwMode="auto">
            <a:xfrm>
              <a:off x="6629400" y="41148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55" name="Rectangle 1107"/>
            <p:cNvSpPr>
              <a:spLocks noChangeArrowheads="1"/>
            </p:cNvSpPr>
            <p:nvPr/>
          </p:nvSpPr>
          <p:spPr bwMode="auto">
            <a:xfrm>
              <a:off x="1828800" y="48006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56" name="Rectangle 1108"/>
            <p:cNvSpPr>
              <a:spLocks noChangeArrowheads="1"/>
            </p:cNvSpPr>
            <p:nvPr/>
          </p:nvSpPr>
          <p:spPr bwMode="auto">
            <a:xfrm>
              <a:off x="2514600" y="48006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57" name="Rectangle 1109"/>
            <p:cNvSpPr>
              <a:spLocks noChangeArrowheads="1"/>
            </p:cNvSpPr>
            <p:nvPr/>
          </p:nvSpPr>
          <p:spPr bwMode="auto">
            <a:xfrm>
              <a:off x="1828800" y="54864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58" name="Rectangle 1110"/>
            <p:cNvSpPr>
              <a:spLocks noChangeArrowheads="1"/>
            </p:cNvSpPr>
            <p:nvPr/>
          </p:nvSpPr>
          <p:spPr bwMode="auto">
            <a:xfrm>
              <a:off x="2514600" y="54864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59" name="Rectangle 1111"/>
            <p:cNvSpPr>
              <a:spLocks noChangeArrowheads="1"/>
            </p:cNvSpPr>
            <p:nvPr/>
          </p:nvSpPr>
          <p:spPr bwMode="auto">
            <a:xfrm>
              <a:off x="3200400" y="48006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60" name="Rectangle 1112"/>
            <p:cNvSpPr>
              <a:spLocks noChangeArrowheads="1"/>
            </p:cNvSpPr>
            <p:nvPr/>
          </p:nvSpPr>
          <p:spPr bwMode="auto">
            <a:xfrm>
              <a:off x="3886200" y="48006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61" name="Rectangle 1113"/>
            <p:cNvSpPr>
              <a:spLocks noChangeArrowheads="1"/>
            </p:cNvSpPr>
            <p:nvPr/>
          </p:nvSpPr>
          <p:spPr bwMode="auto">
            <a:xfrm>
              <a:off x="3200400" y="54864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62" name="Rectangle 1114"/>
            <p:cNvSpPr>
              <a:spLocks noChangeArrowheads="1"/>
            </p:cNvSpPr>
            <p:nvPr/>
          </p:nvSpPr>
          <p:spPr bwMode="auto">
            <a:xfrm>
              <a:off x="3886200" y="54864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63" name="Rectangle 1115"/>
            <p:cNvSpPr>
              <a:spLocks noChangeArrowheads="1"/>
            </p:cNvSpPr>
            <p:nvPr/>
          </p:nvSpPr>
          <p:spPr bwMode="auto">
            <a:xfrm>
              <a:off x="4572000" y="48006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64" name="Rectangle 1116"/>
            <p:cNvSpPr>
              <a:spLocks noChangeArrowheads="1"/>
            </p:cNvSpPr>
            <p:nvPr/>
          </p:nvSpPr>
          <p:spPr bwMode="auto">
            <a:xfrm>
              <a:off x="5257800" y="48006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65" name="Rectangle 1117"/>
            <p:cNvSpPr>
              <a:spLocks noChangeArrowheads="1"/>
            </p:cNvSpPr>
            <p:nvPr/>
          </p:nvSpPr>
          <p:spPr bwMode="auto">
            <a:xfrm>
              <a:off x="4572000" y="54864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66" name="Rectangle 1118"/>
            <p:cNvSpPr>
              <a:spLocks noChangeArrowheads="1"/>
            </p:cNvSpPr>
            <p:nvPr/>
          </p:nvSpPr>
          <p:spPr bwMode="auto">
            <a:xfrm>
              <a:off x="5257800" y="54864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67" name="Rectangle 1119"/>
            <p:cNvSpPr>
              <a:spLocks noChangeArrowheads="1"/>
            </p:cNvSpPr>
            <p:nvPr/>
          </p:nvSpPr>
          <p:spPr bwMode="auto">
            <a:xfrm>
              <a:off x="5943600" y="48006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68" name="Rectangle 1120"/>
            <p:cNvSpPr>
              <a:spLocks noChangeArrowheads="1"/>
            </p:cNvSpPr>
            <p:nvPr/>
          </p:nvSpPr>
          <p:spPr bwMode="auto">
            <a:xfrm>
              <a:off x="6629400" y="48006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69" name="Rectangle 1121"/>
            <p:cNvSpPr>
              <a:spLocks noChangeArrowheads="1"/>
            </p:cNvSpPr>
            <p:nvPr/>
          </p:nvSpPr>
          <p:spPr bwMode="auto">
            <a:xfrm>
              <a:off x="5943600" y="54864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370" name="Rectangle 1122"/>
            <p:cNvSpPr>
              <a:spLocks noChangeArrowheads="1"/>
            </p:cNvSpPr>
            <p:nvPr/>
          </p:nvSpPr>
          <p:spPr bwMode="auto">
            <a:xfrm>
              <a:off x="6629400" y="5486400"/>
              <a:ext cx="5334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8" name="Picture 4" descr="Microsoft Photo Editor 3.0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7926388" cy="5943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ECA538F0-523A-404A-92FE-94555615F5A5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Simultaneous contrast refers to the way in which two adjacent intensities (or colors) affect each other. </a:t>
            </a:r>
          </a:p>
          <a:p>
            <a:pPr lvl="1"/>
            <a:r>
              <a:rPr lang="en-US" dirty="0" smtClean="0"/>
              <a:t>Example: Note that a blank sheet of paper may appear white when placed on a desktop but may appear black when used to shield the eyes against the sun.</a:t>
            </a:r>
          </a:p>
          <a:p>
            <a:pPr lvl="1"/>
            <a:r>
              <a:rPr lang="en-US" dirty="0" smtClean="0"/>
              <a:t>Figure 2.9 is a common way of illustrating that the perceived intensity of a region is dependent upon the contrast of the region with its local background. </a:t>
            </a:r>
          </a:p>
          <a:p>
            <a:pPr lvl="2"/>
            <a:r>
              <a:rPr lang="en-US" dirty="0" smtClean="0"/>
              <a:t>The four inner squares are of identical intensity but are contextualized by the four surrounding squares</a:t>
            </a:r>
          </a:p>
          <a:p>
            <a:pPr lvl="2"/>
            <a:r>
              <a:rPr lang="en-US" dirty="0" smtClean="0"/>
              <a:t>The perceived intensity of the inner squares varies from bright on the left to dark on the right. 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ECA538F0-523A-404A-92FE-94555615F5A5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Simultaneous Contrast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38F0-523A-404A-92FE-94555615F5A5}" type="slidenum">
              <a:rPr lang="en-US"/>
              <a:pPr/>
              <a:t>23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846787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Chromatic Adaptation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1A82-46A0-420C-9D9D-73412B931DB3}" type="slidenum">
              <a:rPr lang="en-US"/>
              <a:pPr/>
              <a:t>24</a:t>
            </a:fld>
            <a:endParaRPr lang="en-US"/>
          </a:p>
        </p:txBody>
      </p:sp>
      <p:pic>
        <p:nvPicPr>
          <p:cNvPr id="176131" name="Picture 3" descr="FilteredFlow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3200400" cy="2133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6132" name="Picture 4" descr="Overlayed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886200"/>
            <a:ext cx="3276600" cy="218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6133" name="Picture 5" descr="8500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371600"/>
            <a:ext cx="3221038" cy="21478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" y="2209800"/>
            <a:ext cx="3657600" cy="2165350"/>
            <a:chOff x="192" y="1536"/>
            <a:chExt cx="2304" cy="1364"/>
          </a:xfrm>
        </p:grpSpPr>
        <p:sp>
          <p:nvSpPr>
            <p:cNvPr id="176134" name="Text Box 6"/>
            <p:cNvSpPr txBox="1">
              <a:spLocks noChangeArrowheads="1"/>
            </p:cNvSpPr>
            <p:nvPr/>
          </p:nvSpPr>
          <p:spPr bwMode="auto">
            <a:xfrm>
              <a:off x="192" y="2688"/>
              <a:ext cx="2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/>
                <a:t>What </a:t>
              </a:r>
              <a:r>
                <a:rPr lang="en-US" sz="1600" dirty="0"/>
                <a:t>is the color of this flower?</a:t>
              </a: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392" y="1536"/>
              <a:ext cx="768" cy="1200"/>
              <a:chOff x="1392" y="1536"/>
              <a:chExt cx="768" cy="1200"/>
            </a:xfrm>
          </p:grpSpPr>
          <p:sp>
            <p:nvSpPr>
              <p:cNvPr id="176135" name="Line 7"/>
              <p:cNvSpPr>
                <a:spLocks noChangeShapeType="1"/>
              </p:cNvSpPr>
              <p:nvPr/>
            </p:nvSpPr>
            <p:spPr bwMode="auto">
              <a:xfrm flipH="1" flipV="1">
                <a:off x="1872" y="2064"/>
                <a:ext cx="288" cy="6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6136" name="Oval 8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720" cy="5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304800" y="4724400"/>
            <a:ext cx="3886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The color above is actually </a:t>
            </a:r>
            <a:r>
              <a:rPr lang="en-US" sz="1600" b="1" dirty="0" smtClean="0"/>
              <a:t>green</a:t>
            </a:r>
            <a:r>
              <a:rPr lang="en-US" sz="1600" dirty="0" smtClean="0"/>
              <a:t>!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/>
              <a:t>In the image to the right, the “yellow” region from the trick image was cut and pasted onto the original.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229600" cy="442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57400" y="5791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Diagram of a light wave.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ECA538F0-523A-404A-92FE-94555615F5A5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9D60-B07E-4001-B5D6-DAAF9FA649A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8229600" cy="27089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5791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Electromagnetic Spectrum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Lens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lens is a transparent device that allows light to pass through while causing it to either converge or diverge.</a:t>
            </a:r>
          </a:p>
          <a:p>
            <a:r>
              <a:rPr lang="en-US" dirty="0" smtClean="0"/>
              <a:t>Assume that a camera is focused on a target object using a single converging lens:</a:t>
            </a:r>
          </a:p>
          <a:p>
            <a:pPr lvl="1"/>
            <a:r>
              <a:rPr lang="en-US" dirty="0" smtClean="0"/>
              <a:t>Let S1 be the distance from the lens to the target</a:t>
            </a:r>
          </a:p>
          <a:p>
            <a:pPr lvl="1"/>
            <a:r>
              <a:rPr lang="en-US" dirty="0" smtClean="0"/>
              <a:t>Let S2 be the distance from the lens to the film</a:t>
            </a:r>
          </a:p>
          <a:p>
            <a:pPr lvl="1"/>
            <a:r>
              <a:rPr lang="en-US" dirty="0" smtClean="0"/>
              <a:t>The focal length, f, is a measure of how strongly a lens converges light</a:t>
            </a:r>
          </a:p>
          <a:p>
            <a:pPr lvl="1"/>
            <a:r>
              <a:rPr lang="en-US" dirty="0" smtClean="0"/>
              <a:t>The magnification factor, m, is another measure.</a:t>
            </a:r>
          </a:p>
          <a:p>
            <a:pPr lvl="2"/>
            <a:r>
              <a:rPr lang="en-US" dirty="0" smtClean="0"/>
              <a:t>The optical zoom of a digital camera is usually larger than 1</a:t>
            </a:r>
          </a:p>
          <a:p>
            <a:pPr lvl="2"/>
            <a:r>
              <a:rPr lang="en-US" dirty="0" smtClean="0"/>
              <a:t>The magnification factor of a single lens is usually less than 1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ECA538F0-523A-404A-92FE-94555615F5A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lens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9D60-B07E-4001-B5D6-DAAF9FA649A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4" descr="Lens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80" y="1295400"/>
            <a:ext cx="7313840" cy="327660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5105400"/>
            <a:ext cx="2090691" cy="685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105400"/>
            <a:ext cx="1435658" cy="685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and f-stop</a:t>
            </a:r>
            <a:endParaRPr lang="en-US" dirty="0"/>
          </a:p>
        </p:txBody>
      </p:sp>
      <p:pic>
        <p:nvPicPr>
          <p:cNvPr id="5" name="Content Placeholder 4" descr="fstop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371600"/>
            <a:ext cx="6705600" cy="230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E9D60-B07E-4001-B5D6-DAAF9FA649A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87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886200"/>
            <a:ext cx="8229600" cy="227076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dirty="0" smtClean="0"/>
              <a:t>F-number is the ratio of focal length to the diameter of the aperture (lens opening)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F-stops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pre-defined aperture settings that are typically factors of 2 with respect to amount of light allowed into the camera.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baseline="0" dirty="0" smtClean="0"/>
              <a:t>Doubling</a:t>
            </a:r>
            <a:r>
              <a:rPr lang="en-US" sz="2600" dirty="0" smtClean="0"/>
              <a:t> “area” of a circle implies scaling the aperture diameter by </a:t>
            </a:r>
            <a:r>
              <a:rPr lang="en-US" sz="2600" dirty="0" err="1" smtClean="0"/>
              <a:t>sqrt</a:t>
            </a:r>
            <a:r>
              <a:rPr lang="en-US" sz="2600" dirty="0" smtClean="0"/>
              <a:t>(2) or 1.4.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/>
              <a:t>F-stops are geometric sequences involving powers of the square-root of 2.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Visual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Human vision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Cornea</a:t>
            </a:r>
            <a:r>
              <a:rPr lang="en-US" sz="2400" dirty="0" smtClean="0">
                <a:solidFill>
                  <a:schemeClr val="tx1"/>
                </a:solidFill>
              </a:rPr>
              <a:t> acts as a protective lens that roughly focuses incoming light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Iris</a:t>
            </a:r>
            <a:r>
              <a:rPr lang="en-US" sz="2400" dirty="0" smtClean="0">
                <a:solidFill>
                  <a:schemeClr val="tx1"/>
                </a:solidFill>
              </a:rPr>
              <a:t> controls the amount of light that enters the eye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b="1" dirty="0" smtClean="0">
                <a:solidFill>
                  <a:schemeClr val="tx1"/>
                </a:solidFill>
              </a:rPr>
              <a:t>lens</a:t>
            </a:r>
            <a:r>
              <a:rPr lang="en-US" sz="2400" dirty="0" smtClean="0">
                <a:solidFill>
                  <a:schemeClr val="tx1"/>
                </a:solidFill>
              </a:rPr>
              <a:t> sharply focuses incoming light onto the retina</a:t>
            </a:r>
          </a:p>
          <a:p>
            <a:pPr lvl="2"/>
            <a:r>
              <a:rPr lang="en-US" dirty="0" smtClean="0"/>
              <a:t>Absorbs both infra-red and ultra-violet light which can damage the lens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b="1" dirty="0" smtClean="0">
                <a:solidFill>
                  <a:schemeClr val="tx1"/>
                </a:solidFill>
              </a:rPr>
              <a:t>retina</a:t>
            </a:r>
            <a:r>
              <a:rPr lang="en-US" sz="2400" dirty="0" smtClean="0">
                <a:solidFill>
                  <a:schemeClr val="tx1"/>
                </a:solidFill>
              </a:rPr>
              <a:t> is covered by </a:t>
            </a:r>
            <a:r>
              <a:rPr lang="en-US" sz="2400" b="1" dirty="0" smtClean="0">
                <a:solidFill>
                  <a:schemeClr val="tx1"/>
                </a:solidFill>
              </a:rPr>
              <a:t>photoreceptors</a:t>
            </a:r>
            <a:r>
              <a:rPr lang="en-US" sz="2400" dirty="0" smtClean="0">
                <a:solidFill>
                  <a:schemeClr val="tx1"/>
                </a:solidFill>
              </a:rPr>
              <a:t> (light sensors) which measure light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ECA538F0-523A-404A-92FE-94555615F5A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the Human Eye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B7A3-FAB8-42FE-9D76-A1CB173D101D}" type="slidenum">
              <a:rPr lang="en-US"/>
              <a:pPr/>
              <a:t>9</a:t>
            </a:fld>
            <a:endParaRPr lang="en-US"/>
          </a:p>
        </p:txBody>
      </p:sp>
      <p:pic>
        <p:nvPicPr>
          <p:cNvPr id="147466" name="Picture 10" descr="Sagsch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28800"/>
            <a:ext cx="7688263" cy="42989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6324600" y="6400800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Source: http://webvision.med.utah.edu/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1326</TotalTime>
  <Words>1071</Words>
  <Application>Microsoft Macintosh PowerPoint</Application>
  <PresentationFormat>On-screen Show (4:3)</PresentationFormat>
  <Paragraphs>157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Bookman Old Style</vt:lpstr>
      <vt:lpstr>Calibri</vt:lpstr>
      <vt:lpstr>Gill Sans MT</vt:lpstr>
      <vt:lpstr>Wingdings</vt:lpstr>
      <vt:lpstr>Wingdings 3</vt:lpstr>
      <vt:lpstr>Origin</vt:lpstr>
      <vt:lpstr>Optics and Human Vision</vt:lpstr>
      <vt:lpstr>Light</vt:lpstr>
      <vt:lpstr>Light</vt:lpstr>
      <vt:lpstr>Light</vt:lpstr>
      <vt:lpstr>Thin Lens Equation</vt:lpstr>
      <vt:lpstr>Thin lens equation</vt:lpstr>
      <vt:lpstr>Optics and f-stop</vt:lpstr>
      <vt:lpstr>Human Visual System</vt:lpstr>
      <vt:lpstr>Anatomy of the Human Eye</vt:lpstr>
      <vt:lpstr>Human Eye</vt:lpstr>
      <vt:lpstr>Photoreceptors</vt:lpstr>
      <vt:lpstr>Cone (LMS) and Rod (R) responses</vt:lpstr>
      <vt:lpstr>Photoreceptor density across retina</vt:lpstr>
      <vt:lpstr>Comparison between rods and cones</vt:lpstr>
      <vt:lpstr>Color and Human Perception</vt:lpstr>
      <vt:lpstr>Human Visual Perception</vt:lpstr>
      <vt:lpstr>Brightness Adaptation</vt:lpstr>
      <vt:lpstr>Brightness Adaptation and Mach Banding</vt:lpstr>
      <vt:lpstr>Brightness Adaptation and Mach Banding</vt:lpstr>
      <vt:lpstr>Brightness Adaptation</vt:lpstr>
      <vt:lpstr>PowerPoint Presentation</vt:lpstr>
      <vt:lpstr>Simultaneous Contrast</vt:lpstr>
      <vt:lpstr>Simultaneous Contrast</vt:lpstr>
      <vt:lpstr>Chromatic Adaptation</vt:lpstr>
    </vt:vector>
  </TitlesOfParts>
  <Company> 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Optics and Human Vision</dc:title>
  <dc:subject>Art of Image Processing</dc:subject>
  <dc:creator>Kenny Hunt</dc:creator>
  <cp:lastModifiedBy>Hunt Kenny A</cp:lastModifiedBy>
  <cp:revision>51</cp:revision>
  <dcterms:created xsi:type="dcterms:W3CDTF">2009-02-02T20:25:33Z</dcterms:created>
  <dcterms:modified xsi:type="dcterms:W3CDTF">2016-08-29T13:59:51Z</dcterms:modified>
</cp:coreProperties>
</file>