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77" r:id="rId4"/>
    <p:sldId id="278" r:id="rId5"/>
    <p:sldId id="279" r:id="rId6"/>
    <p:sldId id="263" r:id="rId7"/>
    <p:sldId id="264" r:id="rId8"/>
    <p:sldId id="265" r:id="rId9"/>
    <p:sldId id="266" r:id="rId10"/>
    <p:sldId id="280" r:id="rId11"/>
    <p:sldId id="281" r:id="rId12"/>
    <p:sldId id="282" r:id="rId13"/>
    <p:sldId id="283" r:id="rId14"/>
    <p:sldId id="286" r:id="rId15"/>
    <p:sldId id="284" r:id="rId16"/>
    <p:sldId id="285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BCB72-DADF-425E-B8D6-57F2470A0096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CF681-D767-41A5-AD2A-BF3C880A2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F681-D767-41A5-AD2A-BF3C880A2D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F681-D767-41A5-AD2A-BF3C880A2D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F681-D767-41A5-AD2A-BF3C880A2D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F681-D767-41A5-AD2A-BF3C880A2D5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F681-D767-41A5-AD2A-BF3C880A2D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F681-D767-41A5-AD2A-BF3C880A2D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F681-D767-41A5-AD2A-BF3C880A2D5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F681-D767-41A5-AD2A-BF3C880A2D5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F681-D767-41A5-AD2A-BF3C880A2D5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F681-D767-41A5-AD2A-BF3C880A2D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F681-D767-41A5-AD2A-BF3C880A2D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F681-D767-41A5-AD2A-BF3C880A2D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9/3/2010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9/3/2010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9/3/2010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ubiquitous image</a:t>
            </a:r>
            <a:endParaRPr lang="en-US" dirty="0"/>
          </a:p>
        </p:txBody>
      </p:sp>
      <p:pic>
        <p:nvPicPr>
          <p:cNvPr id="6" name="Picture 5" descr="M51Galax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4800"/>
            <a:ext cx="4419600" cy="306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Non-invasive 3D imaging of internal physical structure</a:t>
            </a:r>
          </a:p>
          <a:p>
            <a:pPr lvl="1"/>
            <a:r>
              <a:rPr lang="en-US" dirty="0" smtClean="0"/>
              <a:t>Computed tomography (CT)</a:t>
            </a:r>
          </a:p>
          <a:p>
            <a:pPr lvl="1"/>
            <a:r>
              <a:rPr lang="en-US" dirty="0" smtClean="0"/>
              <a:t>Magnetic Resonance Imaging (MRI)</a:t>
            </a:r>
          </a:p>
          <a:p>
            <a:pPr lvl="1"/>
            <a:r>
              <a:rPr lang="en-US" dirty="0" smtClean="0"/>
              <a:t>X-Rays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Physicians must be knowledgeable of image processing as it relates to the display and interpretation of the visual data</a:t>
            </a:r>
          </a:p>
          <a:p>
            <a:endParaRPr lang="en-US" dirty="0"/>
          </a:p>
        </p:txBody>
      </p:sp>
      <p:pic>
        <p:nvPicPr>
          <p:cNvPr id="4" name="Picture 3" descr="CTSkull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590800"/>
            <a:ext cx="2362200" cy="2362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0" name="Picture 2" descr="File:Ct-intern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590800"/>
            <a:ext cx="2438400" cy="24133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943600" y="6400800"/>
            <a:ext cx="27671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http://en.wikipedia.org/wiki/File:Ct-internals.jpg 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Biology: a natural science that studies living organisms</a:t>
            </a:r>
          </a:p>
          <a:p>
            <a:pPr lvl="1"/>
            <a:r>
              <a:rPr lang="en-US" dirty="0" smtClean="0"/>
              <a:t>Includes a vast array of specialized sub disciplines such as botany, zoology, cell biology, microbiology and biochemistry. </a:t>
            </a:r>
          </a:p>
          <a:p>
            <a:pPr lvl="1"/>
            <a:r>
              <a:rPr lang="en-US" dirty="0" smtClean="0"/>
              <a:t>Each of these disciplines relies to some degree on sophisticated computing systems to acquire and analyze image-based data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Biologists  must be knowledgeable of image processing as it relates to the acquisition of image-based data and the automation of image-based analysis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6400800"/>
            <a:ext cx="77973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http://en.wikipedia.org/wiki/File:Rust_Mite,_Aceria_anthocoptes.jpg ,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http://upload.wikimedia.org/wikipedia/commons/thumb/8/89/Drosophilidae_compound_eye_.jpg/751px-Drosophilidae_compound_eye_.jpg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RustM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819400"/>
            <a:ext cx="2943026" cy="2057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File:Drosophilidae compound eye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1" y="2819400"/>
            <a:ext cx="2590799" cy="20698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Biometrics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Biometrics: seeks to verify the identity of individuals by measuring and analyzing biological characteristics such as fingerprints, voice patterns, gait, facial appearance or retinal scans.  </a:t>
            </a:r>
          </a:p>
          <a:p>
            <a:r>
              <a:rPr lang="en-US" dirty="0" smtClean="0"/>
              <a:t>In most of these techniques, with the exception of voice recognition, the biological traits are obtained by analysis of a digital image</a:t>
            </a:r>
            <a:endParaRPr lang="en-US" dirty="0"/>
          </a:p>
        </p:txBody>
      </p:sp>
      <p:pic>
        <p:nvPicPr>
          <p:cNvPr id="66562" name="Picture 2" descr="File:Humani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86200"/>
            <a:ext cx="2543175" cy="218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outp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886200"/>
            <a:ext cx="2209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Environmental 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Environmental science includes meteorology, oceanography, ecology and geosciences.</a:t>
            </a:r>
          </a:p>
          <a:p>
            <a:r>
              <a:rPr lang="en-US" dirty="0" smtClean="0"/>
              <a:t>Each of these disciplines relies on satellite imaging and remote sensing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3851772" cy="167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00400"/>
            <a:ext cx="3865836" cy="167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0600" y="5067300"/>
            <a:ext cx="232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St. Louis Flood of 1993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067300"/>
            <a:ext cx="17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St. Louis in 1994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Football (American)</a:t>
            </a:r>
          </a:p>
          <a:p>
            <a:pPr lvl="1"/>
            <a:r>
              <a:rPr lang="en-US" dirty="0" smtClean="0"/>
              <a:t>Uses instant replay from multiple angles to determine possession, in/out bounds</a:t>
            </a:r>
          </a:p>
          <a:p>
            <a:pPr lvl="1"/>
            <a:r>
              <a:rPr lang="en-US" dirty="0" smtClean="0"/>
              <a:t>Telecasts project down markers on the field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Tennis and Major League Baseball (America)</a:t>
            </a:r>
          </a:p>
          <a:p>
            <a:pPr lvl="1"/>
            <a:r>
              <a:rPr lang="en-US" dirty="0" smtClean="0"/>
              <a:t>use cameras to track ball trajectories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reliance on digital imaging.</a:t>
            </a:r>
          </a:p>
          <a:p>
            <a:pPr lvl="1"/>
            <a:r>
              <a:rPr lang="en-US" dirty="0" smtClean="0"/>
              <a:t>Compton Gamma Ray Observatory captures digital images primarily in the gamma ray spectrum</a:t>
            </a:r>
          </a:p>
          <a:p>
            <a:pPr lvl="1"/>
            <a:r>
              <a:rPr lang="en-US" dirty="0" smtClean="0"/>
              <a:t>Chandra X-Ray Observatory and the Space Infrared Telescope Facility (also known as the Spitzer Space Telescope) provide coverage of the x-ray and infrared portions of the spectrum respectively.</a:t>
            </a:r>
          </a:p>
          <a:p>
            <a:pPr lvl="1"/>
            <a:r>
              <a:rPr lang="en-US" dirty="0" smtClean="0"/>
              <a:t>The Hubble Telescope, launched in 1990, orbits the earth with a reflector style optics system and a mirror of 2.4 meters in diameter. The focal length is 57.6 meters and it is able to take infrared images as well as images in the visible spectrum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 Image</a:t>
            </a:r>
            <a:endParaRPr lang="en-US" dirty="0"/>
          </a:p>
        </p:txBody>
      </p:sp>
      <p:pic>
        <p:nvPicPr>
          <p:cNvPr id="3" name="Picture 2" descr="M51Galax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703" y="1295400"/>
            <a:ext cx="6370594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5943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M51 spiral galaxy.  60,000 light years across.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Mail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parcels, letters are routed automatically</a:t>
            </a:r>
            <a:endParaRPr lang="en-US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914400" y="1905000"/>
            <a:ext cx="3429000" cy="1814513"/>
            <a:chOff x="144" y="1200"/>
            <a:chExt cx="2160" cy="1143"/>
          </a:xfrm>
        </p:grpSpPr>
        <p:pic>
          <p:nvPicPr>
            <p:cNvPr id="5" name="Picture 4" descr="http://www.cedar.buffalo.edu/HWAI/screen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200"/>
              <a:ext cx="2160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2" y="2112"/>
              <a:ext cx="211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Letter is scanned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876800" y="1905000"/>
            <a:ext cx="3352800" cy="1814513"/>
            <a:chOff x="2640" y="1200"/>
            <a:chExt cx="2112" cy="1143"/>
          </a:xfrm>
        </p:grpSpPr>
        <p:pic>
          <p:nvPicPr>
            <p:cNvPr id="8" name="Picture 6" descr="http://www.cedar.buffalo.edu/HWAI/screen3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1200"/>
              <a:ext cx="2064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640" y="2112"/>
              <a:ext cx="211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Destination address identified</a:t>
              </a: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914400" y="3962400"/>
            <a:ext cx="3429000" cy="1890713"/>
            <a:chOff x="144" y="2496"/>
            <a:chExt cx="2160" cy="1191"/>
          </a:xfrm>
        </p:grpSpPr>
        <p:pic>
          <p:nvPicPr>
            <p:cNvPr id="11" name="Picture 8" descr="http://www.cedar.buffalo.edu/HWAI/screen6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2496"/>
              <a:ext cx="2160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92" y="3456"/>
              <a:ext cx="211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Address is segmented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5029200" y="3962400"/>
            <a:ext cx="3352800" cy="1814513"/>
            <a:chOff x="2736" y="2496"/>
            <a:chExt cx="2112" cy="1143"/>
          </a:xfrm>
        </p:grpSpPr>
        <p:pic>
          <p:nvPicPr>
            <p:cNvPr id="14" name="Picture 10" descr="http://www.cedar.buffalo.edu/HWAI/screen7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2496"/>
              <a:ext cx="2005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736" y="3408"/>
              <a:ext cx="211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Segments are analyzed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eaLnBrk="1" hangingPunct="1"/>
            <a:r>
              <a:rPr lang="en-GB" dirty="0" smtClean="0"/>
              <a:t>What are </a:t>
            </a:r>
            <a:r>
              <a:rPr lang="en-GB" b="1" dirty="0" smtClean="0">
                <a:solidFill>
                  <a:srgbClr val="FF0000"/>
                </a:solidFill>
              </a:rPr>
              <a:t>Images</a:t>
            </a:r>
            <a:r>
              <a:rPr lang="en-GB" dirty="0" smtClean="0"/>
              <a:t>?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391400" cy="4724400"/>
          </a:xfrm>
        </p:spPr>
        <p:txBody>
          <a:bodyPr/>
          <a:lstStyle/>
          <a:p>
            <a:pPr eaLnBrk="1" hangingPunct="1"/>
            <a:r>
              <a:rPr lang="en-GB" i="0" dirty="0" smtClean="0"/>
              <a:t>Images are pictures!</a:t>
            </a:r>
          </a:p>
          <a:p>
            <a:pPr lvl="1" eaLnBrk="1" hangingPunct="1"/>
            <a:r>
              <a:rPr lang="en-GB" i="0" dirty="0" smtClean="0"/>
              <a:t>A picture that represents visual information.</a:t>
            </a:r>
          </a:p>
          <a:p>
            <a:pPr lvl="1" eaLnBrk="1" hangingPunct="1"/>
            <a:endParaRPr lang="en-GB" i="0" dirty="0" smtClean="0"/>
          </a:p>
          <a:p>
            <a:pPr eaLnBrk="1" hangingPunct="1"/>
            <a:r>
              <a:rPr lang="en-GB" i="0" dirty="0" smtClean="0"/>
              <a:t>How are non-digital images stored?</a:t>
            </a:r>
          </a:p>
          <a:p>
            <a:pPr lvl="1" eaLnBrk="1" hangingPunct="1"/>
            <a:r>
              <a:rPr lang="en-GB" i="0" dirty="0" smtClean="0"/>
              <a:t>papyrus</a:t>
            </a:r>
          </a:p>
          <a:p>
            <a:pPr lvl="1" eaLnBrk="1" hangingPunct="1"/>
            <a:r>
              <a:rPr lang="en-GB" dirty="0" smtClean="0"/>
              <a:t>paper</a:t>
            </a:r>
            <a:endParaRPr lang="en-GB" i="0" dirty="0" smtClean="0"/>
          </a:p>
          <a:p>
            <a:pPr lvl="1" eaLnBrk="1" hangingPunct="1"/>
            <a:r>
              <a:rPr lang="en-GB" dirty="0" smtClean="0"/>
              <a:t>film</a:t>
            </a:r>
          </a:p>
          <a:p>
            <a:pPr lvl="1" eaLnBrk="1" hangingPunct="1"/>
            <a:r>
              <a:rPr lang="en-GB" i="0" dirty="0" smtClean="0"/>
              <a:t>canvas</a:t>
            </a:r>
          </a:p>
          <a:p>
            <a:pPr lvl="1" eaLnBrk="1" hangingPunct="1"/>
            <a:r>
              <a:rPr lang="en-GB" dirty="0" smtClean="0"/>
              <a:t>stone carvings</a:t>
            </a:r>
            <a:endParaRPr lang="en-GB" i="0" dirty="0" smtClean="0"/>
          </a:p>
        </p:txBody>
      </p:sp>
      <p:pic>
        <p:nvPicPr>
          <p:cNvPr id="38914" name="Picture 2" descr="File:AncientEgyptianRelief-BeeHieroglyph-R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67000"/>
            <a:ext cx="2719586" cy="27446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14600" y="6019800"/>
            <a:ext cx="6172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http://commons.wikimedia.org/wiki/File:AncientEgyptianRelief-BeeHieroglyph-ROM.png </a:t>
            </a:r>
            <a:endParaRPr lang="en-US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</a:t>
            </a:r>
            <a:r>
              <a:rPr lang="en-GB" b="1" dirty="0" smtClean="0">
                <a:solidFill>
                  <a:srgbClr val="FF0000"/>
                </a:solidFill>
              </a:rPr>
              <a:t>Digital Images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image that can be stored in digital form</a:t>
            </a:r>
          </a:p>
          <a:p>
            <a:r>
              <a:rPr lang="en-US" dirty="0" smtClean="0"/>
              <a:t>How are digital images acquired (generated)?</a:t>
            </a:r>
          </a:p>
          <a:p>
            <a:pPr lvl="1"/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digital camera</a:t>
            </a:r>
          </a:p>
          <a:p>
            <a:pPr lvl="1"/>
            <a:r>
              <a:rPr lang="en-US" dirty="0" smtClean="0"/>
              <a:t>software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are digital images stored (saved)?</a:t>
            </a:r>
          </a:p>
          <a:p>
            <a:pPr lvl="1"/>
            <a:r>
              <a:rPr lang="en-US" dirty="0" smtClean="0"/>
              <a:t>In memory using a specific file format PNG/GIF/JPEG/…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Digital Image </a:t>
            </a:r>
            <a:r>
              <a:rPr lang="en-GB" b="1" dirty="0" smtClean="0">
                <a:solidFill>
                  <a:srgbClr val="FF0000"/>
                </a:solidFill>
              </a:rPr>
              <a:t>Processing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Digital image processing: the field of study that seeks to analyze or enhance a digital image.</a:t>
            </a:r>
          </a:p>
          <a:p>
            <a:endParaRPr lang="en-US" dirty="0" smtClean="0"/>
          </a:p>
          <a:p>
            <a:r>
              <a:rPr lang="en-GB" sz="2400" b="1" dirty="0" smtClean="0"/>
              <a:t>Examples:</a:t>
            </a:r>
          </a:p>
          <a:p>
            <a:pPr lvl="1"/>
            <a:r>
              <a:rPr lang="en-GB" sz="2400" dirty="0" smtClean="0"/>
              <a:t>Improving the contrast of a picture</a:t>
            </a:r>
          </a:p>
          <a:p>
            <a:pPr lvl="1"/>
            <a:r>
              <a:rPr lang="en-GB" sz="2400" dirty="0" smtClean="0"/>
              <a:t>Applying noise-reduction filters to make the image clearer</a:t>
            </a:r>
          </a:p>
          <a:p>
            <a:pPr lvl="1"/>
            <a:r>
              <a:rPr lang="en-GB" sz="2400" dirty="0" smtClean="0"/>
              <a:t>Eliminating red-eye</a:t>
            </a:r>
          </a:p>
          <a:p>
            <a:pPr lvl="1"/>
            <a:r>
              <a:rPr lang="en-GB" sz="2400" dirty="0" smtClean="0"/>
              <a:t>Cropping or rotating an image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What are the </a:t>
            </a:r>
            <a:r>
              <a:rPr lang="en-GB" dirty="0" smtClean="0">
                <a:solidFill>
                  <a:srgbClr val="FF0000"/>
                </a:solidFill>
              </a:rPr>
              <a:t>benefits</a:t>
            </a:r>
            <a:r>
              <a:rPr lang="en-GB" dirty="0" smtClean="0">
                <a:solidFill>
                  <a:schemeClr val="tx1"/>
                </a:solidFill>
              </a:rPr>
              <a:t> of </a:t>
            </a:r>
            <a:r>
              <a:rPr lang="en-GB" b="1" i="1" dirty="0" smtClean="0">
                <a:solidFill>
                  <a:schemeClr val="tx1"/>
                </a:solidFill>
              </a:rPr>
              <a:t>Digital</a:t>
            </a:r>
            <a:r>
              <a:rPr lang="en-GB" dirty="0" smtClean="0">
                <a:solidFill>
                  <a:schemeClr val="tx1"/>
                </a:solidFill>
              </a:rPr>
              <a:t> Images?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95400"/>
          <a:ext cx="81534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Contrast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“digital” and “non-digital” images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 Digital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Rough</a:t>
                      </a:r>
                      <a:r>
                        <a:rPr lang="en-US" baseline="0" dirty="0" smtClean="0"/>
                        <a:t> approximation of reality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Accurate</a:t>
                      </a:r>
                      <a:r>
                        <a:rPr lang="en-US" baseline="0" dirty="0" smtClean="0"/>
                        <a:t> approximation of reality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Editing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Difficult:</a:t>
                      </a:r>
                      <a:r>
                        <a:rPr lang="en-US" baseline="0" dirty="0" smtClean="0"/>
                        <a:t> erase, over-paint, chisel, 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Easier: use a photo</a:t>
                      </a:r>
                      <a:r>
                        <a:rPr lang="en-US" baseline="0" dirty="0" smtClean="0"/>
                        <a:t> editing suite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over time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Degrades with exposure to light</a:t>
                      </a:r>
                      <a:r>
                        <a:rPr lang="en-US" baseline="0" dirty="0" smtClean="0"/>
                        <a:t> and environment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degradation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Copying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</a:t>
                      </a:r>
                      <a:r>
                        <a:rPr lang="en-US" baseline="0" dirty="0" smtClean="0"/>
                        <a:t> process yields inexact copies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 process</a:t>
                      </a:r>
                      <a:r>
                        <a:rPr lang="en-US" baseline="0" dirty="0" smtClean="0"/>
                        <a:t> yields exact copies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Transmission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Disciplines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Machine vision</a:t>
            </a:r>
            <a:r>
              <a:rPr lang="en-US" dirty="0" smtClean="0"/>
              <a:t>: image in / information out</a:t>
            </a:r>
          </a:p>
          <a:p>
            <a:r>
              <a:rPr lang="en-US" b="1" dirty="0" smtClean="0"/>
              <a:t>Computer graphics</a:t>
            </a:r>
            <a:r>
              <a:rPr lang="en-US" dirty="0" smtClean="0"/>
              <a:t>: information in / image out</a:t>
            </a:r>
          </a:p>
          <a:p>
            <a:r>
              <a:rPr lang="en-US" b="1" dirty="0" smtClean="0"/>
              <a:t>Image processing</a:t>
            </a:r>
            <a:r>
              <a:rPr lang="en-US" dirty="0" smtClean="0"/>
              <a:t>: image in / image out</a:t>
            </a:r>
            <a:endParaRPr lang="en-US" dirty="0"/>
          </a:p>
        </p:txBody>
      </p:sp>
      <p:pic>
        <p:nvPicPr>
          <p:cNvPr id="9219" name="Picture 2" descr="ImageProcessingLandscap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95600"/>
            <a:ext cx="5638800" cy="29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Image Processing Pipeline</a:t>
            </a:r>
          </a:p>
        </p:txBody>
      </p:sp>
      <p:pic>
        <p:nvPicPr>
          <p:cNvPr id="10243" name="Picture 3" descr="ProcessingPipe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09800"/>
            <a:ext cx="6858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1100" y="3352800"/>
            <a:ext cx="678180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/>
              <a:t>Acquisition</a:t>
            </a:r>
            <a:r>
              <a:rPr lang="en-US" dirty="0"/>
              <a:t>: creation of digital image</a:t>
            </a:r>
          </a:p>
          <a:p>
            <a:pPr>
              <a:defRPr/>
            </a:pPr>
            <a:r>
              <a:rPr lang="en-US" b="1" i="1" dirty="0"/>
              <a:t>Processing</a:t>
            </a:r>
            <a:r>
              <a:rPr lang="en-US" dirty="0"/>
              <a:t>: enhancement or other processing</a:t>
            </a:r>
          </a:p>
          <a:p>
            <a:pPr>
              <a:defRPr/>
            </a:pPr>
            <a:r>
              <a:rPr lang="en-US" b="1" i="1" dirty="0"/>
              <a:t>Archival</a:t>
            </a:r>
            <a:r>
              <a:rPr lang="en-US" dirty="0"/>
              <a:t>: storage of image</a:t>
            </a:r>
          </a:p>
          <a:p>
            <a:pPr>
              <a:defRPr/>
            </a:pPr>
            <a:r>
              <a:rPr lang="en-US" b="1" i="1" dirty="0"/>
              <a:t>Transmission</a:t>
            </a:r>
            <a:r>
              <a:rPr lang="en-US" dirty="0"/>
              <a:t>: exchange of digital image data</a:t>
            </a:r>
          </a:p>
          <a:p>
            <a:pPr>
              <a:defRPr/>
            </a:pPr>
            <a:r>
              <a:rPr lang="en-US" b="1" i="1" dirty="0"/>
              <a:t>Display</a:t>
            </a:r>
            <a:r>
              <a:rPr lang="en-US" dirty="0"/>
              <a:t>: visualization of digital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ge_posteriz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2286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Lan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8600"/>
            <a:ext cx="2286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ange_dither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429000"/>
            <a:ext cx="2287588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ange_pixelat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28600"/>
            <a:ext cx="2286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91200" y="1219200"/>
            <a:ext cx="1752600" cy="1200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A: Scene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B: Acquired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C: Archived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D: Displayed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91200" y="533400"/>
          <a:ext cx="914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 of Study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752600"/>
          <a:ext cx="6096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Processing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Stage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Topic of Study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Acquisition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Physical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properties of light</a:t>
                      </a: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Human perception</a:t>
                      </a:r>
                    </a:p>
                    <a:p>
                      <a:pPr algn="l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Mathematical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models of color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Processing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Software architecture</a:t>
                      </a: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representation</a:t>
                      </a:r>
                    </a:p>
                    <a:p>
                      <a:pPr algn="l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Algorithm design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Archival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Compression techniques</a:t>
                      </a: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Data representation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Transmission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Data representation</a:t>
                      </a: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Network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protocols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Display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Digital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halftoning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Color models</a:t>
                      </a: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Human perception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297</TotalTime>
  <Words>725</Words>
  <Application>Microsoft Office PowerPoint</Application>
  <PresentationFormat>On-screen Show (4:3)</PresentationFormat>
  <Paragraphs>156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Introduction</vt:lpstr>
      <vt:lpstr>What are Images?</vt:lpstr>
      <vt:lpstr>What are Digital Images?</vt:lpstr>
      <vt:lpstr>What is Digital Image Processing?</vt:lpstr>
      <vt:lpstr>What are the benefits of Digital Images?</vt:lpstr>
      <vt:lpstr>Related Disciplines</vt:lpstr>
      <vt:lpstr>Image Processing Pipeline</vt:lpstr>
      <vt:lpstr>Slide 8</vt:lpstr>
      <vt:lpstr>Topics of Study</vt:lpstr>
      <vt:lpstr>Applications: Medicine</vt:lpstr>
      <vt:lpstr>Applications: Biology</vt:lpstr>
      <vt:lpstr>Applications: Biometrics</vt:lpstr>
      <vt:lpstr>Applications: Environmental Science</vt:lpstr>
      <vt:lpstr>Professional Sports</vt:lpstr>
      <vt:lpstr>Applications: Astronomy</vt:lpstr>
      <vt:lpstr>Hubble Image</vt:lpstr>
      <vt:lpstr>Application: Mail Delivery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Art of Image Processing</dc:subject>
  <dc:creator>Kenny Hunt</dc:creator>
  <cp:keywords/>
  <cp:lastModifiedBy>kenny</cp:lastModifiedBy>
  <cp:revision>33</cp:revision>
  <dcterms:created xsi:type="dcterms:W3CDTF">2009-02-02T15:39:37Z</dcterms:created>
  <dcterms:modified xsi:type="dcterms:W3CDTF">2010-09-03T14:55:40Z</dcterms:modified>
</cp:coreProperties>
</file>